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2" r:id="rId1"/>
    <p:sldMasterId id="2147483839" r:id="rId2"/>
  </p:sldMasterIdLst>
  <p:notesMasterIdLst>
    <p:notesMasterId r:id="rId79"/>
  </p:notesMasterIdLst>
  <p:handoutMasterIdLst>
    <p:handoutMasterId r:id="rId80"/>
  </p:handoutMasterIdLst>
  <p:sldIdLst>
    <p:sldId id="540" r:id="rId3"/>
    <p:sldId id="544" r:id="rId4"/>
    <p:sldId id="541" r:id="rId5"/>
    <p:sldId id="542" r:id="rId6"/>
    <p:sldId id="576" r:id="rId7"/>
    <p:sldId id="543" r:id="rId8"/>
    <p:sldId id="545" r:id="rId9"/>
    <p:sldId id="546" r:id="rId10"/>
    <p:sldId id="548" r:id="rId11"/>
    <p:sldId id="578" r:id="rId12"/>
    <p:sldId id="579" r:id="rId13"/>
    <p:sldId id="580" r:id="rId14"/>
    <p:sldId id="549" r:id="rId15"/>
    <p:sldId id="550" r:id="rId16"/>
    <p:sldId id="551" r:id="rId17"/>
    <p:sldId id="552" r:id="rId18"/>
    <p:sldId id="553" r:id="rId19"/>
    <p:sldId id="586" r:id="rId20"/>
    <p:sldId id="554" r:id="rId21"/>
    <p:sldId id="583" r:id="rId22"/>
    <p:sldId id="555" r:id="rId23"/>
    <p:sldId id="616" r:id="rId24"/>
    <p:sldId id="556" r:id="rId25"/>
    <p:sldId id="557" r:id="rId26"/>
    <p:sldId id="558" r:id="rId27"/>
    <p:sldId id="559" r:id="rId28"/>
    <p:sldId id="581" r:id="rId29"/>
    <p:sldId id="582" r:id="rId30"/>
    <p:sldId id="569" r:id="rId31"/>
    <p:sldId id="570" r:id="rId32"/>
    <p:sldId id="584" r:id="rId33"/>
    <p:sldId id="587" r:id="rId34"/>
    <p:sldId id="589" r:id="rId35"/>
    <p:sldId id="588" r:id="rId36"/>
    <p:sldId id="585" r:id="rId37"/>
    <p:sldId id="571" r:id="rId38"/>
    <p:sldId id="572" r:id="rId39"/>
    <p:sldId id="574" r:id="rId40"/>
    <p:sldId id="590" r:id="rId41"/>
    <p:sldId id="591" r:id="rId42"/>
    <p:sldId id="613" r:id="rId43"/>
    <p:sldId id="592" r:id="rId44"/>
    <p:sldId id="593" r:id="rId45"/>
    <p:sldId id="594" r:id="rId46"/>
    <p:sldId id="595" r:id="rId47"/>
    <p:sldId id="596" r:id="rId48"/>
    <p:sldId id="597" r:id="rId49"/>
    <p:sldId id="598" r:id="rId50"/>
    <p:sldId id="599" r:id="rId51"/>
    <p:sldId id="600" r:id="rId52"/>
    <p:sldId id="601" r:id="rId53"/>
    <p:sldId id="602" r:id="rId54"/>
    <p:sldId id="603" r:id="rId55"/>
    <p:sldId id="606" r:id="rId56"/>
    <p:sldId id="607" r:id="rId57"/>
    <p:sldId id="614" r:id="rId58"/>
    <p:sldId id="615" r:id="rId59"/>
    <p:sldId id="608" r:id="rId60"/>
    <p:sldId id="609" r:id="rId61"/>
    <p:sldId id="610" r:id="rId62"/>
    <p:sldId id="604" r:id="rId63"/>
    <p:sldId id="605" r:id="rId64"/>
    <p:sldId id="620" r:id="rId65"/>
    <p:sldId id="621" r:id="rId66"/>
    <p:sldId id="622" r:id="rId67"/>
    <p:sldId id="623" r:id="rId68"/>
    <p:sldId id="619" r:id="rId69"/>
    <p:sldId id="626" r:id="rId70"/>
    <p:sldId id="627" r:id="rId71"/>
    <p:sldId id="628" r:id="rId72"/>
    <p:sldId id="612" r:id="rId73"/>
    <p:sldId id="625" r:id="rId74"/>
    <p:sldId id="624" r:id="rId75"/>
    <p:sldId id="629" r:id="rId76"/>
    <p:sldId id="611" r:id="rId77"/>
    <p:sldId id="575" r:id="rId78"/>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Arial Unicode MS" pitchFamily="34" charset="-128"/>
        <a:cs typeface="Arial Unicode MS" pitchFamily="34" charset="-128"/>
      </a:defRPr>
    </a:lvl1pPr>
    <a:lvl2pPr marL="457200" algn="l" rtl="0" eaLnBrk="0" fontAlgn="base" hangingPunct="0">
      <a:spcBef>
        <a:spcPct val="0"/>
      </a:spcBef>
      <a:spcAft>
        <a:spcPct val="0"/>
      </a:spcAft>
      <a:defRPr kern="1200">
        <a:solidFill>
          <a:schemeClr val="tx1"/>
        </a:solidFill>
        <a:latin typeface="Verdana" pitchFamily="34" charset="0"/>
        <a:ea typeface="Arial Unicode MS" pitchFamily="34" charset="-128"/>
        <a:cs typeface="Arial Unicode MS" pitchFamily="34" charset="-128"/>
      </a:defRPr>
    </a:lvl2pPr>
    <a:lvl3pPr marL="914400" algn="l" rtl="0" eaLnBrk="0" fontAlgn="base" hangingPunct="0">
      <a:spcBef>
        <a:spcPct val="0"/>
      </a:spcBef>
      <a:spcAft>
        <a:spcPct val="0"/>
      </a:spcAft>
      <a:defRPr kern="1200">
        <a:solidFill>
          <a:schemeClr val="tx1"/>
        </a:solidFill>
        <a:latin typeface="Verdana" pitchFamily="34" charset="0"/>
        <a:ea typeface="Arial Unicode MS" pitchFamily="34" charset="-128"/>
        <a:cs typeface="Arial Unicode MS" pitchFamily="34" charset="-128"/>
      </a:defRPr>
    </a:lvl3pPr>
    <a:lvl4pPr marL="1371600" algn="l" rtl="0" eaLnBrk="0" fontAlgn="base" hangingPunct="0">
      <a:spcBef>
        <a:spcPct val="0"/>
      </a:spcBef>
      <a:spcAft>
        <a:spcPct val="0"/>
      </a:spcAft>
      <a:defRPr kern="1200">
        <a:solidFill>
          <a:schemeClr val="tx1"/>
        </a:solidFill>
        <a:latin typeface="Verdana" pitchFamily="34" charset="0"/>
        <a:ea typeface="Arial Unicode MS" pitchFamily="34" charset="-128"/>
        <a:cs typeface="Arial Unicode MS" pitchFamily="34" charset="-128"/>
      </a:defRPr>
    </a:lvl4pPr>
    <a:lvl5pPr marL="1828800" algn="l" rtl="0" eaLnBrk="0" fontAlgn="base" hangingPunct="0">
      <a:spcBef>
        <a:spcPct val="0"/>
      </a:spcBef>
      <a:spcAft>
        <a:spcPct val="0"/>
      </a:spcAft>
      <a:defRPr kern="1200">
        <a:solidFill>
          <a:schemeClr val="tx1"/>
        </a:solidFill>
        <a:latin typeface="Verdana" pitchFamily="34" charset="0"/>
        <a:ea typeface="Arial Unicode MS" pitchFamily="34" charset="-128"/>
        <a:cs typeface="Arial Unicode MS" pitchFamily="34" charset="-128"/>
      </a:defRPr>
    </a:lvl5pPr>
    <a:lvl6pPr marL="2286000" algn="l" defTabSz="914400" rtl="0" eaLnBrk="1" latinLnBrk="0" hangingPunct="1">
      <a:defRPr kern="1200">
        <a:solidFill>
          <a:schemeClr val="tx1"/>
        </a:solidFill>
        <a:latin typeface="Verdana" pitchFamily="34" charset="0"/>
        <a:ea typeface="Arial Unicode MS" pitchFamily="34" charset="-128"/>
        <a:cs typeface="Arial Unicode MS" pitchFamily="34" charset="-128"/>
      </a:defRPr>
    </a:lvl6pPr>
    <a:lvl7pPr marL="2743200" algn="l" defTabSz="914400" rtl="0" eaLnBrk="1" latinLnBrk="0" hangingPunct="1">
      <a:defRPr kern="1200">
        <a:solidFill>
          <a:schemeClr val="tx1"/>
        </a:solidFill>
        <a:latin typeface="Verdana" pitchFamily="34" charset="0"/>
        <a:ea typeface="Arial Unicode MS" pitchFamily="34" charset="-128"/>
        <a:cs typeface="Arial Unicode MS" pitchFamily="34" charset="-128"/>
      </a:defRPr>
    </a:lvl7pPr>
    <a:lvl8pPr marL="3200400" algn="l" defTabSz="914400" rtl="0" eaLnBrk="1" latinLnBrk="0" hangingPunct="1">
      <a:defRPr kern="1200">
        <a:solidFill>
          <a:schemeClr val="tx1"/>
        </a:solidFill>
        <a:latin typeface="Verdana" pitchFamily="34" charset="0"/>
        <a:ea typeface="Arial Unicode MS" pitchFamily="34" charset="-128"/>
        <a:cs typeface="Arial Unicode MS" pitchFamily="34" charset="-128"/>
      </a:defRPr>
    </a:lvl8pPr>
    <a:lvl9pPr marL="3657600" algn="l" defTabSz="914400" rtl="0" eaLnBrk="1" latinLnBrk="0" hangingPunct="1">
      <a:defRPr kern="1200">
        <a:solidFill>
          <a:schemeClr val="tx1"/>
        </a:solidFill>
        <a:latin typeface="Verdana" pitchFamily="34" charset="0"/>
        <a:ea typeface="Arial Unicode MS" pitchFamily="34" charset="-128"/>
        <a:cs typeface="Arial Unicode MS" pitchFamily="34"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5666">
          <p15:clr>
            <a:srgbClr val="A4A3A4"/>
          </p15:clr>
        </p15:guide>
        <p15:guide id="4" pos="5664">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D82F"/>
    <a:srgbClr val="8A0054"/>
    <a:srgbClr val="B32317"/>
    <a:srgbClr val="00A777"/>
    <a:srgbClr val="EE4498"/>
    <a:srgbClr val="00BDF2"/>
    <a:srgbClr val="F58020"/>
    <a:srgbClr val="6CAE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4890" autoAdjust="0"/>
    <p:restoredTop sz="99685" autoAdjust="0"/>
  </p:normalViewPr>
  <p:slideViewPr>
    <p:cSldViewPr snapToGrid="0">
      <p:cViewPr varScale="1">
        <p:scale>
          <a:sx n="109" d="100"/>
          <a:sy n="109" d="100"/>
        </p:scale>
        <p:origin x="2316" y="102"/>
      </p:cViewPr>
      <p:guideLst>
        <p:guide orient="horz" pos="2160"/>
        <p:guide pos="2880"/>
        <p:guide pos="5666"/>
        <p:guide pos="566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086"/>
    </p:cViewPr>
  </p:sorterViewPr>
  <p:notesViewPr>
    <p:cSldViewPr snapToGrid="0">
      <p:cViewPr varScale="1">
        <p:scale>
          <a:sx n="78" d="100"/>
          <a:sy n="78" d="100"/>
        </p:scale>
        <p:origin x="-133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handoutMaster" Target="handoutMasters/handoutMaster1.xml"/><Relationship Id="rId85"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441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44419"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5E0096F6-9199-44CD-81B0-658F734665B1}" type="datetimeFigureOut">
              <a:rPr lang="en-US"/>
              <a:pPr/>
              <a:t>10/2/2017</a:t>
            </a:fld>
            <a:endParaRPr lang="en-US"/>
          </a:p>
        </p:txBody>
      </p:sp>
      <p:sp>
        <p:nvSpPr>
          <p:cNvPr id="444420"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44421"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252F23B-818F-4A71-B4AD-F8E066E03C06}" type="slidenum">
              <a:rPr lang="en-US"/>
              <a:pPr/>
              <a:t>‹#›</a:t>
            </a:fld>
            <a:endParaRPr lang="en-US"/>
          </a:p>
        </p:txBody>
      </p:sp>
    </p:spTree>
    <p:extLst>
      <p:ext uri="{BB962C8B-B14F-4D97-AF65-F5344CB8AC3E}">
        <p14:creationId xmlns:p14="http://schemas.microsoft.com/office/powerpoint/2010/main" val="29149771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l" defTabSz="931863">
              <a:defRPr sz="1200">
                <a:latin typeface="Arial" pitchFamily="34" charset="0"/>
                <a:ea typeface="ＭＳ Ｐゴシック"/>
                <a:cs typeface="ＭＳ Ｐゴシック"/>
              </a:defRPr>
            </a:lvl1pPr>
          </a:lstStyle>
          <a:p>
            <a:pPr>
              <a:defRPr/>
            </a:pPr>
            <a:endParaRPr lang="en-US"/>
          </a:p>
        </p:txBody>
      </p:sp>
      <p:sp>
        <p:nvSpPr>
          <p:cNvPr id="4099" name="Rectangle 3"/>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a:defRPr sz="1200">
                <a:latin typeface="Arial" pitchFamily="34" charset="0"/>
                <a:ea typeface="ＭＳ Ｐゴシック"/>
                <a:cs typeface="ＭＳ Ｐゴシック"/>
              </a:defRPr>
            </a:lvl1pPr>
          </a:lstStyle>
          <a:p>
            <a:pPr>
              <a:defRPr/>
            </a:pPr>
            <a:endParaRPr lang="en-US"/>
          </a:p>
        </p:txBody>
      </p:sp>
      <p:sp>
        <p:nvSpPr>
          <p:cNvPr id="9728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l" defTabSz="931863">
              <a:defRPr sz="1200">
                <a:latin typeface="Arial" pitchFamily="34" charset="0"/>
                <a:ea typeface="ＭＳ Ｐゴシック"/>
                <a:cs typeface="ＭＳ Ｐゴシック"/>
              </a:defRPr>
            </a:lvl1pPr>
          </a:lstStyle>
          <a:p>
            <a:pPr>
              <a:defRPr/>
            </a:pPr>
            <a:endParaRPr lang="en-US"/>
          </a:p>
        </p:txBody>
      </p:sp>
      <p:sp>
        <p:nvSpPr>
          <p:cNvPr id="4103"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a:defRPr sz="1200">
                <a:latin typeface="Arial" pitchFamily="34" charset="0"/>
                <a:ea typeface="ＭＳ Ｐゴシック"/>
                <a:cs typeface="ＭＳ Ｐゴシック"/>
              </a:defRPr>
            </a:lvl1pPr>
          </a:lstStyle>
          <a:p>
            <a:pPr>
              <a:defRPr/>
            </a:pPr>
            <a:fld id="{0CFEABB0-D087-4077-965F-EA453A4CC112}" type="slidenum">
              <a:rPr lang="en-US"/>
              <a:pPr>
                <a:defRPr/>
              </a:pPr>
              <a:t>‹#›</a:t>
            </a:fld>
            <a:endParaRPr lang="en-US"/>
          </a:p>
        </p:txBody>
      </p:sp>
    </p:spTree>
    <p:extLst>
      <p:ext uri="{BB962C8B-B14F-4D97-AF65-F5344CB8AC3E}">
        <p14:creationId xmlns:p14="http://schemas.microsoft.com/office/powerpoint/2010/main" val="9601969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a:cs typeface="ＭＳ Ｐゴシック"/>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a:cs typeface="ＭＳ Ｐゴシック"/>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a:cs typeface="ＭＳ Ｐゴシック"/>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a:cs typeface="ＭＳ Ｐゴシック"/>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Grp="1" noRot="1" noChangeAspect="1" noChangeArrowheads="1" noTextEdit="1"/>
          </p:cNvSpPr>
          <p:nvPr>
            <p:ph type="sldImg"/>
          </p:nvPr>
        </p:nvSpPr>
        <p:spPr>
          <a:xfrm>
            <a:off x="1190625" y="704850"/>
            <a:ext cx="4629150" cy="3471863"/>
          </a:xfrm>
          <a:ln w="12699" cap="flat">
            <a:solidFill>
              <a:schemeClr val="tx1"/>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9875" name="Rectangle 3"/>
          <p:cNvSpPr>
            <a:spLocks noGrp="1" noChangeArrowheads="1"/>
          </p:cNvSpPr>
          <p:nvPr>
            <p:ph type="body" idx="1"/>
          </p:nvPr>
        </p:nvSpPr>
        <p:spPr>
          <a:xfrm>
            <a:off x="933450" y="4408488"/>
            <a:ext cx="51371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069" tIns="45192" rIns="100069" bIns="45192"/>
          <a:lstStyle/>
          <a:p>
            <a:endParaRPr lang="en-US" dirty="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Grp="1" noRot="1" noChangeAspect="1" noChangeArrowheads="1" noTextEdit="1"/>
          </p:cNvSpPr>
          <p:nvPr>
            <p:ph type="sldImg"/>
          </p:nvPr>
        </p:nvSpPr>
        <p:spPr>
          <a:xfrm>
            <a:off x="1190625" y="704850"/>
            <a:ext cx="4629150" cy="3471863"/>
          </a:xfrm>
          <a:ln/>
        </p:spPr>
      </p:sp>
      <p:sp>
        <p:nvSpPr>
          <p:cNvPr id="734211" name="Rectangle 3"/>
          <p:cNvSpPr>
            <a:spLocks noGrp="1" noChangeArrowheads="1"/>
          </p:cNvSpPr>
          <p:nvPr>
            <p:ph type="body" idx="1"/>
          </p:nvPr>
        </p:nvSpPr>
        <p:spPr>
          <a:xfrm>
            <a:off x="933450" y="4408488"/>
            <a:ext cx="51371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a:ea typeface="ＭＳ Ｐゴシック" pitchFamily="34" charset="-128"/>
              </a:rPr>
              <a:t>Adequate inspection requires understanding your facility’s sanitation program: the type of sanitation tools used, the type of soil being cleaned and the challenges associated with the type of soil being cleaned relative to the type of equipment being cleaned.   </a:t>
            </a:r>
          </a:p>
          <a:p>
            <a:r>
              <a:rPr lang="en-US" sz="1000">
                <a:ea typeface="ＭＳ Ｐゴシック" pitchFamily="34" charset="-128"/>
              </a:rPr>
              <a:t>Examples:  </a:t>
            </a:r>
          </a:p>
          <a:p>
            <a:pPr lvl="1">
              <a:buFontTx/>
              <a:buChar char="•"/>
            </a:pPr>
            <a:r>
              <a:rPr lang="en-US" sz="1000">
                <a:ea typeface="ＭＳ Ｐゴシック" pitchFamily="34" charset="-128"/>
              </a:rPr>
              <a:t>Is the soil removed easily or is it difficult?</a:t>
            </a:r>
          </a:p>
          <a:p>
            <a:pPr lvl="1">
              <a:buFontTx/>
              <a:buChar char="•"/>
            </a:pPr>
            <a:r>
              <a:rPr lang="en-US" sz="1000">
                <a:ea typeface="ＭＳ Ｐゴシック" pitchFamily="34" charset="-128"/>
              </a:rPr>
              <a:t>Where are the hiding places on the equipment?                         </a:t>
            </a:r>
          </a:p>
          <a:p>
            <a:r>
              <a:rPr lang="en-US" sz="1000">
                <a:ea typeface="ＭＳ Ｐゴシック" pitchFamily="34" charset="-128"/>
              </a:rPr>
              <a:t>Sanitation involves the use of chemicals (that may be hazardous).  Persons performing pre-operational inspections need to know what chemicals where used during sanitation and the possible hazards associated with the said chemicals prior to performing pre-operational inspection.</a:t>
            </a:r>
          </a:p>
          <a:p>
            <a:r>
              <a:rPr lang="en-US" sz="1000">
                <a:ea typeface="ＭＳ Ｐゴシック" pitchFamily="34" charset="-128"/>
              </a:rPr>
              <a:t>Pre-operational inspection requires “breaking the plane” on many types of equipment, and therefore requires the use of lock out tag out (LOTO).  Note – if equipment is locked out for sanitation --- it also needs to be locked out for inspection.  LOTO requires specific training for specific pieces of equipment prior to LOTO. </a:t>
            </a:r>
          </a:p>
          <a:p>
            <a:endParaRPr lang="en-US" sz="1000">
              <a:ea typeface="ＭＳ Ｐゴシック" pitchFamily="34" charset="-128"/>
            </a:endParaRPr>
          </a:p>
          <a:p>
            <a:r>
              <a:rPr lang="en-US" sz="1000">
                <a:ea typeface="ＭＳ Ｐゴシック" pitchFamily="34" charset="-128"/>
              </a:rPr>
              <a:t>In some instances the person performing pre-operation inspections may also be required to swab equipment for microbiological verification of clean.  Swabbing also requires specific training to insure that it is done correctly.  </a:t>
            </a:r>
          </a:p>
          <a:p>
            <a:endParaRPr lang="en-US">
              <a:ea typeface="ＭＳ Ｐゴシック" pitchFamily="34" charset="-128"/>
            </a:endParaRPr>
          </a:p>
          <a:p>
            <a:endParaRPr lang="en-US">
              <a:ea typeface="ＭＳ Ｐゴシック" pitchFamily="34" charset="-128"/>
            </a:endParaRPr>
          </a:p>
          <a:p>
            <a:endParaRPr lang="en-US">
              <a:ea typeface="ＭＳ Ｐゴシック" pitchFamily="34" charset="-128"/>
            </a:endParaRPr>
          </a:p>
          <a:p>
            <a:endParaRPr lang="en-US">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2"/>
          <p:cNvSpPr>
            <a:spLocks noGrp="1" noRot="1" noChangeAspect="1" noChangeArrowheads="1" noTextEdit="1"/>
          </p:cNvSpPr>
          <p:nvPr>
            <p:ph type="sldImg"/>
          </p:nvPr>
        </p:nvSpPr>
        <p:spPr>
          <a:xfrm>
            <a:off x="1190625" y="704850"/>
            <a:ext cx="4629150" cy="3471863"/>
          </a:xfrm>
          <a:ln w="12699" cap="flat">
            <a:solidFill>
              <a:schemeClr val="tx1"/>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6259" name="Rectangle 3"/>
          <p:cNvSpPr>
            <a:spLocks noGrp="1" noChangeArrowheads="1"/>
          </p:cNvSpPr>
          <p:nvPr>
            <p:ph type="body" idx="1"/>
          </p:nvPr>
        </p:nvSpPr>
        <p:spPr>
          <a:xfrm>
            <a:off x="933450" y="4408488"/>
            <a:ext cx="51371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069" tIns="45192" rIns="100069" bIns="45192"/>
          <a:lstStyle/>
          <a:p>
            <a:endParaRPr lang="en-US">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2"/>
          <p:cNvSpPr>
            <a:spLocks noGrp="1" noRot="1" noChangeAspect="1" noChangeArrowheads="1" noTextEdit="1"/>
          </p:cNvSpPr>
          <p:nvPr>
            <p:ph type="sldImg"/>
          </p:nvPr>
        </p:nvSpPr>
        <p:spPr>
          <a:xfrm>
            <a:off x="1190625" y="704850"/>
            <a:ext cx="4629150" cy="3471863"/>
          </a:xfrm>
          <a:ln w="12699" cap="flat">
            <a:solidFill>
              <a:schemeClr val="tx1"/>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8307" name="Rectangle 3"/>
          <p:cNvSpPr>
            <a:spLocks noGrp="1" noChangeArrowheads="1"/>
          </p:cNvSpPr>
          <p:nvPr>
            <p:ph type="body" idx="1"/>
          </p:nvPr>
        </p:nvSpPr>
        <p:spPr>
          <a:xfrm>
            <a:off x="933450" y="4408488"/>
            <a:ext cx="51371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069" tIns="45192" rIns="100069" bIns="45192"/>
          <a:lstStyle/>
          <a:p>
            <a:endParaRPr lang="en-US">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2"/>
          <p:cNvSpPr>
            <a:spLocks noGrp="1" noRot="1" noChangeAspect="1" noChangeArrowheads="1" noTextEdit="1"/>
          </p:cNvSpPr>
          <p:nvPr>
            <p:ph type="sldImg"/>
          </p:nvPr>
        </p:nvSpPr>
        <p:spPr>
          <a:xfrm>
            <a:off x="1190625" y="704850"/>
            <a:ext cx="4629150" cy="3471863"/>
          </a:xfrm>
          <a:ln w="12699" cap="flat">
            <a:solidFill>
              <a:schemeClr val="tx1"/>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0355" name="Rectangle 3"/>
          <p:cNvSpPr>
            <a:spLocks noGrp="1" noChangeArrowheads="1"/>
          </p:cNvSpPr>
          <p:nvPr>
            <p:ph type="body" idx="1"/>
          </p:nvPr>
        </p:nvSpPr>
        <p:spPr>
          <a:xfrm>
            <a:off x="933450" y="4408488"/>
            <a:ext cx="51371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069" tIns="45192" rIns="100069" bIns="45192"/>
          <a:lstStyle/>
          <a:p>
            <a:endParaRPr lang="en-US">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Grp="1" noRot="1" noChangeAspect="1" noChangeArrowheads="1" noTextEdit="1"/>
          </p:cNvSpPr>
          <p:nvPr>
            <p:ph type="sldImg"/>
          </p:nvPr>
        </p:nvSpPr>
        <p:spPr>
          <a:xfrm>
            <a:off x="1190625" y="704850"/>
            <a:ext cx="4629150" cy="3471863"/>
          </a:xfrm>
          <a:ln/>
        </p:spPr>
      </p:sp>
      <p:sp>
        <p:nvSpPr>
          <p:cNvPr id="742403" name="Rectangle 3"/>
          <p:cNvSpPr>
            <a:spLocks noGrp="1" noChangeArrowheads="1"/>
          </p:cNvSpPr>
          <p:nvPr>
            <p:ph type="body" idx="1"/>
          </p:nvPr>
        </p:nvSpPr>
        <p:spPr>
          <a:xfrm>
            <a:off x="933450" y="4408488"/>
            <a:ext cx="51371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CFEABB0-D087-4077-965F-EA453A4CC112}" type="slidenum">
              <a:rPr lang="en-US" smtClean="0"/>
              <a:pPr>
                <a:defRPr/>
              </a:pPr>
              <a:t>22</a:t>
            </a:fld>
            <a:endParaRPr lang="en-US" dirty="0"/>
          </a:p>
        </p:txBody>
      </p:sp>
    </p:spTree>
    <p:extLst>
      <p:ext uri="{BB962C8B-B14F-4D97-AF65-F5344CB8AC3E}">
        <p14:creationId xmlns:p14="http://schemas.microsoft.com/office/powerpoint/2010/main" val="1887784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2"/>
          <p:cNvSpPr>
            <a:spLocks noGrp="1" noRot="1" noChangeAspect="1" noChangeArrowheads="1" noTextEdit="1"/>
          </p:cNvSpPr>
          <p:nvPr>
            <p:ph type="sldImg"/>
          </p:nvPr>
        </p:nvSpPr>
        <p:spPr>
          <a:xfrm>
            <a:off x="1190625" y="704850"/>
            <a:ext cx="4629150" cy="3471863"/>
          </a:xfrm>
          <a:ln/>
        </p:spPr>
      </p:sp>
      <p:sp>
        <p:nvSpPr>
          <p:cNvPr id="744451" name="Rectangle 3"/>
          <p:cNvSpPr>
            <a:spLocks noGrp="1" noChangeArrowheads="1"/>
          </p:cNvSpPr>
          <p:nvPr>
            <p:ph type="body" idx="1"/>
          </p:nvPr>
        </p:nvSpPr>
        <p:spPr>
          <a:xfrm>
            <a:off x="933450" y="4408488"/>
            <a:ext cx="51371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Rectangle 2"/>
          <p:cNvSpPr>
            <a:spLocks noGrp="1" noRot="1" noChangeAspect="1" noChangeArrowheads="1" noTextEdit="1"/>
          </p:cNvSpPr>
          <p:nvPr>
            <p:ph type="sldImg"/>
          </p:nvPr>
        </p:nvSpPr>
        <p:spPr>
          <a:xfrm>
            <a:off x="1190625" y="704850"/>
            <a:ext cx="4629150" cy="3471863"/>
          </a:xfrm>
          <a:ln/>
        </p:spPr>
      </p:sp>
      <p:sp>
        <p:nvSpPr>
          <p:cNvPr id="746499" name="Rectangle 3"/>
          <p:cNvSpPr>
            <a:spLocks noGrp="1" noChangeArrowheads="1"/>
          </p:cNvSpPr>
          <p:nvPr>
            <p:ph type="body" idx="1"/>
          </p:nvPr>
        </p:nvSpPr>
        <p:spPr>
          <a:xfrm>
            <a:off x="933450" y="4408488"/>
            <a:ext cx="51371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pitchFamily="34" charset="-128"/>
              </a:rPr>
              <a:t>At Kraft – “CLEAN IS CLEAN” and there is no in between.  No visible soils – means </a:t>
            </a:r>
            <a:r>
              <a:rPr lang="en-US" u="sng">
                <a:ea typeface="ＭＳ Ｐゴシック" pitchFamily="34" charset="-128"/>
              </a:rPr>
              <a:t>NO VISIBLE SOILS</a:t>
            </a:r>
            <a:r>
              <a:rPr lang="en-US">
                <a:ea typeface="ＭＳ Ｐゴシック" pitchFamily="34" charset="-128"/>
              </a:rPr>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6" name="Rectangle 2"/>
          <p:cNvSpPr>
            <a:spLocks noGrp="1" noRot="1" noChangeAspect="1" noChangeArrowheads="1" noTextEdit="1"/>
          </p:cNvSpPr>
          <p:nvPr>
            <p:ph type="sldImg"/>
          </p:nvPr>
        </p:nvSpPr>
        <p:spPr>
          <a:xfrm>
            <a:off x="1190625" y="704850"/>
            <a:ext cx="4629150" cy="3471863"/>
          </a:xfrm>
          <a:ln w="12699" cap="flat">
            <a:solidFill>
              <a:schemeClr val="tx1"/>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8547" name="Rectangle 3"/>
          <p:cNvSpPr>
            <a:spLocks noGrp="1" noChangeArrowheads="1"/>
          </p:cNvSpPr>
          <p:nvPr>
            <p:ph type="body" idx="1"/>
          </p:nvPr>
        </p:nvSpPr>
        <p:spPr>
          <a:xfrm>
            <a:off x="933450" y="4408488"/>
            <a:ext cx="51371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069" tIns="45192" rIns="100069" bIns="45192"/>
          <a:lstStyle/>
          <a:p>
            <a:endParaRPr lang="en-US">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2"/>
          <p:cNvSpPr>
            <a:spLocks noGrp="1" noRot="1" noChangeAspect="1" noChangeArrowheads="1" noTextEdit="1"/>
          </p:cNvSpPr>
          <p:nvPr>
            <p:ph type="sldImg"/>
          </p:nvPr>
        </p:nvSpPr>
        <p:spPr>
          <a:xfrm>
            <a:off x="1190625" y="704850"/>
            <a:ext cx="4629150" cy="3471863"/>
          </a:xfrm>
          <a:ln w="12699" cap="flat">
            <a:solidFill>
              <a:schemeClr val="tx1"/>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0595" name="Rectangle 3"/>
          <p:cNvSpPr>
            <a:spLocks noGrp="1" noChangeArrowheads="1"/>
          </p:cNvSpPr>
          <p:nvPr>
            <p:ph type="body" idx="1"/>
          </p:nvPr>
        </p:nvSpPr>
        <p:spPr>
          <a:xfrm>
            <a:off x="933450" y="4408488"/>
            <a:ext cx="51371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069" tIns="45192" rIns="100069" bIns="45192"/>
          <a:lstStyle/>
          <a:p>
            <a:r>
              <a:rPr lang="en-US">
                <a:ea typeface="ＭＳ Ｐゴシック" pitchFamily="34" charset="-128"/>
              </a:rPr>
              <a:t>Equipment CAN NOT be released for operation until all equipment and the environment are acceptable for producing food for human consumption.</a:t>
            </a:r>
          </a:p>
          <a:p>
            <a:endParaRPr lang="en-US">
              <a:ea typeface="ＭＳ Ｐゴシック" pitchFamily="34" charset="-128"/>
            </a:endParaRPr>
          </a:p>
          <a:p>
            <a:r>
              <a:rPr lang="en-US">
                <a:ea typeface="ＭＳ Ｐゴシック" pitchFamily="34" charset="-128"/>
              </a:rPr>
              <a:t>There must be a pre-operational check sheet for each day equipment runs food product.</a:t>
            </a:r>
          </a:p>
          <a:p>
            <a:endParaRPr lang="en-US">
              <a:ea typeface="ＭＳ Ｐゴシック" pitchFamily="34" charset="-128"/>
            </a:endParaRPr>
          </a:p>
          <a:p>
            <a:r>
              <a:rPr lang="en-US">
                <a:ea typeface="ＭＳ Ｐゴシック" pitchFamily="34" charset="-128"/>
              </a:rPr>
              <a:t>Pre-operational check sheets will be retained for one year plus shelf life per sanitation controls policy A- --</a:t>
            </a:r>
          </a:p>
          <a:p>
            <a:endParaRPr lang="en-US">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Grp="1" noRot="1" noChangeAspect="1" noChangeArrowheads="1" noTextEdit="1"/>
          </p:cNvSpPr>
          <p:nvPr>
            <p:ph type="sldImg"/>
          </p:nvPr>
        </p:nvSpPr>
        <p:spPr>
          <a:xfrm>
            <a:off x="1190625" y="704850"/>
            <a:ext cx="4629150" cy="3471863"/>
          </a:xfrm>
          <a:ln/>
        </p:spPr>
      </p:sp>
      <p:sp>
        <p:nvSpPr>
          <p:cNvPr id="713731" name="Rectangle 3"/>
          <p:cNvSpPr>
            <a:spLocks noGrp="1" noChangeArrowheads="1"/>
          </p:cNvSpPr>
          <p:nvPr>
            <p:ph type="body" idx="1"/>
          </p:nvPr>
        </p:nvSpPr>
        <p:spPr>
          <a:xfrm>
            <a:off x="933450" y="4408488"/>
            <a:ext cx="51371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ＭＳ Ｐゴシック" pitchFamily="34" charset="-128"/>
              </a:rPr>
              <a:t>For the purpose of this training – we will focus on pre-operational inspections. </a:t>
            </a:r>
          </a:p>
          <a:p>
            <a:endParaRPr lang="en-US" dirty="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2"/>
          <p:cNvSpPr>
            <a:spLocks noGrp="1" noRot="1" noChangeAspect="1" noChangeArrowheads="1" noTextEdit="1"/>
          </p:cNvSpPr>
          <p:nvPr>
            <p:ph type="sldImg"/>
          </p:nvPr>
        </p:nvSpPr>
        <p:spPr>
          <a:xfrm>
            <a:off x="1190625" y="704850"/>
            <a:ext cx="4629150" cy="3471863"/>
          </a:xfrm>
          <a:ln w="12699" cap="flat">
            <a:solidFill>
              <a:schemeClr val="tx1"/>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2883" name="Rectangle 3"/>
          <p:cNvSpPr>
            <a:spLocks noGrp="1" noChangeArrowheads="1"/>
          </p:cNvSpPr>
          <p:nvPr>
            <p:ph type="body" idx="1"/>
          </p:nvPr>
        </p:nvSpPr>
        <p:spPr>
          <a:xfrm>
            <a:off x="933450" y="4408488"/>
            <a:ext cx="51371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069" tIns="45192" rIns="100069" bIns="45192"/>
          <a:lstStyle/>
          <a:p>
            <a:endParaRPr lang="en-US">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CFEABB0-D087-4077-965F-EA453A4CC112}" type="slidenum">
              <a:rPr lang="en-US" smtClean="0"/>
              <a:pPr>
                <a:defRPr/>
              </a:pPr>
              <a:t>33</a:t>
            </a:fld>
            <a:endParaRPr lang="en-US" dirty="0"/>
          </a:p>
        </p:txBody>
      </p:sp>
    </p:spTree>
    <p:extLst>
      <p:ext uri="{BB962C8B-B14F-4D97-AF65-F5344CB8AC3E}">
        <p14:creationId xmlns:p14="http://schemas.microsoft.com/office/powerpoint/2010/main" val="3470211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2"/>
          <p:cNvSpPr>
            <a:spLocks noGrp="1" noRot="1" noChangeAspect="1" noChangeArrowheads="1" noTextEdit="1"/>
          </p:cNvSpPr>
          <p:nvPr>
            <p:ph type="sldImg"/>
          </p:nvPr>
        </p:nvSpPr>
        <p:spPr>
          <a:xfrm>
            <a:off x="1190625" y="704850"/>
            <a:ext cx="4629150" cy="3471863"/>
          </a:xfrm>
          <a:ln/>
        </p:spPr>
      </p:sp>
      <p:sp>
        <p:nvSpPr>
          <p:cNvPr id="764931" name="Rectangle 3"/>
          <p:cNvSpPr>
            <a:spLocks noGrp="1" noChangeArrowheads="1"/>
          </p:cNvSpPr>
          <p:nvPr>
            <p:ph type="body" idx="1"/>
          </p:nvPr>
        </p:nvSpPr>
        <p:spPr>
          <a:xfrm>
            <a:off x="933450" y="4408488"/>
            <a:ext cx="51371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Rot="1" noChangeAspect="1" noChangeArrowheads="1" noTextEdit="1"/>
          </p:cNvSpPr>
          <p:nvPr>
            <p:ph type="sldImg"/>
          </p:nvPr>
        </p:nvSpPr>
        <p:spPr>
          <a:xfrm>
            <a:off x="1190625" y="704850"/>
            <a:ext cx="4629150" cy="3471863"/>
          </a:xfrm>
          <a:ln/>
        </p:spPr>
      </p:sp>
      <p:sp>
        <p:nvSpPr>
          <p:cNvPr id="766979" name="Rectangle 3"/>
          <p:cNvSpPr>
            <a:spLocks noGrp="1" noChangeArrowheads="1"/>
          </p:cNvSpPr>
          <p:nvPr>
            <p:ph type="body" idx="1"/>
          </p:nvPr>
        </p:nvSpPr>
        <p:spPr>
          <a:xfrm>
            <a:off x="933450" y="4408488"/>
            <a:ext cx="51371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4" name="Rectangle 2"/>
          <p:cNvSpPr>
            <a:spLocks noGrp="1" noRot="1" noChangeAspect="1" noChangeArrowheads="1" noTextEdit="1"/>
          </p:cNvSpPr>
          <p:nvPr>
            <p:ph type="sldImg"/>
          </p:nvPr>
        </p:nvSpPr>
        <p:spPr>
          <a:xfrm>
            <a:off x="1190625" y="704850"/>
            <a:ext cx="4629150" cy="3471863"/>
          </a:xfrm>
          <a:ln/>
        </p:spPr>
      </p:sp>
      <p:sp>
        <p:nvSpPr>
          <p:cNvPr id="771075" name="Rectangle 3"/>
          <p:cNvSpPr>
            <a:spLocks noGrp="1" noChangeArrowheads="1"/>
          </p:cNvSpPr>
          <p:nvPr>
            <p:ph type="body" idx="1"/>
          </p:nvPr>
        </p:nvSpPr>
        <p:spPr>
          <a:xfrm>
            <a:off x="933450" y="4408488"/>
            <a:ext cx="51371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2" name="Rectangle 2"/>
          <p:cNvSpPr>
            <a:spLocks noGrp="1" noRot="1" noChangeAspect="1" noChangeArrowheads="1" noTextEdit="1"/>
          </p:cNvSpPr>
          <p:nvPr>
            <p:ph type="sldImg"/>
          </p:nvPr>
        </p:nvSpPr>
        <p:spPr>
          <a:xfrm>
            <a:off x="1190625" y="704850"/>
            <a:ext cx="4629150" cy="3471863"/>
          </a:xfrm>
          <a:ln/>
        </p:spPr>
      </p:sp>
      <p:sp>
        <p:nvSpPr>
          <p:cNvPr id="773123" name="Rectangle 3"/>
          <p:cNvSpPr>
            <a:spLocks noGrp="1" noChangeArrowheads="1"/>
          </p:cNvSpPr>
          <p:nvPr>
            <p:ph type="body" idx="1"/>
          </p:nvPr>
        </p:nvSpPr>
        <p:spPr>
          <a:xfrm>
            <a:off x="933450" y="4408488"/>
            <a:ext cx="51371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2"/>
          <p:cNvSpPr>
            <a:spLocks noGrp="1" noRot="1" noChangeAspect="1" noChangeArrowheads="1" noTextEdit="1"/>
          </p:cNvSpPr>
          <p:nvPr>
            <p:ph type="sldImg"/>
          </p:nvPr>
        </p:nvSpPr>
        <p:spPr>
          <a:xfrm>
            <a:off x="1182688" y="696913"/>
            <a:ext cx="4649787" cy="3487737"/>
          </a:xfrm>
          <a:ln/>
        </p:spPr>
      </p:sp>
      <p:sp>
        <p:nvSpPr>
          <p:cNvPr id="715779" name="Rectangle 3"/>
          <p:cNvSpPr>
            <a:spLocks noGrp="1" noChangeArrowheads="1"/>
          </p:cNvSpPr>
          <p:nvPr>
            <p:ph type="body" idx="1"/>
          </p:nvPr>
        </p:nvSpPr>
        <p:spPr>
          <a:noFill/>
          <a:ln w="38100">
            <a:solidFill>
              <a:srgbClr val="FF0000"/>
            </a:solidFill>
          </a:ln>
          <a:extLst>
            <a:ext uri="{909E8E84-426E-40DD-AFC4-6F175D3DCCD1}">
              <a14:hiddenFill xmlns:a14="http://schemas.microsoft.com/office/drawing/2010/main">
                <a:solidFill>
                  <a:srgbClr val="FFFFFF"/>
                </a:solidFill>
              </a14:hiddenFill>
            </a:ext>
          </a:extLst>
        </p:spPr>
        <p:txBody>
          <a:bodyPr lIns="91241" tIns="45620" rIns="91241" bIns="45620"/>
          <a:lstStyle/>
          <a:p>
            <a:r>
              <a:rPr lang="en-US" dirty="0">
                <a:ea typeface="ＭＳ Ｐゴシック" pitchFamily="34" charset="-128"/>
              </a:rPr>
              <a:t>Mention the issue of the Bill Mar recall in 1998, also </a:t>
            </a:r>
            <a:r>
              <a:rPr lang="en-US" dirty="0" err="1">
                <a:ea typeface="ＭＳ Ｐゴシック" pitchFamily="34" charset="-128"/>
              </a:rPr>
              <a:t>Wampler’s</a:t>
            </a:r>
            <a:r>
              <a:rPr lang="en-US">
                <a:ea typeface="ＭＳ Ｐゴシック" pitchFamily="34" charset="-128"/>
              </a:rPr>
              <a:t> food. How did affected the business,the trust customers put on a brand name,the jobs.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p:cNvSpPr>
            <a:spLocks noGrp="1" noRot="1" noChangeAspect="1" noChangeArrowheads="1" noTextEdit="1"/>
          </p:cNvSpPr>
          <p:nvPr>
            <p:ph type="sldImg"/>
          </p:nvPr>
        </p:nvSpPr>
        <p:spPr>
          <a:xfrm>
            <a:off x="1190625" y="704850"/>
            <a:ext cx="4629150" cy="3471863"/>
          </a:xfrm>
          <a:ln/>
        </p:spPr>
      </p:sp>
      <p:sp>
        <p:nvSpPr>
          <p:cNvPr id="717827" name="Rectangle 3"/>
          <p:cNvSpPr>
            <a:spLocks noGrp="1" noChangeArrowheads="1"/>
          </p:cNvSpPr>
          <p:nvPr>
            <p:ph type="body" idx="1"/>
          </p:nvPr>
        </p:nvSpPr>
        <p:spPr>
          <a:xfrm>
            <a:off x="933450" y="4408488"/>
            <a:ext cx="51371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Grp="1" noRot="1" noChangeAspect="1" noChangeArrowheads="1" noTextEdit="1"/>
          </p:cNvSpPr>
          <p:nvPr>
            <p:ph type="sldImg"/>
          </p:nvPr>
        </p:nvSpPr>
        <p:spPr>
          <a:xfrm>
            <a:off x="1190625" y="704850"/>
            <a:ext cx="4629150" cy="3471863"/>
          </a:xfrm>
          <a:ln w="12699" cap="flat">
            <a:solidFill>
              <a:schemeClr val="tx1"/>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1923" name="Rectangle 3"/>
          <p:cNvSpPr>
            <a:spLocks noGrp="1" noChangeArrowheads="1"/>
          </p:cNvSpPr>
          <p:nvPr>
            <p:ph type="body" idx="1"/>
          </p:nvPr>
        </p:nvSpPr>
        <p:spPr>
          <a:xfrm>
            <a:off x="933450" y="4408488"/>
            <a:ext cx="51371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069" tIns="45192" rIns="100069" bIns="45192"/>
          <a:lstStyle/>
          <a:p>
            <a:endParaRPr lang="en-US">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p:cNvSpPr>
            <a:spLocks noGrp="1" noRot="1" noChangeAspect="1" noChangeArrowheads="1" noTextEdit="1"/>
          </p:cNvSpPr>
          <p:nvPr>
            <p:ph type="sldImg"/>
          </p:nvPr>
        </p:nvSpPr>
        <p:spPr>
          <a:xfrm>
            <a:off x="1190625" y="704850"/>
            <a:ext cx="4629150" cy="3471863"/>
          </a:xfrm>
          <a:ln/>
        </p:spPr>
      </p:sp>
      <p:sp>
        <p:nvSpPr>
          <p:cNvPr id="723971" name="Rectangle 3"/>
          <p:cNvSpPr>
            <a:spLocks noGrp="1" noChangeArrowheads="1"/>
          </p:cNvSpPr>
          <p:nvPr>
            <p:ph type="body" idx="1"/>
          </p:nvPr>
        </p:nvSpPr>
        <p:spPr>
          <a:xfrm>
            <a:off x="933450" y="4408488"/>
            <a:ext cx="51371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2"/>
          <p:cNvSpPr>
            <a:spLocks noGrp="1" noRot="1" noChangeAspect="1" noChangeArrowheads="1" noTextEdit="1"/>
          </p:cNvSpPr>
          <p:nvPr>
            <p:ph type="sldImg"/>
          </p:nvPr>
        </p:nvSpPr>
        <p:spPr>
          <a:xfrm>
            <a:off x="1190625" y="704850"/>
            <a:ext cx="4629150" cy="3471863"/>
          </a:xfrm>
          <a:ln/>
        </p:spPr>
      </p:sp>
      <p:sp>
        <p:nvSpPr>
          <p:cNvPr id="728067" name="Rectangle 3"/>
          <p:cNvSpPr>
            <a:spLocks noGrp="1" noChangeArrowheads="1"/>
          </p:cNvSpPr>
          <p:nvPr>
            <p:ph type="body" idx="1"/>
          </p:nvPr>
        </p:nvSpPr>
        <p:spPr>
          <a:xfrm>
            <a:off x="933450" y="4408488"/>
            <a:ext cx="51371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pitchFamily="34" charset="-128"/>
              </a:rPr>
              <a:t>The following graph provides another way of looking at a GMP room zone areas.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2"/>
          <p:cNvSpPr>
            <a:spLocks noGrp="1" noRot="1" noChangeAspect="1" noChangeArrowheads="1" noTextEdit="1"/>
          </p:cNvSpPr>
          <p:nvPr>
            <p:ph type="sldImg"/>
          </p:nvPr>
        </p:nvSpPr>
        <p:spPr>
          <a:xfrm>
            <a:off x="1190625" y="704850"/>
            <a:ext cx="4629150" cy="3471863"/>
          </a:xfrm>
          <a:ln/>
        </p:spPr>
      </p:sp>
      <p:sp>
        <p:nvSpPr>
          <p:cNvPr id="730115" name="Rectangle 3"/>
          <p:cNvSpPr>
            <a:spLocks noGrp="1" noChangeArrowheads="1"/>
          </p:cNvSpPr>
          <p:nvPr>
            <p:ph type="body" idx="1"/>
          </p:nvPr>
        </p:nvSpPr>
        <p:spPr>
          <a:xfrm>
            <a:off x="933450" y="4408488"/>
            <a:ext cx="51371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Clr>
                <a:schemeClr val="tx2"/>
              </a:buClr>
            </a:pPr>
            <a:r>
              <a:rPr lang="en-US" sz="2400">
                <a:latin typeface="Times New Roman" pitchFamily="18" charset="0"/>
                <a:ea typeface="ＭＳ Ｐゴシック" pitchFamily="34" charset="-128"/>
              </a:rPr>
              <a:t>It</a:t>
            </a:r>
            <a:r>
              <a:rPr lang="en-US" sz="1600">
                <a:latin typeface="Times New Roman" pitchFamily="18" charset="0"/>
                <a:ea typeface="ＭＳ Ｐゴシック" pitchFamily="34" charset="-128"/>
              </a:rPr>
              <a:t> is important to remember that the Federal Food, Drug, and Cosmetic Act deems a food to be </a:t>
            </a:r>
            <a:r>
              <a:rPr lang="en-US" sz="1600">
                <a:latin typeface="Arial"/>
                <a:ea typeface="ＭＳ Ｐゴシック" pitchFamily="34" charset="-128"/>
              </a:rPr>
              <a:t>“</a:t>
            </a:r>
            <a:r>
              <a:rPr lang="en-US" sz="1600">
                <a:latin typeface="Times New Roman" pitchFamily="18" charset="0"/>
                <a:ea typeface="ＭＳ Ｐゴシック" pitchFamily="34" charset="-128"/>
              </a:rPr>
              <a:t>adulterated if it has been prepared, packed, or held under conditions whereby it MAY have become contaminated with filth or whereby it MAY have been rendered injurious to health.</a:t>
            </a:r>
            <a:r>
              <a:rPr lang="en-US" sz="1600">
                <a:latin typeface="Arial"/>
                <a:ea typeface="ＭＳ Ｐゴシック" pitchFamily="34" charset="-128"/>
              </a:rPr>
              <a:t>”</a:t>
            </a:r>
            <a:endParaRPr lang="en-US" sz="1600">
              <a:latin typeface="Times New Roman" pitchFamily="18" charset="0"/>
              <a:ea typeface="ＭＳ Ｐゴシック" pitchFamily="34" charset="-128"/>
            </a:endParaRPr>
          </a:p>
          <a:p>
            <a:pPr eaLnBrk="1" hangingPunct="1">
              <a:spcBef>
                <a:spcPct val="0"/>
              </a:spcBef>
              <a:buClr>
                <a:schemeClr val="tx2"/>
              </a:buClr>
              <a:buFontTx/>
              <a:buChar char="•"/>
            </a:pPr>
            <a:endParaRPr lang="en-US" sz="1600">
              <a:latin typeface="Times New Roman" pitchFamily="18" charset="0"/>
              <a:ea typeface="ＭＳ Ｐゴシック" pitchFamily="34" charset="-128"/>
            </a:endParaRPr>
          </a:p>
          <a:p>
            <a:pPr eaLnBrk="1" hangingPunct="1">
              <a:spcBef>
                <a:spcPct val="0"/>
              </a:spcBef>
              <a:buClr>
                <a:schemeClr val="tx2"/>
              </a:buClr>
            </a:pPr>
            <a:r>
              <a:rPr lang="en-US" sz="1600">
                <a:latin typeface="Times New Roman" pitchFamily="18" charset="0"/>
                <a:ea typeface="ＭＳ Ｐゴシック" pitchFamily="34" charset="-128"/>
              </a:rPr>
              <a:t>Even if a food is not physically adulterated it is considered adulterated if the environment in which it was produced is not sanitary.</a:t>
            </a:r>
          </a:p>
          <a:p>
            <a:pPr eaLnBrk="1" hangingPunct="1">
              <a:spcBef>
                <a:spcPct val="0"/>
              </a:spcBef>
              <a:buClr>
                <a:schemeClr val="tx2"/>
              </a:buClr>
            </a:pPr>
            <a:endParaRPr lang="en-US" sz="1600">
              <a:latin typeface="Times New Roman" pitchFamily="18" charset="0"/>
              <a:ea typeface="ＭＳ Ｐゴシック" pitchFamily="34" charset="-128"/>
            </a:endParaRPr>
          </a:p>
          <a:p>
            <a:pPr eaLnBrk="1" hangingPunct="1">
              <a:spcBef>
                <a:spcPct val="0"/>
              </a:spcBef>
              <a:buClr>
                <a:schemeClr val="hlink"/>
              </a:buClr>
              <a:buSzPct val="65000"/>
              <a:buFont typeface="ZapfDingbats BT" pitchFamily="2" charset="2"/>
              <a:buChar char="l"/>
            </a:pPr>
            <a:r>
              <a:rPr lang="en-US" sz="1600">
                <a:latin typeface="Times New Roman" pitchFamily="18" charset="0"/>
                <a:ea typeface="ＭＳ Ｐゴシック" pitchFamily="34" charset="-128"/>
              </a:rPr>
              <a:t>   Section 402(a)(4) of the Food, Drug, and Cosmetic Act</a:t>
            </a:r>
          </a:p>
          <a:p>
            <a:endParaRPr lang="en-US" sz="160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2" name="Rectangle 2"/>
          <p:cNvSpPr>
            <a:spLocks noGrp="1" noRot="1" noChangeAspect="1" noChangeArrowheads="1" noTextEdit="1"/>
          </p:cNvSpPr>
          <p:nvPr>
            <p:ph type="sldImg"/>
          </p:nvPr>
        </p:nvSpPr>
        <p:spPr>
          <a:xfrm>
            <a:off x="1190625" y="704850"/>
            <a:ext cx="4629150" cy="3471863"/>
          </a:xfrm>
          <a:ln/>
        </p:spPr>
      </p:sp>
      <p:sp>
        <p:nvSpPr>
          <p:cNvPr id="732163" name="Rectangle 3"/>
          <p:cNvSpPr>
            <a:spLocks noGrp="1" noChangeArrowheads="1"/>
          </p:cNvSpPr>
          <p:nvPr>
            <p:ph type="body" idx="1"/>
          </p:nvPr>
        </p:nvSpPr>
        <p:spPr>
          <a:xfrm>
            <a:off x="933450" y="4408488"/>
            <a:ext cx="51371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pitchFamily="34" charset="-128"/>
              </a:rPr>
              <a:t>The sanitation process training details will be covered in more detail in the module on the 7-steps of wet and dry cleaning, and supported by specific plant sanitation training. </a:t>
            </a:r>
          </a:p>
          <a:p>
            <a:endParaRPr lang="en-US">
              <a:ea typeface="ＭＳ Ｐゴシック" pitchFamily="34" charset="-128"/>
            </a:endParaRPr>
          </a:p>
          <a:p>
            <a:r>
              <a:rPr lang="en-US">
                <a:ea typeface="ＭＳ Ｐゴシック" pitchFamily="34" charset="-128"/>
              </a:rPr>
              <a:t>After sanitation is complete the person responsible for specific areas complete the sanitation and self inspection, and communicate to the appropriate person(s) that the area is ready for pre-operational inspection.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6AA232E9-70C1-4D6C-BD8A-E07F907455E9}" type="slidenum">
              <a:rPr lang="en-US"/>
              <a:pPr/>
              <a:t>‹#›</a:t>
            </a:fld>
            <a:endParaRPr lang="en-US"/>
          </a:p>
        </p:txBody>
      </p:sp>
    </p:spTree>
    <p:extLst>
      <p:ext uri="{BB962C8B-B14F-4D97-AF65-F5344CB8AC3E}">
        <p14:creationId xmlns:p14="http://schemas.microsoft.com/office/powerpoint/2010/main" val="173180362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206F823B-F19F-46F3-BFF9-E598E7E4D437}" type="slidenum">
              <a:rPr lang="en-US"/>
              <a:pPr/>
              <a:t>‹#›</a:t>
            </a:fld>
            <a:endParaRPr lang="en-US"/>
          </a:p>
        </p:txBody>
      </p:sp>
    </p:spTree>
    <p:extLst>
      <p:ext uri="{BB962C8B-B14F-4D97-AF65-F5344CB8AC3E}">
        <p14:creationId xmlns:p14="http://schemas.microsoft.com/office/powerpoint/2010/main" val="51377749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8963" y="120650"/>
            <a:ext cx="2027237" cy="4895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2488" y="120650"/>
            <a:ext cx="5934075" cy="4895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2591A0F6-164D-480E-A7BB-284FA8093D73}" type="slidenum">
              <a:rPr lang="en-US"/>
              <a:pPr/>
              <a:t>‹#›</a:t>
            </a:fld>
            <a:endParaRPr lang="en-US"/>
          </a:p>
        </p:txBody>
      </p:sp>
    </p:spTree>
    <p:extLst>
      <p:ext uri="{BB962C8B-B14F-4D97-AF65-F5344CB8AC3E}">
        <p14:creationId xmlns:p14="http://schemas.microsoft.com/office/powerpoint/2010/main" val="355603391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52488" y="120650"/>
            <a:ext cx="8113712" cy="708025"/>
          </a:xfrm>
        </p:spPr>
        <p:txBody>
          <a:bodyPr/>
          <a:lstStyle/>
          <a:p>
            <a:r>
              <a:rPr lang="en-US"/>
              <a:t>Click to edit Master title style</a:t>
            </a:r>
          </a:p>
        </p:txBody>
      </p:sp>
      <p:sp>
        <p:nvSpPr>
          <p:cNvPr id="3" name="Content Placeholder 2"/>
          <p:cNvSpPr>
            <a:spLocks noGrp="1"/>
          </p:cNvSpPr>
          <p:nvPr>
            <p:ph sz="quarter" idx="1"/>
          </p:nvPr>
        </p:nvSpPr>
        <p:spPr>
          <a:xfrm>
            <a:off x="852488" y="901700"/>
            <a:ext cx="3979862"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852488" y="3035300"/>
            <a:ext cx="3979862"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4984750" y="901700"/>
            <a:ext cx="39814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a:xfrm>
            <a:off x="152400" y="6575425"/>
            <a:ext cx="457200" cy="282575"/>
          </a:xfrm>
        </p:spPr>
        <p:txBody>
          <a:bodyPr/>
          <a:lstStyle>
            <a:lvl1pPr>
              <a:defRPr/>
            </a:lvl1pPr>
          </a:lstStyle>
          <a:p>
            <a:fld id="{0D4A55EA-D67B-40D7-845B-ED38F99F0D28}" type="slidenum">
              <a:rPr lang="en-US"/>
              <a:pPr/>
              <a:t>‹#›</a:t>
            </a:fld>
            <a:endParaRPr lang="en-US"/>
          </a:p>
        </p:txBody>
      </p:sp>
    </p:spTree>
    <p:extLst>
      <p:ext uri="{BB962C8B-B14F-4D97-AF65-F5344CB8AC3E}">
        <p14:creationId xmlns:p14="http://schemas.microsoft.com/office/powerpoint/2010/main" val="420935147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52488" y="120650"/>
            <a:ext cx="8113712" cy="708025"/>
          </a:xfrm>
        </p:spPr>
        <p:txBody>
          <a:bodyPr/>
          <a:lstStyle/>
          <a:p>
            <a:r>
              <a:rPr lang="en-US"/>
              <a:t>Click to edit Master title style</a:t>
            </a:r>
          </a:p>
        </p:txBody>
      </p:sp>
      <p:sp>
        <p:nvSpPr>
          <p:cNvPr id="3" name="Text Placeholder 2"/>
          <p:cNvSpPr>
            <a:spLocks noGrp="1"/>
          </p:cNvSpPr>
          <p:nvPr>
            <p:ph type="body" sz="half" idx="1"/>
          </p:nvPr>
        </p:nvSpPr>
        <p:spPr>
          <a:xfrm>
            <a:off x="852488" y="901700"/>
            <a:ext cx="3979862"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84750" y="901700"/>
            <a:ext cx="398145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984750" y="3035300"/>
            <a:ext cx="398145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a:xfrm>
            <a:off x="152400" y="6575425"/>
            <a:ext cx="457200" cy="282575"/>
          </a:xfrm>
        </p:spPr>
        <p:txBody>
          <a:bodyPr/>
          <a:lstStyle>
            <a:lvl1pPr>
              <a:defRPr/>
            </a:lvl1pPr>
          </a:lstStyle>
          <a:p>
            <a:fld id="{134367F1-5136-45C6-B90B-34290725F8E6}" type="slidenum">
              <a:rPr lang="en-US"/>
              <a:pPr/>
              <a:t>‹#›</a:t>
            </a:fld>
            <a:endParaRPr lang="en-US"/>
          </a:p>
        </p:txBody>
      </p:sp>
    </p:spTree>
    <p:extLst>
      <p:ext uri="{BB962C8B-B14F-4D97-AF65-F5344CB8AC3E}">
        <p14:creationId xmlns:p14="http://schemas.microsoft.com/office/powerpoint/2010/main" val="123452982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852488" y="120650"/>
            <a:ext cx="8113712" cy="708025"/>
          </a:xfrm>
        </p:spPr>
        <p:txBody>
          <a:bodyPr/>
          <a:lstStyle/>
          <a:p>
            <a:r>
              <a:rPr lang="en-US"/>
              <a:t>Click to edit Master title style</a:t>
            </a:r>
          </a:p>
        </p:txBody>
      </p:sp>
      <p:sp>
        <p:nvSpPr>
          <p:cNvPr id="3" name="Content Placeholder 2"/>
          <p:cNvSpPr>
            <a:spLocks noGrp="1"/>
          </p:cNvSpPr>
          <p:nvPr>
            <p:ph sz="quarter" idx="1"/>
          </p:nvPr>
        </p:nvSpPr>
        <p:spPr>
          <a:xfrm>
            <a:off x="852488" y="901700"/>
            <a:ext cx="3979862"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84750" y="901700"/>
            <a:ext cx="398145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852488" y="3035300"/>
            <a:ext cx="3979862"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984750" y="3035300"/>
            <a:ext cx="398145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152400" y="6575425"/>
            <a:ext cx="457200" cy="282575"/>
          </a:xfrm>
        </p:spPr>
        <p:txBody>
          <a:bodyPr/>
          <a:lstStyle>
            <a:lvl1pPr>
              <a:defRPr/>
            </a:lvl1pPr>
          </a:lstStyle>
          <a:p>
            <a:fld id="{649DD258-A756-4374-91A4-080FDB8517DA}" type="slidenum">
              <a:rPr lang="en-US"/>
              <a:pPr/>
              <a:t>‹#›</a:t>
            </a:fld>
            <a:endParaRPr lang="en-US"/>
          </a:p>
        </p:txBody>
      </p:sp>
    </p:spTree>
    <p:extLst>
      <p:ext uri="{BB962C8B-B14F-4D97-AF65-F5344CB8AC3E}">
        <p14:creationId xmlns:p14="http://schemas.microsoft.com/office/powerpoint/2010/main" val="63772466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a:t>Click to edit Master title style</a:t>
            </a:r>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lumMod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98AF03-7270-45C2-A683-C5E353EF01A5}" type="datetime4">
              <a:rPr lang="en-US" smtClean="0"/>
              <a:pPr/>
              <a:t>October 2,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A232E9-70C1-4D6C-BD8A-E07F907455E9}" type="slidenum">
              <a:rPr lang="en-US" smtClean="0"/>
              <a:pPr/>
              <a:t>‹#›</a:t>
            </a:fld>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A93482-8E69-40F7-BCAD-5662A6CADB27}" type="datetime4">
              <a:rPr lang="en-US" smtClean="0"/>
              <a:pPr/>
              <a:t>October 2,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8A0304-13FA-45DA-BD50-D02A93595D38}" type="slidenum">
              <a:rPr lang="en-US" smtClean="0"/>
              <a:pPr/>
              <a:t>‹#›</a:t>
            </a:fld>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B7EAE1-CAAC-4AEF-919E-158692B1E55E}" type="datetime4">
              <a:rPr lang="en-US" smtClean="0"/>
              <a:pPr/>
              <a:t>October 2,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CC3EF6-FCA5-47E7-9E49-DF2E399253BD}" type="slidenum">
              <a:rPr lang="en-US" smtClean="0"/>
              <a:pPr/>
              <a:t>‹#›</a:t>
            </a:fld>
            <a:endParaRPr 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a:t>Click to edit Master title style</a:t>
            </a:r>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25A706-D8F2-4D1A-855A-CADC92600C26}" type="datetime4">
              <a:rPr lang="en-US" smtClean="0"/>
              <a:pPr/>
              <a:t>October 2, 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479C08-2094-4285-96F2-654CF940C271}" type="slidenum">
              <a:rPr lang="en-US" smtClean="0"/>
              <a:pPr/>
              <a:t>‹#›</a:t>
            </a:fld>
            <a:endParaRPr 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48224" y="1812927"/>
            <a:ext cx="313249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01474" y="1812927"/>
            <a:ext cx="31330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B4F123-1704-49AC-9D15-C4B1462B8014}" type="datetime4">
              <a:rPr lang="en-US" smtClean="0"/>
              <a:pPr/>
              <a:t>October 2, 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ADF948-D38A-4DEB-9134-5DF5BC92EC1E}"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D38A0304-13FA-45DA-BD50-D02A93595D38}" type="slidenum">
              <a:rPr lang="en-US"/>
              <a:pPr/>
              <a:t>‹#›</a:t>
            </a:fld>
            <a:endParaRPr lang="en-US"/>
          </a:p>
        </p:txBody>
      </p:sp>
    </p:spTree>
    <p:extLst>
      <p:ext uri="{BB962C8B-B14F-4D97-AF65-F5344CB8AC3E}">
        <p14:creationId xmlns:p14="http://schemas.microsoft.com/office/powerpoint/2010/main" val="152901094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127EC2-47FB-48A1-8644-C8A81DDAA119}" type="datetime4">
              <a:rPr lang="en-US" smtClean="0"/>
              <a:pPr/>
              <a:t>October 2, 2017</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2802F74-9101-4A52-8DED-D3A17E6EB63B}" type="slidenum">
              <a:rPr lang="en-US" smtClean="0"/>
              <a:pPr/>
              <a:t>‹#›</a:t>
            </a:fld>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EC3ED-7435-49F9-84C8-03CCA2F8DEDB}" type="datetime4">
              <a:rPr lang="en-US" smtClean="0"/>
              <a:pPr/>
              <a:t>October 2, 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96C461-DF06-45A5-AD8E-3833F86638DA}" type="slidenum">
              <a:rPr lang="en-US" smtClean="0"/>
              <a:pPr/>
              <a:t>‹#›</a:t>
            </a:fld>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C49BF1-FCD3-4395-8FF6-0047AF66228E}" type="datetime4">
              <a:rPr lang="en-US" smtClean="0"/>
              <a:pPr/>
              <a:t>October 2, 2017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202A19-A0E7-4335-9924-B46B97369792}" type="slidenum">
              <a:rPr lang="en-US" smtClean="0"/>
              <a:pPr/>
              <a:t>‹#›</a:t>
            </a:fld>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861222-2C8B-4501-BE87-6797EC025925}" type="datetime4">
              <a:rPr lang="en-US" smtClean="0"/>
              <a:pPr/>
              <a:t>October 2, 2017</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057B582-019C-4869-8D01-DAE00A768845}" type="slidenum">
              <a:rPr lang="en-US" smtClean="0"/>
              <a:pPr/>
              <a:t>‹#›</a:t>
            </a:fld>
            <a:endParaRPr lang="en-US"/>
          </a:p>
        </p:txBody>
      </p:sp>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p>
            <a:r>
              <a:rPr lang="en-US"/>
              <a:t>Click icon to add picture</a:t>
            </a: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FB5AFD-D735-4504-A039-ADEBB6448D55}" type="datetime4">
              <a:rPr lang="en-US" smtClean="0"/>
              <a:pPr/>
              <a:t>October 2,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F823B-F19F-46F3-BFF9-E598E7E4D437}" type="slidenum">
              <a:rPr lang="en-US" smtClean="0"/>
              <a:pPr/>
              <a:t>‹#›</a:t>
            </a:fld>
            <a:endParaRPr lang="en-US"/>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5C8118-FB93-4E87-B380-0175F2FE2167}" type="datetime4">
              <a:rPr lang="en-US" smtClean="0"/>
              <a:pPr/>
              <a:t>October 2, 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91A0F6-164D-480E-A7BB-284FA8093D73}"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F0CC3EF6-FCA5-47E7-9E49-DF2E399253BD}" type="slidenum">
              <a:rPr lang="en-US"/>
              <a:pPr/>
              <a:t>‹#›</a:t>
            </a:fld>
            <a:endParaRPr lang="en-US"/>
          </a:p>
        </p:txBody>
      </p:sp>
    </p:spTree>
    <p:extLst>
      <p:ext uri="{BB962C8B-B14F-4D97-AF65-F5344CB8AC3E}">
        <p14:creationId xmlns:p14="http://schemas.microsoft.com/office/powerpoint/2010/main" val="260630895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52488" y="901700"/>
            <a:ext cx="3979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4750" y="901700"/>
            <a:ext cx="39814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FC479C08-2094-4285-96F2-654CF940C271}" type="slidenum">
              <a:rPr lang="en-US"/>
              <a:pPr/>
              <a:t>‹#›</a:t>
            </a:fld>
            <a:endParaRPr lang="en-US"/>
          </a:p>
        </p:txBody>
      </p:sp>
    </p:spTree>
    <p:extLst>
      <p:ext uri="{BB962C8B-B14F-4D97-AF65-F5344CB8AC3E}">
        <p14:creationId xmlns:p14="http://schemas.microsoft.com/office/powerpoint/2010/main" val="38969965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a:defRPr/>
            </a:lvl1pPr>
          </a:lstStyle>
          <a:p>
            <a:fld id="{AAADF948-D38A-4DEB-9134-5DF5BC92EC1E}" type="slidenum">
              <a:rPr lang="en-US"/>
              <a:pPr/>
              <a:t>‹#›</a:t>
            </a:fld>
            <a:endParaRPr lang="en-US"/>
          </a:p>
        </p:txBody>
      </p:sp>
    </p:spTree>
    <p:extLst>
      <p:ext uri="{BB962C8B-B14F-4D97-AF65-F5344CB8AC3E}">
        <p14:creationId xmlns:p14="http://schemas.microsoft.com/office/powerpoint/2010/main" val="62113516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F2802F74-9101-4A52-8DED-D3A17E6EB63B}" type="slidenum">
              <a:rPr lang="en-US"/>
              <a:pPr/>
              <a:t>‹#›</a:t>
            </a:fld>
            <a:endParaRPr lang="en-US"/>
          </a:p>
        </p:txBody>
      </p:sp>
    </p:spTree>
    <p:extLst>
      <p:ext uri="{BB962C8B-B14F-4D97-AF65-F5344CB8AC3E}">
        <p14:creationId xmlns:p14="http://schemas.microsoft.com/office/powerpoint/2010/main" val="376104864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7296C461-DF06-45A5-AD8E-3833F86638DA}" type="slidenum">
              <a:rPr lang="en-US"/>
              <a:pPr/>
              <a:t>‹#›</a:t>
            </a:fld>
            <a:endParaRPr lang="en-US"/>
          </a:p>
        </p:txBody>
      </p:sp>
    </p:spTree>
    <p:extLst>
      <p:ext uri="{BB962C8B-B14F-4D97-AF65-F5344CB8AC3E}">
        <p14:creationId xmlns:p14="http://schemas.microsoft.com/office/powerpoint/2010/main" val="67001515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EA202A19-A0E7-4335-9924-B46B97369792}" type="slidenum">
              <a:rPr lang="en-US"/>
              <a:pPr/>
              <a:t>‹#›</a:t>
            </a:fld>
            <a:endParaRPr lang="en-US"/>
          </a:p>
        </p:txBody>
      </p:sp>
    </p:spTree>
    <p:extLst>
      <p:ext uri="{BB962C8B-B14F-4D97-AF65-F5344CB8AC3E}">
        <p14:creationId xmlns:p14="http://schemas.microsoft.com/office/powerpoint/2010/main" val="21424164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3057B582-019C-4869-8D01-DAE00A768845}" type="slidenum">
              <a:rPr lang="en-US"/>
              <a:pPr/>
              <a:t>‹#›</a:t>
            </a:fld>
            <a:endParaRPr lang="en-US"/>
          </a:p>
        </p:txBody>
      </p:sp>
    </p:spTree>
    <p:extLst>
      <p:ext uri="{BB962C8B-B14F-4D97-AF65-F5344CB8AC3E}">
        <p14:creationId xmlns:p14="http://schemas.microsoft.com/office/powerpoint/2010/main" val="419417034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63554" name="Picture 2" descr="Cascade for PPT 34 inch clipped"/>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ltGray">
          <a:xfrm>
            <a:off x="0" y="0"/>
            <a:ext cx="7747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63555" name="Picture 3" descr="Kraft Foods_CBI Small"/>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04150" y="6348413"/>
            <a:ext cx="1236663" cy="411162"/>
          </a:xfrm>
          <a:prstGeom prst="rect">
            <a:avLst/>
          </a:prstGeom>
          <a:noFill/>
          <a:extLst>
            <a:ext uri="{909E8E84-426E-40DD-AFC4-6F175D3DCCD1}">
              <a14:hiddenFill xmlns:a14="http://schemas.microsoft.com/office/drawing/2010/main">
                <a:solidFill>
                  <a:srgbClr val="FFFFFF"/>
                </a:solidFill>
              </a14:hiddenFill>
            </a:ext>
          </a:extLst>
        </p:spPr>
      </p:pic>
      <p:sp>
        <p:nvSpPr>
          <p:cNvPr id="663556" name="Rectangle 6"/>
          <p:cNvSpPr>
            <a:spLocks noGrp="1" noChangeArrowheads="1"/>
          </p:cNvSpPr>
          <p:nvPr>
            <p:ph type="title"/>
          </p:nvPr>
        </p:nvSpPr>
        <p:spPr bwMode="auto">
          <a:xfrm>
            <a:off x="852488" y="120650"/>
            <a:ext cx="8113712" cy="70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0" rIns="0" bIns="0" numCol="1" anchor="t" anchorCtr="0" compatLnSpc="1">
            <a:prstTxWarp prst="textNoShape">
              <a:avLst/>
            </a:prstTxWarp>
          </a:bodyPr>
          <a:lstStyle/>
          <a:p>
            <a:pPr lvl="0"/>
            <a:r>
              <a:rPr lang="en-US"/>
              <a:t>Click to edit Master title</a:t>
            </a:r>
          </a:p>
        </p:txBody>
      </p:sp>
      <p:sp>
        <p:nvSpPr>
          <p:cNvPr id="663557" name="Rectangle 7"/>
          <p:cNvSpPr>
            <a:spLocks noGrp="1" noChangeArrowheads="1"/>
          </p:cNvSpPr>
          <p:nvPr>
            <p:ph type="body" idx="1"/>
          </p:nvPr>
        </p:nvSpPr>
        <p:spPr bwMode="auto">
          <a:xfrm>
            <a:off x="852488" y="901700"/>
            <a:ext cx="81137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80906" name="Rectangle 10"/>
          <p:cNvSpPr>
            <a:spLocks noGrp="1" noChangeArrowheads="1"/>
          </p:cNvSpPr>
          <p:nvPr>
            <p:ph type="sldNum" sz="quarter" idx="4"/>
          </p:nvPr>
        </p:nvSpPr>
        <p:spPr bwMode="auto">
          <a:xfrm>
            <a:off x="152400" y="6575425"/>
            <a:ext cx="457200" cy="282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45720" rIns="91440" bIns="45720" numCol="1" anchor="b" anchorCtr="0" compatLnSpc="1">
            <a:prstTxWarp prst="textNoShape">
              <a:avLst/>
            </a:prstTxWarp>
          </a:bodyPr>
          <a:lstStyle>
            <a:lvl1pPr>
              <a:defRPr sz="1000">
                <a:ea typeface="+mn-ea"/>
              </a:defRPr>
            </a:lvl1pPr>
          </a:lstStyle>
          <a:p>
            <a:fld id="{7E4CFD87-C09A-4ECC-8B6A-2491CD5A3A4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p:transition>
    <p:fade/>
  </p:transition>
  <p:hf hdr="0" ftr="0" dt="0"/>
  <p:txStyles>
    <p:titleStyle>
      <a:lvl1pPr algn="l" rtl="0" fontAlgn="base">
        <a:lnSpc>
          <a:spcPct val="90000"/>
        </a:lnSpc>
        <a:spcBef>
          <a:spcPct val="0"/>
        </a:spcBef>
        <a:spcAft>
          <a:spcPct val="0"/>
        </a:spcAft>
        <a:defRPr sz="2400">
          <a:solidFill>
            <a:schemeClr val="tx2"/>
          </a:solidFill>
          <a:latin typeface="+mj-lt"/>
          <a:ea typeface="+mj-ea"/>
          <a:cs typeface="+mj-cs"/>
        </a:defRPr>
      </a:lvl1pPr>
      <a:lvl2pPr algn="l" rtl="0" fontAlgn="base">
        <a:lnSpc>
          <a:spcPct val="90000"/>
        </a:lnSpc>
        <a:spcBef>
          <a:spcPct val="0"/>
        </a:spcBef>
        <a:spcAft>
          <a:spcPct val="0"/>
        </a:spcAft>
        <a:defRPr sz="2400">
          <a:solidFill>
            <a:schemeClr val="tx2"/>
          </a:solidFill>
          <a:latin typeface="Verdana" pitchFamily="34" charset="0"/>
          <a:ea typeface="ＭＳ Ｐゴシック" pitchFamily="34" charset="-128"/>
        </a:defRPr>
      </a:lvl2pPr>
      <a:lvl3pPr algn="l" rtl="0" fontAlgn="base">
        <a:lnSpc>
          <a:spcPct val="90000"/>
        </a:lnSpc>
        <a:spcBef>
          <a:spcPct val="0"/>
        </a:spcBef>
        <a:spcAft>
          <a:spcPct val="0"/>
        </a:spcAft>
        <a:defRPr sz="2400">
          <a:solidFill>
            <a:schemeClr val="tx2"/>
          </a:solidFill>
          <a:latin typeface="Verdana" pitchFamily="34" charset="0"/>
          <a:ea typeface="ＭＳ Ｐゴシック" pitchFamily="34" charset="-128"/>
        </a:defRPr>
      </a:lvl3pPr>
      <a:lvl4pPr algn="l" rtl="0" fontAlgn="base">
        <a:lnSpc>
          <a:spcPct val="90000"/>
        </a:lnSpc>
        <a:spcBef>
          <a:spcPct val="0"/>
        </a:spcBef>
        <a:spcAft>
          <a:spcPct val="0"/>
        </a:spcAft>
        <a:defRPr sz="2400">
          <a:solidFill>
            <a:schemeClr val="tx2"/>
          </a:solidFill>
          <a:latin typeface="Verdana" pitchFamily="34" charset="0"/>
          <a:ea typeface="ＭＳ Ｐゴシック" pitchFamily="34" charset="-128"/>
        </a:defRPr>
      </a:lvl4pPr>
      <a:lvl5pPr algn="l" rtl="0" fontAlgn="base">
        <a:lnSpc>
          <a:spcPct val="90000"/>
        </a:lnSpc>
        <a:spcBef>
          <a:spcPct val="0"/>
        </a:spcBef>
        <a:spcAft>
          <a:spcPct val="0"/>
        </a:spcAft>
        <a:defRPr sz="2400">
          <a:solidFill>
            <a:schemeClr val="tx2"/>
          </a:solidFill>
          <a:latin typeface="Verdana" pitchFamily="34" charset="0"/>
          <a:ea typeface="ＭＳ Ｐゴシック" pitchFamily="34" charset="-128"/>
        </a:defRPr>
      </a:lvl5pPr>
      <a:lvl6pPr marL="457200" algn="l" rtl="0" fontAlgn="base">
        <a:lnSpc>
          <a:spcPct val="90000"/>
        </a:lnSpc>
        <a:spcBef>
          <a:spcPct val="0"/>
        </a:spcBef>
        <a:spcAft>
          <a:spcPct val="0"/>
        </a:spcAft>
        <a:defRPr sz="2400">
          <a:solidFill>
            <a:schemeClr val="tx2"/>
          </a:solidFill>
          <a:latin typeface="Verdana" pitchFamily="34" charset="0"/>
          <a:ea typeface="ＭＳ Ｐゴシック" pitchFamily="34" charset="-128"/>
        </a:defRPr>
      </a:lvl6pPr>
      <a:lvl7pPr marL="914400" algn="l" rtl="0" fontAlgn="base">
        <a:lnSpc>
          <a:spcPct val="90000"/>
        </a:lnSpc>
        <a:spcBef>
          <a:spcPct val="0"/>
        </a:spcBef>
        <a:spcAft>
          <a:spcPct val="0"/>
        </a:spcAft>
        <a:defRPr sz="2400">
          <a:solidFill>
            <a:schemeClr val="tx2"/>
          </a:solidFill>
          <a:latin typeface="Verdana" pitchFamily="34" charset="0"/>
          <a:ea typeface="ＭＳ Ｐゴシック" pitchFamily="34" charset="-128"/>
        </a:defRPr>
      </a:lvl7pPr>
      <a:lvl8pPr marL="1371600" algn="l" rtl="0" fontAlgn="base">
        <a:lnSpc>
          <a:spcPct val="90000"/>
        </a:lnSpc>
        <a:spcBef>
          <a:spcPct val="0"/>
        </a:spcBef>
        <a:spcAft>
          <a:spcPct val="0"/>
        </a:spcAft>
        <a:defRPr sz="2400">
          <a:solidFill>
            <a:schemeClr val="tx2"/>
          </a:solidFill>
          <a:latin typeface="Verdana" pitchFamily="34" charset="0"/>
          <a:ea typeface="ＭＳ Ｐゴシック" pitchFamily="34" charset="-128"/>
        </a:defRPr>
      </a:lvl8pPr>
      <a:lvl9pPr marL="1828800" algn="l" rtl="0" fontAlgn="base">
        <a:lnSpc>
          <a:spcPct val="90000"/>
        </a:lnSpc>
        <a:spcBef>
          <a:spcPct val="0"/>
        </a:spcBef>
        <a:spcAft>
          <a:spcPct val="0"/>
        </a:spcAft>
        <a:defRPr sz="2400">
          <a:solidFill>
            <a:schemeClr val="tx2"/>
          </a:solidFill>
          <a:latin typeface="Verdana" pitchFamily="34" charset="0"/>
          <a:ea typeface="ＭＳ Ｐゴシック" pitchFamily="34" charset="-128"/>
        </a:defRPr>
      </a:lvl9pPr>
    </p:titleStyle>
    <p:bodyStyle>
      <a:lvl1pPr marL="228600" indent="-228600" algn="l" rtl="0" fontAlgn="base">
        <a:lnSpc>
          <a:spcPct val="95000"/>
        </a:lnSpc>
        <a:spcBef>
          <a:spcPct val="50000"/>
        </a:spcBef>
        <a:spcAft>
          <a:spcPct val="0"/>
        </a:spcAft>
        <a:buClr>
          <a:srgbClr val="6CAEDF"/>
        </a:buClr>
        <a:buChar char="•"/>
        <a:defRPr sz="2200">
          <a:solidFill>
            <a:schemeClr val="tx1"/>
          </a:solidFill>
          <a:latin typeface="+mn-lt"/>
          <a:ea typeface="+mn-ea"/>
          <a:cs typeface="+mn-cs"/>
        </a:defRPr>
      </a:lvl1pPr>
      <a:lvl2pPr marL="569913" indent="-225425" algn="l" rtl="0" fontAlgn="base">
        <a:lnSpc>
          <a:spcPct val="95000"/>
        </a:lnSpc>
        <a:spcBef>
          <a:spcPct val="25000"/>
        </a:spcBef>
        <a:spcAft>
          <a:spcPct val="0"/>
        </a:spcAft>
        <a:buClr>
          <a:srgbClr val="EE4498"/>
        </a:buClr>
        <a:buFont typeface="Arial" pitchFamily="34" charset="0"/>
        <a:buChar char="–"/>
        <a:defRPr sz="1900">
          <a:solidFill>
            <a:schemeClr val="bg2"/>
          </a:solidFill>
          <a:latin typeface="+mn-lt"/>
          <a:ea typeface="+mn-ea"/>
        </a:defRPr>
      </a:lvl2pPr>
      <a:lvl3pPr marL="914400" indent="-168275" algn="l" rtl="0" fontAlgn="base">
        <a:lnSpc>
          <a:spcPct val="95000"/>
        </a:lnSpc>
        <a:spcBef>
          <a:spcPts val="400"/>
        </a:spcBef>
        <a:spcAft>
          <a:spcPct val="0"/>
        </a:spcAft>
        <a:buClr>
          <a:srgbClr val="F58020"/>
        </a:buClr>
        <a:buChar char="•"/>
        <a:defRPr sz="1700">
          <a:solidFill>
            <a:schemeClr val="bg2"/>
          </a:solidFill>
          <a:latin typeface="+mn-lt"/>
          <a:ea typeface="+mn-ea"/>
        </a:defRPr>
      </a:lvl3pPr>
      <a:lvl4pPr marL="1371600" indent="-223838" algn="l" rtl="0" fontAlgn="base">
        <a:lnSpc>
          <a:spcPct val="95000"/>
        </a:lnSpc>
        <a:spcBef>
          <a:spcPct val="20000"/>
        </a:spcBef>
        <a:spcAft>
          <a:spcPct val="0"/>
        </a:spcAft>
        <a:buChar char="–"/>
        <a:defRPr sz="1600">
          <a:solidFill>
            <a:schemeClr val="bg2"/>
          </a:solidFill>
          <a:latin typeface="+mn-lt"/>
          <a:ea typeface="+mn-ea"/>
        </a:defRPr>
      </a:lvl4pPr>
      <a:lvl5pPr marL="2057400" indent="-228600" algn="l" rtl="0" fontAlgn="base">
        <a:spcBef>
          <a:spcPct val="20000"/>
        </a:spcBef>
        <a:spcAft>
          <a:spcPct val="0"/>
        </a:spcAft>
        <a:buChar char="–"/>
        <a:defRPr sz="1600">
          <a:solidFill>
            <a:schemeClr val="bg2"/>
          </a:solidFill>
          <a:latin typeface="+mn-lt"/>
          <a:ea typeface="+mn-ea"/>
        </a:defRPr>
      </a:lvl5pPr>
      <a:lvl6pPr marL="2514600" indent="-228600" algn="l" rtl="0" fontAlgn="base">
        <a:spcBef>
          <a:spcPct val="20000"/>
        </a:spcBef>
        <a:spcAft>
          <a:spcPct val="0"/>
        </a:spcAft>
        <a:buChar char="–"/>
        <a:defRPr sz="1600">
          <a:solidFill>
            <a:schemeClr val="bg2"/>
          </a:solidFill>
          <a:latin typeface="+mn-lt"/>
          <a:ea typeface="+mn-ea"/>
        </a:defRPr>
      </a:lvl6pPr>
      <a:lvl7pPr marL="2971800" indent="-228600" algn="l" rtl="0" fontAlgn="base">
        <a:spcBef>
          <a:spcPct val="20000"/>
        </a:spcBef>
        <a:spcAft>
          <a:spcPct val="0"/>
        </a:spcAft>
        <a:buChar char="–"/>
        <a:defRPr sz="1600">
          <a:solidFill>
            <a:schemeClr val="bg2"/>
          </a:solidFill>
          <a:latin typeface="+mn-lt"/>
          <a:ea typeface="+mn-ea"/>
        </a:defRPr>
      </a:lvl7pPr>
      <a:lvl8pPr marL="3429000" indent="-228600" algn="l" rtl="0" fontAlgn="base">
        <a:spcBef>
          <a:spcPct val="20000"/>
        </a:spcBef>
        <a:spcAft>
          <a:spcPct val="0"/>
        </a:spcAft>
        <a:buChar char="–"/>
        <a:defRPr sz="1600">
          <a:solidFill>
            <a:schemeClr val="bg2"/>
          </a:solidFill>
          <a:latin typeface="+mn-lt"/>
          <a:ea typeface="+mn-ea"/>
        </a:defRPr>
      </a:lvl8pPr>
      <a:lvl9pPr marL="3886200" indent="-228600" algn="l" rtl="0" fontAlgn="base">
        <a:spcBef>
          <a:spcPct val="20000"/>
        </a:spcBef>
        <a:spcAft>
          <a:spcPct val="0"/>
        </a:spcAft>
        <a:buChar char="–"/>
        <a:defRPr sz="1600">
          <a:solidFill>
            <a:schemeClr val="bg2"/>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19" name="Group 218"/>
          <p:cNvGrpSpPr/>
          <p:nvPr/>
        </p:nvGrpSpPr>
        <p:grpSpPr>
          <a:xfrm>
            <a:off x="6558164" y="66319"/>
            <a:ext cx="2575511" cy="6797067"/>
            <a:chOff x="6558164" y="66319"/>
            <a:chExt cx="2575511" cy="6797067"/>
          </a:xfrm>
        </p:grpSpPr>
        <p:grpSp>
          <p:nvGrpSpPr>
            <p:cNvPr id="220" name="Group 62"/>
            <p:cNvGrpSpPr/>
            <p:nvPr/>
          </p:nvGrpSpPr>
          <p:grpSpPr>
            <a:xfrm>
              <a:off x="6924386" y="66319"/>
              <a:ext cx="2173634" cy="6673398"/>
              <a:chOff x="6924386" y="66319"/>
              <a:chExt cx="2173634" cy="6673398"/>
            </a:xfrm>
          </p:grpSpPr>
          <p:grpSp>
            <p:nvGrpSpPr>
              <p:cNvPr id="224" name="Group 44"/>
              <p:cNvGrpSpPr/>
              <p:nvPr/>
            </p:nvGrpSpPr>
            <p:grpSpPr>
              <a:xfrm>
                <a:off x="6924386" y="66319"/>
                <a:ext cx="2066032" cy="6673398"/>
                <a:chOff x="6924386" y="66319"/>
                <a:chExt cx="2066032" cy="6673398"/>
              </a:xfrm>
            </p:grpSpPr>
            <p:sp>
              <p:nvSpPr>
                <p:cNvPr id="234" name="Freeform 233"/>
                <p:cNvSpPr>
                  <a:spLocks noChangeAspect="1" noEditPoints="1"/>
                </p:cNvSpPr>
                <p:nvPr/>
              </p:nvSpPr>
              <p:spPr bwMode="auto">
                <a:xfrm rot="879737">
                  <a:off x="7130233" y="66319"/>
                  <a:ext cx="609204" cy="662248"/>
                </a:xfrm>
                <a:custGeom>
                  <a:avLst/>
                  <a:gdLst>
                    <a:gd name="T0" fmla="*/ 748 w 758"/>
                    <a:gd name="T1" fmla="*/ 508 h 824"/>
                    <a:gd name="T2" fmla="*/ 550 w 758"/>
                    <a:gd name="T3" fmla="*/ 490 h 824"/>
                    <a:gd name="T4" fmla="*/ 512 w 758"/>
                    <a:gd name="T5" fmla="*/ 448 h 824"/>
                    <a:gd name="T6" fmla="*/ 500 w 758"/>
                    <a:gd name="T7" fmla="*/ 408 h 824"/>
                    <a:gd name="T8" fmla="*/ 550 w 758"/>
                    <a:gd name="T9" fmla="*/ 334 h 824"/>
                    <a:gd name="T10" fmla="*/ 744 w 758"/>
                    <a:gd name="T11" fmla="*/ 324 h 824"/>
                    <a:gd name="T12" fmla="*/ 700 w 758"/>
                    <a:gd name="T13" fmla="*/ 246 h 824"/>
                    <a:gd name="T14" fmla="*/ 728 w 758"/>
                    <a:gd name="T15" fmla="*/ 196 h 824"/>
                    <a:gd name="T16" fmla="*/ 620 w 758"/>
                    <a:gd name="T17" fmla="*/ 248 h 824"/>
                    <a:gd name="T18" fmla="*/ 534 w 758"/>
                    <a:gd name="T19" fmla="*/ 306 h 824"/>
                    <a:gd name="T20" fmla="*/ 482 w 758"/>
                    <a:gd name="T21" fmla="*/ 314 h 824"/>
                    <a:gd name="T22" fmla="*/ 456 w 758"/>
                    <a:gd name="T23" fmla="*/ 310 h 824"/>
                    <a:gd name="T24" fmla="*/ 410 w 758"/>
                    <a:gd name="T25" fmla="*/ 268 h 824"/>
                    <a:gd name="T26" fmla="*/ 396 w 758"/>
                    <a:gd name="T27" fmla="*/ 202 h 824"/>
                    <a:gd name="T28" fmla="*/ 396 w 758"/>
                    <a:gd name="T29" fmla="*/ 66 h 824"/>
                    <a:gd name="T30" fmla="*/ 388 w 758"/>
                    <a:gd name="T31" fmla="*/ 0 h 824"/>
                    <a:gd name="T32" fmla="*/ 310 w 758"/>
                    <a:gd name="T33" fmla="*/ 16 h 824"/>
                    <a:gd name="T34" fmla="*/ 360 w 758"/>
                    <a:gd name="T35" fmla="*/ 144 h 824"/>
                    <a:gd name="T36" fmla="*/ 358 w 758"/>
                    <a:gd name="T37" fmla="*/ 230 h 824"/>
                    <a:gd name="T38" fmla="*/ 320 w 758"/>
                    <a:gd name="T39" fmla="*/ 306 h 824"/>
                    <a:gd name="T40" fmla="*/ 280 w 758"/>
                    <a:gd name="T41" fmla="*/ 314 h 824"/>
                    <a:gd name="T42" fmla="*/ 224 w 758"/>
                    <a:gd name="T43" fmla="*/ 304 h 824"/>
                    <a:gd name="T44" fmla="*/ 136 w 758"/>
                    <a:gd name="T45" fmla="*/ 250 h 824"/>
                    <a:gd name="T46" fmla="*/ 30 w 758"/>
                    <a:gd name="T47" fmla="*/ 198 h 824"/>
                    <a:gd name="T48" fmla="*/ 0 w 758"/>
                    <a:gd name="T49" fmla="*/ 264 h 824"/>
                    <a:gd name="T50" fmla="*/ 138 w 758"/>
                    <a:gd name="T51" fmla="*/ 296 h 824"/>
                    <a:gd name="T52" fmla="*/ 208 w 758"/>
                    <a:gd name="T53" fmla="*/ 334 h 824"/>
                    <a:gd name="T54" fmla="*/ 258 w 758"/>
                    <a:gd name="T55" fmla="*/ 408 h 824"/>
                    <a:gd name="T56" fmla="*/ 246 w 758"/>
                    <a:gd name="T57" fmla="*/ 448 h 824"/>
                    <a:gd name="T58" fmla="*/ 210 w 758"/>
                    <a:gd name="T59" fmla="*/ 492 h 824"/>
                    <a:gd name="T60" fmla="*/ 118 w 758"/>
                    <a:gd name="T61" fmla="*/ 540 h 824"/>
                    <a:gd name="T62" fmla="*/ 38 w 758"/>
                    <a:gd name="T63" fmla="*/ 592 h 824"/>
                    <a:gd name="T64" fmla="*/ 76 w 758"/>
                    <a:gd name="T65" fmla="*/ 608 h 824"/>
                    <a:gd name="T66" fmla="*/ 122 w 758"/>
                    <a:gd name="T67" fmla="*/ 686 h 824"/>
                    <a:gd name="T68" fmla="*/ 228 w 758"/>
                    <a:gd name="T69" fmla="*/ 520 h 824"/>
                    <a:gd name="T70" fmla="*/ 282 w 758"/>
                    <a:gd name="T71" fmla="*/ 508 h 824"/>
                    <a:gd name="T72" fmla="*/ 334 w 758"/>
                    <a:gd name="T73" fmla="*/ 528 h 824"/>
                    <a:gd name="T74" fmla="*/ 362 w 758"/>
                    <a:gd name="T75" fmla="*/ 598 h 824"/>
                    <a:gd name="T76" fmla="*/ 280 w 758"/>
                    <a:gd name="T77" fmla="*/ 778 h 824"/>
                    <a:gd name="T78" fmla="*/ 362 w 758"/>
                    <a:gd name="T79" fmla="*/ 772 h 824"/>
                    <a:gd name="T80" fmla="*/ 396 w 758"/>
                    <a:gd name="T81" fmla="*/ 796 h 824"/>
                    <a:gd name="T82" fmla="*/ 480 w 758"/>
                    <a:gd name="T83" fmla="*/ 778 h 824"/>
                    <a:gd name="T84" fmla="*/ 396 w 758"/>
                    <a:gd name="T85" fmla="*/ 600 h 824"/>
                    <a:gd name="T86" fmla="*/ 414 w 758"/>
                    <a:gd name="T87" fmla="*/ 546 h 824"/>
                    <a:gd name="T88" fmla="*/ 466 w 758"/>
                    <a:gd name="T89" fmla="*/ 508 h 824"/>
                    <a:gd name="T90" fmla="*/ 522 w 758"/>
                    <a:gd name="T91" fmla="*/ 520 h 824"/>
                    <a:gd name="T92" fmla="*/ 602 w 758"/>
                    <a:gd name="T93" fmla="*/ 562 h 824"/>
                    <a:gd name="T94" fmla="*/ 698 w 758"/>
                    <a:gd name="T95" fmla="*/ 664 h 824"/>
                    <a:gd name="T96" fmla="*/ 740 w 758"/>
                    <a:gd name="T97" fmla="*/ 606 h 824"/>
                    <a:gd name="T98" fmla="*/ 324 w 758"/>
                    <a:gd name="T99" fmla="*/ 398 h 824"/>
                    <a:gd name="T100" fmla="*/ 340 w 758"/>
                    <a:gd name="T101" fmla="*/ 452 h 824"/>
                    <a:gd name="T102" fmla="*/ 360 w 758"/>
                    <a:gd name="T103" fmla="*/ 380 h 824"/>
                    <a:gd name="T104" fmla="*/ 414 w 758"/>
                    <a:gd name="T105" fmla="*/ 352 h 824"/>
                    <a:gd name="T106" fmla="*/ 414 w 758"/>
                    <a:gd name="T107" fmla="*/ 472 h 824"/>
                    <a:gd name="T108" fmla="*/ 434 w 758"/>
                    <a:gd name="T109" fmla="*/ 424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58" h="824">
                      <a:moveTo>
                        <a:pt x="700" y="576"/>
                      </a:moveTo>
                      <a:lnTo>
                        <a:pt x="758" y="558"/>
                      </a:lnTo>
                      <a:lnTo>
                        <a:pt x="756" y="548"/>
                      </a:lnTo>
                      <a:lnTo>
                        <a:pt x="686" y="566"/>
                      </a:lnTo>
                      <a:lnTo>
                        <a:pt x="686" y="566"/>
                      </a:lnTo>
                      <a:lnTo>
                        <a:pt x="640" y="538"/>
                      </a:lnTo>
                      <a:lnTo>
                        <a:pt x="748" y="508"/>
                      </a:lnTo>
                      <a:lnTo>
                        <a:pt x="746" y="496"/>
                      </a:lnTo>
                      <a:lnTo>
                        <a:pt x="620" y="528"/>
                      </a:lnTo>
                      <a:lnTo>
                        <a:pt x="620" y="528"/>
                      </a:lnTo>
                      <a:lnTo>
                        <a:pt x="568" y="502"/>
                      </a:lnTo>
                      <a:lnTo>
                        <a:pt x="568" y="502"/>
                      </a:lnTo>
                      <a:lnTo>
                        <a:pt x="550" y="492"/>
                      </a:lnTo>
                      <a:lnTo>
                        <a:pt x="550" y="490"/>
                      </a:lnTo>
                      <a:lnTo>
                        <a:pt x="550" y="490"/>
                      </a:lnTo>
                      <a:lnTo>
                        <a:pt x="550" y="488"/>
                      </a:lnTo>
                      <a:lnTo>
                        <a:pt x="546" y="484"/>
                      </a:lnTo>
                      <a:lnTo>
                        <a:pt x="518" y="456"/>
                      </a:lnTo>
                      <a:lnTo>
                        <a:pt x="518" y="456"/>
                      </a:lnTo>
                      <a:lnTo>
                        <a:pt x="512" y="448"/>
                      </a:lnTo>
                      <a:lnTo>
                        <a:pt x="512" y="448"/>
                      </a:lnTo>
                      <a:lnTo>
                        <a:pt x="504" y="432"/>
                      </a:lnTo>
                      <a:lnTo>
                        <a:pt x="500" y="414"/>
                      </a:lnTo>
                      <a:lnTo>
                        <a:pt x="500" y="414"/>
                      </a:lnTo>
                      <a:lnTo>
                        <a:pt x="500" y="412"/>
                      </a:lnTo>
                      <a:lnTo>
                        <a:pt x="500" y="412"/>
                      </a:lnTo>
                      <a:lnTo>
                        <a:pt x="500" y="408"/>
                      </a:lnTo>
                      <a:lnTo>
                        <a:pt x="500" y="408"/>
                      </a:lnTo>
                      <a:lnTo>
                        <a:pt x="504" y="392"/>
                      </a:lnTo>
                      <a:lnTo>
                        <a:pt x="512" y="374"/>
                      </a:lnTo>
                      <a:lnTo>
                        <a:pt x="512" y="374"/>
                      </a:lnTo>
                      <a:lnTo>
                        <a:pt x="518" y="366"/>
                      </a:lnTo>
                      <a:lnTo>
                        <a:pt x="518" y="366"/>
                      </a:lnTo>
                      <a:lnTo>
                        <a:pt x="546" y="340"/>
                      </a:lnTo>
                      <a:lnTo>
                        <a:pt x="550" y="334"/>
                      </a:lnTo>
                      <a:lnTo>
                        <a:pt x="550" y="332"/>
                      </a:lnTo>
                      <a:lnTo>
                        <a:pt x="548" y="330"/>
                      </a:lnTo>
                      <a:lnTo>
                        <a:pt x="548" y="330"/>
                      </a:lnTo>
                      <a:lnTo>
                        <a:pt x="568" y="320"/>
                      </a:lnTo>
                      <a:lnTo>
                        <a:pt x="568" y="320"/>
                      </a:lnTo>
                      <a:lnTo>
                        <a:pt x="620" y="294"/>
                      </a:lnTo>
                      <a:lnTo>
                        <a:pt x="744" y="324"/>
                      </a:lnTo>
                      <a:lnTo>
                        <a:pt x="746" y="312"/>
                      </a:lnTo>
                      <a:lnTo>
                        <a:pt x="640" y="282"/>
                      </a:lnTo>
                      <a:lnTo>
                        <a:pt x="640" y="282"/>
                      </a:lnTo>
                      <a:lnTo>
                        <a:pt x="686" y="254"/>
                      </a:lnTo>
                      <a:lnTo>
                        <a:pt x="754" y="272"/>
                      </a:lnTo>
                      <a:lnTo>
                        <a:pt x="758" y="262"/>
                      </a:lnTo>
                      <a:lnTo>
                        <a:pt x="700" y="246"/>
                      </a:lnTo>
                      <a:lnTo>
                        <a:pt x="700" y="246"/>
                      </a:lnTo>
                      <a:lnTo>
                        <a:pt x="720" y="230"/>
                      </a:lnTo>
                      <a:lnTo>
                        <a:pt x="740" y="216"/>
                      </a:lnTo>
                      <a:lnTo>
                        <a:pt x="742" y="214"/>
                      </a:lnTo>
                      <a:lnTo>
                        <a:pt x="732" y="196"/>
                      </a:lnTo>
                      <a:lnTo>
                        <a:pt x="728" y="196"/>
                      </a:lnTo>
                      <a:lnTo>
                        <a:pt x="728" y="196"/>
                      </a:lnTo>
                      <a:lnTo>
                        <a:pt x="704" y="206"/>
                      </a:lnTo>
                      <a:lnTo>
                        <a:pt x="682" y="216"/>
                      </a:lnTo>
                      <a:lnTo>
                        <a:pt x="696" y="156"/>
                      </a:lnTo>
                      <a:lnTo>
                        <a:pt x="686" y="154"/>
                      </a:lnTo>
                      <a:lnTo>
                        <a:pt x="666" y="222"/>
                      </a:lnTo>
                      <a:lnTo>
                        <a:pt x="666" y="222"/>
                      </a:lnTo>
                      <a:lnTo>
                        <a:pt x="620" y="248"/>
                      </a:lnTo>
                      <a:lnTo>
                        <a:pt x="646" y="140"/>
                      </a:lnTo>
                      <a:lnTo>
                        <a:pt x="636" y="136"/>
                      </a:lnTo>
                      <a:lnTo>
                        <a:pt x="600" y="260"/>
                      </a:lnTo>
                      <a:lnTo>
                        <a:pt x="600" y="260"/>
                      </a:lnTo>
                      <a:lnTo>
                        <a:pt x="552" y="292"/>
                      </a:lnTo>
                      <a:lnTo>
                        <a:pt x="552" y="292"/>
                      </a:lnTo>
                      <a:lnTo>
                        <a:pt x="534" y="306"/>
                      </a:lnTo>
                      <a:lnTo>
                        <a:pt x="532" y="304"/>
                      </a:lnTo>
                      <a:lnTo>
                        <a:pt x="530" y="304"/>
                      </a:lnTo>
                      <a:lnTo>
                        <a:pt x="530" y="304"/>
                      </a:lnTo>
                      <a:lnTo>
                        <a:pt x="522" y="304"/>
                      </a:lnTo>
                      <a:lnTo>
                        <a:pt x="488" y="314"/>
                      </a:lnTo>
                      <a:lnTo>
                        <a:pt x="488" y="314"/>
                      </a:lnTo>
                      <a:lnTo>
                        <a:pt x="482" y="314"/>
                      </a:lnTo>
                      <a:lnTo>
                        <a:pt x="478" y="314"/>
                      </a:lnTo>
                      <a:lnTo>
                        <a:pt x="478" y="314"/>
                      </a:lnTo>
                      <a:lnTo>
                        <a:pt x="476" y="312"/>
                      </a:lnTo>
                      <a:lnTo>
                        <a:pt x="476" y="312"/>
                      </a:lnTo>
                      <a:lnTo>
                        <a:pt x="476" y="312"/>
                      </a:lnTo>
                      <a:lnTo>
                        <a:pt x="476" y="312"/>
                      </a:lnTo>
                      <a:lnTo>
                        <a:pt x="456" y="310"/>
                      </a:lnTo>
                      <a:lnTo>
                        <a:pt x="446" y="308"/>
                      </a:lnTo>
                      <a:lnTo>
                        <a:pt x="438" y="304"/>
                      </a:lnTo>
                      <a:lnTo>
                        <a:pt x="438" y="304"/>
                      </a:lnTo>
                      <a:lnTo>
                        <a:pt x="424" y="292"/>
                      </a:lnTo>
                      <a:lnTo>
                        <a:pt x="414" y="278"/>
                      </a:lnTo>
                      <a:lnTo>
                        <a:pt x="414" y="278"/>
                      </a:lnTo>
                      <a:lnTo>
                        <a:pt x="410" y="268"/>
                      </a:lnTo>
                      <a:lnTo>
                        <a:pt x="410" y="268"/>
                      </a:lnTo>
                      <a:lnTo>
                        <a:pt x="400" y="230"/>
                      </a:lnTo>
                      <a:lnTo>
                        <a:pt x="398" y="224"/>
                      </a:lnTo>
                      <a:lnTo>
                        <a:pt x="396" y="224"/>
                      </a:lnTo>
                      <a:lnTo>
                        <a:pt x="394" y="224"/>
                      </a:lnTo>
                      <a:lnTo>
                        <a:pt x="394" y="224"/>
                      </a:lnTo>
                      <a:lnTo>
                        <a:pt x="396" y="202"/>
                      </a:lnTo>
                      <a:lnTo>
                        <a:pt x="396" y="202"/>
                      </a:lnTo>
                      <a:lnTo>
                        <a:pt x="398" y="142"/>
                      </a:lnTo>
                      <a:lnTo>
                        <a:pt x="486" y="52"/>
                      </a:lnTo>
                      <a:lnTo>
                        <a:pt x="478" y="44"/>
                      </a:lnTo>
                      <a:lnTo>
                        <a:pt x="398" y="120"/>
                      </a:lnTo>
                      <a:lnTo>
                        <a:pt x="398" y="120"/>
                      </a:lnTo>
                      <a:lnTo>
                        <a:pt x="396" y="66"/>
                      </a:lnTo>
                      <a:lnTo>
                        <a:pt x="446" y="16"/>
                      </a:lnTo>
                      <a:lnTo>
                        <a:pt x="438" y="8"/>
                      </a:lnTo>
                      <a:lnTo>
                        <a:pt x="396" y="50"/>
                      </a:lnTo>
                      <a:lnTo>
                        <a:pt x="396" y="50"/>
                      </a:lnTo>
                      <a:lnTo>
                        <a:pt x="394" y="26"/>
                      </a:lnTo>
                      <a:lnTo>
                        <a:pt x="390" y="2"/>
                      </a:lnTo>
                      <a:lnTo>
                        <a:pt x="388" y="0"/>
                      </a:lnTo>
                      <a:lnTo>
                        <a:pt x="368" y="0"/>
                      </a:lnTo>
                      <a:lnTo>
                        <a:pt x="368" y="2"/>
                      </a:lnTo>
                      <a:lnTo>
                        <a:pt x="368" y="2"/>
                      </a:lnTo>
                      <a:lnTo>
                        <a:pt x="364" y="28"/>
                      </a:lnTo>
                      <a:lnTo>
                        <a:pt x="360" y="52"/>
                      </a:lnTo>
                      <a:lnTo>
                        <a:pt x="316" y="10"/>
                      </a:lnTo>
                      <a:lnTo>
                        <a:pt x="310" y="16"/>
                      </a:lnTo>
                      <a:lnTo>
                        <a:pt x="360" y="68"/>
                      </a:lnTo>
                      <a:lnTo>
                        <a:pt x="360" y="68"/>
                      </a:lnTo>
                      <a:lnTo>
                        <a:pt x="358" y="122"/>
                      </a:lnTo>
                      <a:lnTo>
                        <a:pt x="278" y="44"/>
                      </a:lnTo>
                      <a:lnTo>
                        <a:pt x="270" y="52"/>
                      </a:lnTo>
                      <a:lnTo>
                        <a:pt x="360" y="144"/>
                      </a:lnTo>
                      <a:lnTo>
                        <a:pt x="360" y="144"/>
                      </a:lnTo>
                      <a:lnTo>
                        <a:pt x="362" y="202"/>
                      </a:lnTo>
                      <a:lnTo>
                        <a:pt x="362" y="202"/>
                      </a:lnTo>
                      <a:lnTo>
                        <a:pt x="364" y="224"/>
                      </a:lnTo>
                      <a:lnTo>
                        <a:pt x="362" y="224"/>
                      </a:lnTo>
                      <a:lnTo>
                        <a:pt x="362" y="224"/>
                      </a:lnTo>
                      <a:lnTo>
                        <a:pt x="360" y="224"/>
                      </a:lnTo>
                      <a:lnTo>
                        <a:pt x="358" y="230"/>
                      </a:lnTo>
                      <a:lnTo>
                        <a:pt x="348" y="268"/>
                      </a:lnTo>
                      <a:lnTo>
                        <a:pt x="348" y="268"/>
                      </a:lnTo>
                      <a:lnTo>
                        <a:pt x="344" y="278"/>
                      </a:lnTo>
                      <a:lnTo>
                        <a:pt x="344" y="278"/>
                      </a:lnTo>
                      <a:lnTo>
                        <a:pt x="334" y="294"/>
                      </a:lnTo>
                      <a:lnTo>
                        <a:pt x="320" y="306"/>
                      </a:lnTo>
                      <a:lnTo>
                        <a:pt x="320" y="306"/>
                      </a:lnTo>
                      <a:lnTo>
                        <a:pt x="312" y="310"/>
                      </a:lnTo>
                      <a:lnTo>
                        <a:pt x="302" y="312"/>
                      </a:lnTo>
                      <a:lnTo>
                        <a:pt x="292" y="314"/>
                      </a:lnTo>
                      <a:lnTo>
                        <a:pt x="282" y="314"/>
                      </a:lnTo>
                      <a:lnTo>
                        <a:pt x="282" y="314"/>
                      </a:lnTo>
                      <a:lnTo>
                        <a:pt x="280" y="314"/>
                      </a:lnTo>
                      <a:lnTo>
                        <a:pt x="280" y="314"/>
                      </a:lnTo>
                      <a:lnTo>
                        <a:pt x="270" y="312"/>
                      </a:lnTo>
                      <a:lnTo>
                        <a:pt x="270" y="312"/>
                      </a:lnTo>
                      <a:lnTo>
                        <a:pt x="236" y="302"/>
                      </a:lnTo>
                      <a:lnTo>
                        <a:pt x="228" y="302"/>
                      </a:lnTo>
                      <a:lnTo>
                        <a:pt x="224" y="302"/>
                      </a:lnTo>
                      <a:lnTo>
                        <a:pt x="224" y="304"/>
                      </a:lnTo>
                      <a:lnTo>
                        <a:pt x="224" y="304"/>
                      </a:lnTo>
                      <a:lnTo>
                        <a:pt x="206" y="292"/>
                      </a:lnTo>
                      <a:lnTo>
                        <a:pt x="206" y="292"/>
                      </a:lnTo>
                      <a:lnTo>
                        <a:pt x="156" y="260"/>
                      </a:lnTo>
                      <a:lnTo>
                        <a:pt x="120" y="140"/>
                      </a:lnTo>
                      <a:lnTo>
                        <a:pt x="110" y="142"/>
                      </a:lnTo>
                      <a:lnTo>
                        <a:pt x="136" y="250"/>
                      </a:lnTo>
                      <a:lnTo>
                        <a:pt x="136" y="250"/>
                      </a:lnTo>
                      <a:lnTo>
                        <a:pt x="90" y="224"/>
                      </a:lnTo>
                      <a:lnTo>
                        <a:pt x="70" y="156"/>
                      </a:lnTo>
                      <a:lnTo>
                        <a:pt x="60" y="158"/>
                      </a:lnTo>
                      <a:lnTo>
                        <a:pt x="74" y="216"/>
                      </a:lnTo>
                      <a:lnTo>
                        <a:pt x="74" y="216"/>
                      </a:lnTo>
                      <a:lnTo>
                        <a:pt x="52" y="206"/>
                      </a:lnTo>
                      <a:lnTo>
                        <a:pt x="30" y="198"/>
                      </a:lnTo>
                      <a:lnTo>
                        <a:pt x="26" y="196"/>
                      </a:lnTo>
                      <a:lnTo>
                        <a:pt x="16" y="214"/>
                      </a:lnTo>
                      <a:lnTo>
                        <a:pt x="18" y="216"/>
                      </a:lnTo>
                      <a:lnTo>
                        <a:pt x="18" y="216"/>
                      </a:lnTo>
                      <a:lnTo>
                        <a:pt x="38" y="232"/>
                      </a:lnTo>
                      <a:lnTo>
                        <a:pt x="58" y="248"/>
                      </a:lnTo>
                      <a:lnTo>
                        <a:pt x="0" y="264"/>
                      </a:lnTo>
                      <a:lnTo>
                        <a:pt x="2" y="274"/>
                      </a:lnTo>
                      <a:lnTo>
                        <a:pt x="72" y="256"/>
                      </a:lnTo>
                      <a:lnTo>
                        <a:pt x="72" y="256"/>
                      </a:lnTo>
                      <a:lnTo>
                        <a:pt x="118" y="284"/>
                      </a:lnTo>
                      <a:lnTo>
                        <a:pt x="10" y="316"/>
                      </a:lnTo>
                      <a:lnTo>
                        <a:pt x="12" y="326"/>
                      </a:lnTo>
                      <a:lnTo>
                        <a:pt x="138" y="296"/>
                      </a:lnTo>
                      <a:lnTo>
                        <a:pt x="138" y="296"/>
                      </a:lnTo>
                      <a:lnTo>
                        <a:pt x="190" y="322"/>
                      </a:lnTo>
                      <a:lnTo>
                        <a:pt x="190" y="322"/>
                      </a:lnTo>
                      <a:lnTo>
                        <a:pt x="208" y="332"/>
                      </a:lnTo>
                      <a:lnTo>
                        <a:pt x="208" y="332"/>
                      </a:lnTo>
                      <a:lnTo>
                        <a:pt x="208" y="332"/>
                      </a:lnTo>
                      <a:lnTo>
                        <a:pt x="208" y="334"/>
                      </a:lnTo>
                      <a:lnTo>
                        <a:pt x="212" y="340"/>
                      </a:lnTo>
                      <a:lnTo>
                        <a:pt x="240" y="366"/>
                      </a:lnTo>
                      <a:lnTo>
                        <a:pt x="240" y="366"/>
                      </a:lnTo>
                      <a:lnTo>
                        <a:pt x="246" y="374"/>
                      </a:lnTo>
                      <a:lnTo>
                        <a:pt x="246" y="374"/>
                      </a:lnTo>
                      <a:lnTo>
                        <a:pt x="254" y="392"/>
                      </a:lnTo>
                      <a:lnTo>
                        <a:pt x="258" y="408"/>
                      </a:lnTo>
                      <a:lnTo>
                        <a:pt x="258" y="408"/>
                      </a:lnTo>
                      <a:lnTo>
                        <a:pt x="258" y="412"/>
                      </a:lnTo>
                      <a:lnTo>
                        <a:pt x="258" y="412"/>
                      </a:lnTo>
                      <a:lnTo>
                        <a:pt x="258" y="414"/>
                      </a:lnTo>
                      <a:lnTo>
                        <a:pt x="258" y="414"/>
                      </a:lnTo>
                      <a:lnTo>
                        <a:pt x="254" y="432"/>
                      </a:lnTo>
                      <a:lnTo>
                        <a:pt x="246" y="448"/>
                      </a:lnTo>
                      <a:lnTo>
                        <a:pt x="246" y="448"/>
                      </a:lnTo>
                      <a:lnTo>
                        <a:pt x="240" y="456"/>
                      </a:lnTo>
                      <a:lnTo>
                        <a:pt x="240" y="456"/>
                      </a:lnTo>
                      <a:lnTo>
                        <a:pt x="212" y="484"/>
                      </a:lnTo>
                      <a:lnTo>
                        <a:pt x="208" y="488"/>
                      </a:lnTo>
                      <a:lnTo>
                        <a:pt x="208" y="490"/>
                      </a:lnTo>
                      <a:lnTo>
                        <a:pt x="210" y="492"/>
                      </a:lnTo>
                      <a:lnTo>
                        <a:pt x="210" y="492"/>
                      </a:lnTo>
                      <a:lnTo>
                        <a:pt x="190" y="502"/>
                      </a:lnTo>
                      <a:lnTo>
                        <a:pt x="190" y="502"/>
                      </a:lnTo>
                      <a:lnTo>
                        <a:pt x="138" y="530"/>
                      </a:lnTo>
                      <a:lnTo>
                        <a:pt x="14" y="500"/>
                      </a:lnTo>
                      <a:lnTo>
                        <a:pt x="12" y="510"/>
                      </a:lnTo>
                      <a:lnTo>
                        <a:pt x="118" y="540"/>
                      </a:lnTo>
                      <a:lnTo>
                        <a:pt x="118" y="540"/>
                      </a:lnTo>
                      <a:lnTo>
                        <a:pt x="72" y="568"/>
                      </a:lnTo>
                      <a:lnTo>
                        <a:pt x="4" y="552"/>
                      </a:lnTo>
                      <a:lnTo>
                        <a:pt x="0" y="560"/>
                      </a:lnTo>
                      <a:lnTo>
                        <a:pt x="58" y="578"/>
                      </a:lnTo>
                      <a:lnTo>
                        <a:pt x="58" y="578"/>
                      </a:lnTo>
                      <a:lnTo>
                        <a:pt x="38" y="592"/>
                      </a:lnTo>
                      <a:lnTo>
                        <a:pt x="18" y="608"/>
                      </a:lnTo>
                      <a:lnTo>
                        <a:pt x="16" y="610"/>
                      </a:lnTo>
                      <a:lnTo>
                        <a:pt x="26" y="628"/>
                      </a:lnTo>
                      <a:lnTo>
                        <a:pt x="30" y="626"/>
                      </a:lnTo>
                      <a:lnTo>
                        <a:pt x="30" y="626"/>
                      </a:lnTo>
                      <a:lnTo>
                        <a:pt x="54" y="618"/>
                      </a:lnTo>
                      <a:lnTo>
                        <a:pt x="76" y="608"/>
                      </a:lnTo>
                      <a:lnTo>
                        <a:pt x="62" y="666"/>
                      </a:lnTo>
                      <a:lnTo>
                        <a:pt x="72" y="670"/>
                      </a:lnTo>
                      <a:lnTo>
                        <a:pt x="92" y="600"/>
                      </a:lnTo>
                      <a:lnTo>
                        <a:pt x="92" y="600"/>
                      </a:lnTo>
                      <a:lnTo>
                        <a:pt x="138" y="574"/>
                      </a:lnTo>
                      <a:lnTo>
                        <a:pt x="112" y="682"/>
                      </a:lnTo>
                      <a:lnTo>
                        <a:pt x="122" y="686"/>
                      </a:lnTo>
                      <a:lnTo>
                        <a:pt x="158" y="562"/>
                      </a:lnTo>
                      <a:lnTo>
                        <a:pt x="158" y="562"/>
                      </a:lnTo>
                      <a:lnTo>
                        <a:pt x="206" y="530"/>
                      </a:lnTo>
                      <a:lnTo>
                        <a:pt x="206" y="530"/>
                      </a:lnTo>
                      <a:lnTo>
                        <a:pt x="224" y="518"/>
                      </a:lnTo>
                      <a:lnTo>
                        <a:pt x="226" y="520"/>
                      </a:lnTo>
                      <a:lnTo>
                        <a:pt x="228" y="520"/>
                      </a:lnTo>
                      <a:lnTo>
                        <a:pt x="228" y="520"/>
                      </a:lnTo>
                      <a:lnTo>
                        <a:pt x="236" y="518"/>
                      </a:lnTo>
                      <a:lnTo>
                        <a:pt x="270" y="510"/>
                      </a:lnTo>
                      <a:lnTo>
                        <a:pt x="270" y="510"/>
                      </a:lnTo>
                      <a:lnTo>
                        <a:pt x="280" y="508"/>
                      </a:lnTo>
                      <a:lnTo>
                        <a:pt x="280" y="508"/>
                      </a:lnTo>
                      <a:lnTo>
                        <a:pt x="282" y="508"/>
                      </a:lnTo>
                      <a:lnTo>
                        <a:pt x="282" y="508"/>
                      </a:lnTo>
                      <a:lnTo>
                        <a:pt x="292" y="508"/>
                      </a:lnTo>
                      <a:lnTo>
                        <a:pt x="302" y="510"/>
                      </a:lnTo>
                      <a:lnTo>
                        <a:pt x="312" y="512"/>
                      </a:lnTo>
                      <a:lnTo>
                        <a:pt x="320" y="516"/>
                      </a:lnTo>
                      <a:lnTo>
                        <a:pt x="320" y="516"/>
                      </a:lnTo>
                      <a:lnTo>
                        <a:pt x="334" y="528"/>
                      </a:lnTo>
                      <a:lnTo>
                        <a:pt x="344" y="544"/>
                      </a:lnTo>
                      <a:lnTo>
                        <a:pt x="344" y="544"/>
                      </a:lnTo>
                      <a:lnTo>
                        <a:pt x="348" y="554"/>
                      </a:lnTo>
                      <a:lnTo>
                        <a:pt x="348" y="554"/>
                      </a:lnTo>
                      <a:lnTo>
                        <a:pt x="358" y="594"/>
                      </a:lnTo>
                      <a:lnTo>
                        <a:pt x="360" y="598"/>
                      </a:lnTo>
                      <a:lnTo>
                        <a:pt x="362" y="598"/>
                      </a:lnTo>
                      <a:lnTo>
                        <a:pt x="364" y="598"/>
                      </a:lnTo>
                      <a:lnTo>
                        <a:pt x="364" y="598"/>
                      </a:lnTo>
                      <a:lnTo>
                        <a:pt x="362" y="622"/>
                      </a:lnTo>
                      <a:lnTo>
                        <a:pt x="362" y="622"/>
                      </a:lnTo>
                      <a:lnTo>
                        <a:pt x="360" y="680"/>
                      </a:lnTo>
                      <a:lnTo>
                        <a:pt x="272" y="772"/>
                      </a:lnTo>
                      <a:lnTo>
                        <a:pt x="280" y="778"/>
                      </a:lnTo>
                      <a:lnTo>
                        <a:pt x="360" y="702"/>
                      </a:lnTo>
                      <a:lnTo>
                        <a:pt x="360" y="702"/>
                      </a:lnTo>
                      <a:lnTo>
                        <a:pt x="362" y="756"/>
                      </a:lnTo>
                      <a:lnTo>
                        <a:pt x="312" y="806"/>
                      </a:lnTo>
                      <a:lnTo>
                        <a:pt x="320" y="814"/>
                      </a:lnTo>
                      <a:lnTo>
                        <a:pt x="362" y="772"/>
                      </a:lnTo>
                      <a:lnTo>
                        <a:pt x="362" y="772"/>
                      </a:lnTo>
                      <a:lnTo>
                        <a:pt x="364" y="796"/>
                      </a:lnTo>
                      <a:lnTo>
                        <a:pt x="368" y="822"/>
                      </a:lnTo>
                      <a:lnTo>
                        <a:pt x="370" y="824"/>
                      </a:lnTo>
                      <a:lnTo>
                        <a:pt x="390" y="824"/>
                      </a:lnTo>
                      <a:lnTo>
                        <a:pt x="390" y="822"/>
                      </a:lnTo>
                      <a:lnTo>
                        <a:pt x="390" y="822"/>
                      </a:lnTo>
                      <a:lnTo>
                        <a:pt x="396" y="796"/>
                      </a:lnTo>
                      <a:lnTo>
                        <a:pt x="398" y="772"/>
                      </a:lnTo>
                      <a:lnTo>
                        <a:pt x="442" y="814"/>
                      </a:lnTo>
                      <a:lnTo>
                        <a:pt x="448" y="806"/>
                      </a:lnTo>
                      <a:lnTo>
                        <a:pt x="398" y="754"/>
                      </a:lnTo>
                      <a:lnTo>
                        <a:pt x="398" y="754"/>
                      </a:lnTo>
                      <a:lnTo>
                        <a:pt x="400" y="702"/>
                      </a:lnTo>
                      <a:lnTo>
                        <a:pt x="480" y="778"/>
                      </a:lnTo>
                      <a:lnTo>
                        <a:pt x="488" y="770"/>
                      </a:lnTo>
                      <a:lnTo>
                        <a:pt x="400" y="678"/>
                      </a:lnTo>
                      <a:lnTo>
                        <a:pt x="400" y="678"/>
                      </a:lnTo>
                      <a:lnTo>
                        <a:pt x="396" y="620"/>
                      </a:lnTo>
                      <a:lnTo>
                        <a:pt x="396" y="620"/>
                      </a:lnTo>
                      <a:lnTo>
                        <a:pt x="394" y="600"/>
                      </a:lnTo>
                      <a:lnTo>
                        <a:pt x="396" y="600"/>
                      </a:lnTo>
                      <a:lnTo>
                        <a:pt x="396" y="600"/>
                      </a:lnTo>
                      <a:lnTo>
                        <a:pt x="398" y="600"/>
                      </a:lnTo>
                      <a:lnTo>
                        <a:pt x="400" y="594"/>
                      </a:lnTo>
                      <a:lnTo>
                        <a:pt x="410" y="556"/>
                      </a:lnTo>
                      <a:lnTo>
                        <a:pt x="410" y="556"/>
                      </a:lnTo>
                      <a:lnTo>
                        <a:pt x="414" y="546"/>
                      </a:lnTo>
                      <a:lnTo>
                        <a:pt x="414" y="546"/>
                      </a:lnTo>
                      <a:lnTo>
                        <a:pt x="424" y="530"/>
                      </a:lnTo>
                      <a:lnTo>
                        <a:pt x="430" y="522"/>
                      </a:lnTo>
                      <a:lnTo>
                        <a:pt x="438" y="518"/>
                      </a:lnTo>
                      <a:lnTo>
                        <a:pt x="438" y="518"/>
                      </a:lnTo>
                      <a:lnTo>
                        <a:pt x="446" y="514"/>
                      </a:lnTo>
                      <a:lnTo>
                        <a:pt x="456" y="510"/>
                      </a:lnTo>
                      <a:lnTo>
                        <a:pt x="466" y="508"/>
                      </a:lnTo>
                      <a:lnTo>
                        <a:pt x="476" y="508"/>
                      </a:lnTo>
                      <a:lnTo>
                        <a:pt x="476" y="508"/>
                      </a:lnTo>
                      <a:lnTo>
                        <a:pt x="478" y="508"/>
                      </a:lnTo>
                      <a:lnTo>
                        <a:pt x="478" y="508"/>
                      </a:lnTo>
                      <a:lnTo>
                        <a:pt x="488" y="510"/>
                      </a:lnTo>
                      <a:lnTo>
                        <a:pt x="488" y="510"/>
                      </a:lnTo>
                      <a:lnTo>
                        <a:pt x="522" y="520"/>
                      </a:lnTo>
                      <a:lnTo>
                        <a:pt x="530" y="522"/>
                      </a:lnTo>
                      <a:lnTo>
                        <a:pt x="534" y="520"/>
                      </a:lnTo>
                      <a:lnTo>
                        <a:pt x="534" y="518"/>
                      </a:lnTo>
                      <a:lnTo>
                        <a:pt x="534" y="518"/>
                      </a:lnTo>
                      <a:lnTo>
                        <a:pt x="552" y="530"/>
                      </a:lnTo>
                      <a:lnTo>
                        <a:pt x="552" y="530"/>
                      </a:lnTo>
                      <a:lnTo>
                        <a:pt x="602" y="562"/>
                      </a:lnTo>
                      <a:lnTo>
                        <a:pt x="638" y="684"/>
                      </a:lnTo>
                      <a:lnTo>
                        <a:pt x="648" y="680"/>
                      </a:lnTo>
                      <a:lnTo>
                        <a:pt x="622" y="574"/>
                      </a:lnTo>
                      <a:lnTo>
                        <a:pt x="622" y="574"/>
                      </a:lnTo>
                      <a:lnTo>
                        <a:pt x="668" y="600"/>
                      </a:lnTo>
                      <a:lnTo>
                        <a:pt x="688" y="666"/>
                      </a:lnTo>
                      <a:lnTo>
                        <a:pt x="698" y="664"/>
                      </a:lnTo>
                      <a:lnTo>
                        <a:pt x="684" y="606"/>
                      </a:lnTo>
                      <a:lnTo>
                        <a:pt x="684" y="606"/>
                      </a:lnTo>
                      <a:lnTo>
                        <a:pt x="706" y="616"/>
                      </a:lnTo>
                      <a:lnTo>
                        <a:pt x="728" y="626"/>
                      </a:lnTo>
                      <a:lnTo>
                        <a:pt x="732" y="626"/>
                      </a:lnTo>
                      <a:lnTo>
                        <a:pt x="742" y="608"/>
                      </a:lnTo>
                      <a:lnTo>
                        <a:pt x="740" y="606"/>
                      </a:lnTo>
                      <a:lnTo>
                        <a:pt x="740" y="606"/>
                      </a:lnTo>
                      <a:lnTo>
                        <a:pt x="720" y="590"/>
                      </a:lnTo>
                      <a:lnTo>
                        <a:pt x="700" y="576"/>
                      </a:lnTo>
                      <a:lnTo>
                        <a:pt x="700" y="576"/>
                      </a:lnTo>
                      <a:close/>
                      <a:moveTo>
                        <a:pt x="324" y="424"/>
                      </a:moveTo>
                      <a:lnTo>
                        <a:pt x="310" y="412"/>
                      </a:lnTo>
                      <a:lnTo>
                        <a:pt x="324" y="398"/>
                      </a:lnTo>
                      <a:lnTo>
                        <a:pt x="324" y="398"/>
                      </a:lnTo>
                      <a:lnTo>
                        <a:pt x="342" y="412"/>
                      </a:lnTo>
                      <a:lnTo>
                        <a:pt x="342" y="412"/>
                      </a:lnTo>
                      <a:lnTo>
                        <a:pt x="324" y="424"/>
                      </a:lnTo>
                      <a:lnTo>
                        <a:pt x="324" y="424"/>
                      </a:lnTo>
                      <a:close/>
                      <a:moveTo>
                        <a:pt x="344" y="472"/>
                      </a:moveTo>
                      <a:lnTo>
                        <a:pt x="340" y="452"/>
                      </a:lnTo>
                      <a:lnTo>
                        <a:pt x="340" y="452"/>
                      </a:lnTo>
                      <a:lnTo>
                        <a:pt x="360" y="444"/>
                      </a:lnTo>
                      <a:lnTo>
                        <a:pt x="360" y="444"/>
                      </a:lnTo>
                      <a:lnTo>
                        <a:pt x="362" y="466"/>
                      </a:lnTo>
                      <a:lnTo>
                        <a:pt x="344" y="472"/>
                      </a:lnTo>
                      <a:close/>
                      <a:moveTo>
                        <a:pt x="360" y="380"/>
                      </a:moveTo>
                      <a:lnTo>
                        <a:pt x="360" y="380"/>
                      </a:lnTo>
                      <a:lnTo>
                        <a:pt x="340" y="370"/>
                      </a:lnTo>
                      <a:lnTo>
                        <a:pt x="344" y="352"/>
                      </a:lnTo>
                      <a:lnTo>
                        <a:pt x="364" y="358"/>
                      </a:lnTo>
                      <a:lnTo>
                        <a:pt x="364" y="358"/>
                      </a:lnTo>
                      <a:lnTo>
                        <a:pt x="360" y="380"/>
                      </a:lnTo>
                      <a:lnTo>
                        <a:pt x="360" y="380"/>
                      </a:lnTo>
                      <a:close/>
                      <a:moveTo>
                        <a:pt x="414" y="352"/>
                      </a:moveTo>
                      <a:lnTo>
                        <a:pt x="418" y="370"/>
                      </a:lnTo>
                      <a:lnTo>
                        <a:pt x="418" y="370"/>
                      </a:lnTo>
                      <a:lnTo>
                        <a:pt x="398" y="380"/>
                      </a:lnTo>
                      <a:lnTo>
                        <a:pt x="398" y="380"/>
                      </a:lnTo>
                      <a:lnTo>
                        <a:pt x="396" y="358"/>
                      </a:lnTo>
                      <a:lnTo>
                        <a:pt x="414" y="352"/>
                      </a:lnTo>
                      <a:close/>
                      <a:moveTo>
                        <a:pt x="414" y="472"/>
                      </a:moveTo>
                      <a:lnTo>
                        <a:pt x="394" y="466"/>
                      </a:lnTo>
                      <a:lnTo>
                        <a:pt x="394" y="466"/>
                      </a:lnTo>
                      <a:lnTo>
                        <a:pt x="398" y="444"/>
                      </a:lnTo>
                      <a:lnTo>
                        <a:pt x="398" y="444"/>
                      </a:lnTo>
                      <a:lnTo>
                        <a:pt x="418" y="452"/>
                      </a:lnTo>
                      <a:lnTo>
                        <a:pt x="414" y="472"/>
                      </a:lnTo>
                      <a:close/>
                      <a:moveTo>
                        <a:pt x="434" y="424"/>
                      </a:moveTo>
                      <a:lnTo>
                        <a:pt x="434" y="424"/>
                      </a:lnTo>
                      <a:lnTo>
                        <a:pt x="416" y="412"/>
                      </a:lnTo>
                      <a:lnTo>
                        <a:pt x="416" y="412"/>
                      </a:lnTo>
                      <a:lnTo>
                        <a:pt x="434" y="398"/>
                      </a:lnTo>
                      <a:lnTo>
                        <a:pt x="448" y="412"/>
                      </a:lnTo>
                      <a:lnTo>
                        <a:pt x="434" y="424"/>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35" name="Freeform 25"/>
                <p:cNvSpPr>
                  <a:spLocks noChangeAspect="1" noEditPoints="1"/>
                </p:cNvSpPr>
                <p:nvPr/>
              </p:nvSpPr>
              <p:spPr bwMode="auto">
                <a:xfrm rot="20016556">
                  <a:off x="7678235" y="2380703"/>
                  <a:ext cx="824672" cy="946846"/>
                </a:xfrm>
                <a:custGeom>
                  <a:avLst/>
                  <a:gdLst>
                    <a:gd name="T0" fmla="*/ 702 w 756"/>
                    <a:gd name="T1" fmla="*/ 598 h 868"/>
                    <a:gd name="T2" fmla="*/ 720 w 756"/>
                    <a:gd name="T3" fmla="*/ 502 h 868"/>
                    <a:gd name="T4" fmla="*/ 606 w 756"/>
                    <a:gd name="T5" fmla="*/ 484 h 868"/>
                    <a:gd name="T6" fmla="*/ 586 w 756"/>
                    <a:gd name="T7" fmla="*/ 454 h 868"/>
                    <a:gd name="T8" fmla="*/ 626 w 756"/>
                    <a:gd name="T9" fmla="*/ 378 h 868"/>
                    <a:gd name="T10" fmla="*/ 578 w 756"/>
                    <a:gd name="T11" fmla="*/ 376 h 868"/>
                    <a:gd name="T12" fmla="*/ 656 w 756"/>
                    <a:gd name="T13" fmla="*/ 298 h 868"/>
                    <a:gd name="T14" fmla="*/ 734 w 756"/>
                    <a:gd name="T15" fmla="*/ 238 h 868"/>
                    <a:gd name="T16" fmla="*/ 752 w 756"/>
                    <a:gd name="T17" fmla="*/ 214 h 868"/>
                    <a:gd name="T18" fmla="*/ 724 w 756"/>
                    <a:gd name="T19" fmla="*/ 220 h 868"/>
                    <a:gd name="T20" fmla="*/ 608 w 756"/>
                    <a:gd name="T21" fmla="*/ 274 h 868"/>
                    <a:gd name="T22" fmla="*/ 528 w 756"/>
                    <a:gd name="T23" fmla="*/ 290 h 868"/>
                    <a:gd name="T24" fmla="*/ 548 w 756"/>
                    <a:gd name="T25" fmla="*/ 246 h 868"/>
                    <a:gd name="T26" fmla="*/ 474 w 756"/>
                    <a:gd name="T27" fmla="*/ 268 h 868"/>
                    <a:gd name="T28" fmla="*/ 450 w 756"/>
                    <a:gd name="T29" fmla="*/ 192 h 868"/>
                    <a:gd name="T30" fmla="*/ 496 w 756"/>
                    <a:gd name="T31" fmla="*/ 112 h 868"/>
                    <a:gd name="T32" fmla="*/ 398 w 756"/>
                    <a:gd name="T33" fmla="*/ 108 h 868"/>
                    <a:gd name="T34" fmla="*/ 382 w 756"/>
                    <a:gd name="T35" fmla="*/ 0 h 868"/>
                    <a:gd name="T36" fmla="*/ 374 w 756"/>
                    <a:gd name="T37" fmla="*/ 10 h 868"/>
                    <a:gd name="T38" fmla="*/ 310 w 756"/>
                    <a:gd name="T39" fmla="*/ 64 h 868"/>
                    <a:gd name="T40" fmla="*/ 342 w 756"/>
                    <a:gd name="T41" fmla="*/ 200 h 868"/>
                    <a:gd name="T42" fmla="*/ 308 w 756"/>
                    <a:gd name="T43" fmla="*/ 192 h 868"/>
                    <a:gd name="T44" fmla="*/ 282 w 756"/>
                    <a:gd name="T45" fmla="*/ 268 h 868"/>
                    <a:gd name="T46" fmla="*/ 206 w 756"/>
                    <a:gd name="T47" fmla="*/ 246 h 868"/>
                    <a:gd name="T48" fmla="*/ 228 w 756"/>
                    <a:gd name="T49" fmla="*/ 290 h 868"/>
                    <a:gd name="T50" fmla="*/ 140 w 756"/>
                    <a:gd name="T51" fmla="*/ 272 h 868"/>
                    <a:gd name="T52" fmla="*/ 30 w 756"/>
                    <a:gd name="T53" fmla="*/ 226 h 868"/>
                    <a:gd name="T54" fmla="*/ 0 w 756"/>
                    <a:gd name="T55" fmla="*/ 220 h 868"/>
                    <a:gd name="T56" fmla="*/ 24 w 756"/>
                    <a:gd name="T57" fmla="*/ 244 h 868"/>
                    <a:gd name="T58" fmla="*/ 126 w 756"/>
                    <a:gd name="T59" fmla="*/ 314 h 868"/>
                    <a:gd name="T60" fmla="*/ 190 w 756"/>
                    <a:gd name="T61" fmla="*/ 408 h 868"/>
                    <a:gd name="T62" fmla="*/ 134 w 756"/>
                    <a:gd name="T63" fmla="*/ 386 h 868"/>
                    <a:gd name="T64" fmla="*/ 134 w 756"/>
                    <a:gd name="T65" fmla="*/ 482 h 868"/>
                    <a:gd name="T66" fmla="*/ 152 w 756"/>
                    <a:gd name="T67" fmla="*/ 484 h 868"/>
                    <a:gd name="T68" fmla="*/ 144 w 756"/>
                    <a:gd name="T69" fmla="*/ 536 h 868"/>
                    <a:gd name="T70" fmla="*/ 54 w 756"/>
                    <a:gd name="T71" fmla="*/ 600 h 868"/>
                    <a:gd name="T72" fmla="*/ 0 w 756"/>
                    <a:gd name="T73" fmla="*/ 648 h 868"/>
                    <a:gd name="T74" fmla="*/ 32 w 756"/>
                    <a:gd name="T75" fmla="*/ 646 h 868"/>
                    <a:gd name="T76" fmla="*/ 148 w 756"/>
                    <a:gd name="T77" fmla="*/ 592 h 868"/>
                    <a:gd name="T78" fmla="*/ 228 w 756"/>
                    <a:gd name="T79" fmla="*/ 578 h 868"/>
                    <a:gd name="T80" fmla="*/ 210 w 756"/>
                    <a:gd name="T81" fmla="*/ 622 h 868"/>
                    <a:gd name="T82" fmla="*/ 282 w 756"/>
                    <a:gd name="T83" fmla="*/ 600 h 868"/>
                    <a:gd name="T84" fmla="*/ 308 w 756"/>
                    <a:gd name="T85" fmla="*/ 674 h 868"/>
                    <a:gd name="T86" fmla="*/ 262 w 756"/>
                    <a:gd name="T87" fmla="*/ 756 h 868"/>
                    <a:gd name="T88" fmla="*/ 358 w 756"/>
                    <a:gd name="T89" fmla="*/ 758 h 868"/>
                    <a:gd name="T90" fmla="*/ 374 w 756"/>
                    <a:gd name="T91" fmla="*/ 868 h 868"/>
                    <a:gd name="T92" fmla="*/ 384 w 756"/>
                    <a:gd name="T93" fmla="*/ 840 h 868"/>
                    <a:gd name="T94" fmla="*/ 402 w 756"/>
                    <a:gd name="T95" fmla="*/ 740 h 868"/>
                    <a:gd name="T96" fmla="*/ 422 w 756"/>
                    <a:gd name="T97" fmla="*/ 650 h 868"/>
                    <a:gd name="T98" fmla="*/ 452 w 756"/>
                    <a:gd name="T99" fmla="*/ 676 h 868"/>
                    <a:gd name="T100" fmla="*/ 478 w 756"/>
                    <a:gd name="T101" fmla="*/ 600 h 868"/>
                    <a:gd name="T102" fmla="*/ 552 w 756"/>
                    <a:gd name="T103" fmla="*/ 618 h 868"/>
                    <a:gd name="T104" fmla="*/ 546 w 756"/>
                    <a:gd name="T105" fmla="*/ 580 h 868"/>
                    <a:gd name="T106" fmla="*/ 656 w 756"/>
                    <a:gd name="T107" fmla="*/ 678 h 868"/>
                    <a:gd name="T108" fmla="*/ 728 w 756"/>
                    <a:gd name="T109" fmla="*/ 642 h 868"/>
                    <a:gd name="T110" fmla="*/ 756 w 756"/>
                    <a:gd name="T111" fmla="*/ 648 h 868"/>
                    <a:gd name="T112" fmla="*/ 474 w 756"/>
                    <a:gd name="T113" fmla="*/ 472 h 868"/>
                    <a:gd name="T114" fmla="*/ 454 w 756"/>
                    <a:gd name="T115" fmla="*/ 304 h 868"/>
                    <a:gd name="T116" fmla="*/ 298 w 756"/>
                    <a:gd name="T117" fmla="*/ 370 h 868"/>
                    <a:gd name="T118" fmla="*/ 312 w 756"/>
                    <a:gd name="T119" fmla="*/ 454 h 868"/>
                    <a:gd name="T120" fmla="*/ 358 w 756"/>
                    <a:gd name="T121" fmla="*/ 468 h 868"/>
                    <a:gd name="T122" fmla="*/ 398 w 756"/>
                    <a:gd name="T123" fmla="*/ 468 h 868"/>
                    <a:gd name="T124" fmla="*/ 398 w 756"/>
                    <a:gd name="T125" fmla="*/ 4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6" h="868">
                      <a:moveTo>
                        <a:pt x="748" y="642"/>
                      </a:moveTo>
                      <a:lnTo>
                        <a:pt x="748" y="642"/>
                      </a:lnTo>
                      <a:lnTo>
                        <a:pt x="732" y="632"/>
                      </a:lnTo>
                      <a:lnTo>
                        <a:pt x="734" y="630"/>
                      </a:lnTo>
                      <a:lnTo>
                        <a:pt x="734" y="630"/>
                      </a:lnTo>
                      <a:lnTo>
                        <a:pt x="736" y="626"/>
                      </a:lnTo>
                      <a:lnTo>
                        <a:pt x="734" y="624"/>
                      </a:lnTo>
                      <a:lnTo>
                        <a:pt x="734" y="624"/>
                      </a:lnTo>
                      <a:lnTo>
                        <a:pt x="702" y="598"/>
                      </a:lnTo>
                      <a:lnTo>
                        <a:pt x="670" y="576"/>
                      </a:lnTo>
                      <a:lnTo>
                        <a:pt x="732" y="558"/>
                      </a:lnTo>
                      <a:lnTo>
                        <a:pt x="730" y="548"/>
                      </a:lnTo>
                      <a:lnTo>
                        <a:pt x="654" y="566"/>
                      </a:lnTo>
                      <a:lnTo>
                        <a:pt x="654" y="566"/>
                      </a:lnTo>
                      <a:lnTo>
                        <a:pt x="632" y="554"/>
                      </a:lnTo>
                      <a:lnTo>
                        <a:pt x="632" y="554"/>
                      </a:lnTo>
                      <a:lnTo>
                        <a:pt x="610" y="534"/>
                      </a:lnTo>
                      <a:lnTo>
                        <a:pt x="720" y="502"/>
                      </a:lnTo>
                      <a:lnTo>
                        <a:pt x="718" y="490"/>
                      </a:lnTo>
                      <a:lnTo>
                        <a:pt x="598" y="520"/>
                      </a:lnTo>
                      <a:lnTo>
                        <a:pt x="598" y="520"/>
                      </a:lnTo>
                      <a:lnTo>
                        <a:pt x="588" y="504"/>
                      </a:lnTo>
                      <a:lnTo>
                        <a:pt x="578" y="490"/>
                      </a:lnTo>
                      <a:lnTo>
                        <a:pt x="570" y="474"/>
                      </a:lnTo>
                      <a:lnTo>
                        <a:pt x="566" y="460"/>
                      </a:lnTo>
                      <a:lnTo>
                        <a:pt x="566" y="460"/>
                      </a:lnTo>
                      <a:lnTo>
                        <a:pt x="606" y="484"/>
                      </a:lnTo>
                      <a:lnTo>
                        <a:pt x="616" y="490"/>
                      </a:lnTo>
                      <a:lnTo>
                        <a:pt x="622" y="492"/>
                      </a:lnTo>
                      <a:lnTo>
                        <a:pt x="624" y="492"/>
                      </a:lnTo>
                      <a:lnTo>
                        <a:pt x="626" y="490"/>
                      </a:lnTo>
                      <a:lnTo>
                        <a:pt x="626" y="490"/>
                      </a:lnTo>
                      <a:lnTo>
                        <a:pt x="626" y="488"/>
                      </a:lnTo>
                      <a:lnTo>
                        <a:pt x="622" y="482"/>
                      </a:lnTo>
                      <a:lnTo>
                        <a:pt x="586" y="454"/>
                      </a:lnTo>
                      <a:lnTo>
                        <a:pt x="586" y="454"/>
                      </a:lnTo>
                      <a:lnTo>
                        <a:pt x="576" y="444"/>
                      </a:lnTo>
                      <a:lnTo>
                        <a:pt x="570" y="434"/>
                      </a:lnTo>
                      <a:lnTo>
                        <a:pt x="570" y="434"/>
                      </a:lnTo>
                      <a:lnTo>
                        <a:pt x="576" y="424"/>
                      </a:lnTo>
                      <a:lnTo>
                        <a:pt x="586" y="414"/>
                      </a:lnTo>
                      <a:lnTo>
                        <a:pt x="586" y="414"/>
                      </a:lnTo>
                      <a:lnTo>
                        <a:pt x="622" y="386"/>
                      </a:lnTo>
                      <a:lnTo>
                        <a:pt x="626" y="380"/>
                      </a:lnTo>
                      <a:lnTo>
                        <a:pt x="626" y="378"/>
                      </a:lnTo>
                      <a:lnTo>
                        <a:pt x="624" y="374"/>
                      </a:lnTo>
                      <a:lnTo>
                        <a:pt x="622" y="374"/>
                      </a:lnTo>
                      <a:lnTo>
                        <a:pt x="622" y="374"/>
                      </a:lnTo>
                      <a:lnTo>
                        <a:pt x="616" y="376"/>
                      </a:lnTo>
                      <a:lnTo>
                        <a:pt x="606" y="382"/>
                      </a:lnTo>
                      <a:lnTo>
                        <a:pt x="566" y="408"/>
                      </a:lnTo>
                      <a:lnTo>
                        <a:pt x="566" y="408"/>
                      </a:lnTo>
                      <a:lnTo>
                        <a:pt x="570" y="392"/>
                      </a:lnTo>
                      <a:lnTo>
                        <a:pt x="578" y="376"/>
                      </a:lnTo>
                      <a:lnTo>
                        <a:pt x="588" y="362"/>
                      </a:lnTo>
                      <a:lnTo>
                        <a:pt x="600" y="346"/>
                      </a:lnTo>
                      <a:lnTo>
                        <a:pt x="716" y="374"/>
                      </a:lnTo>
                      <a:lnTo>
                        <a:pt x="718" y="362"/>
                      </a:lnTo>
                      <a:lnTo>
                        <a:pt x="612" y="332"/>
                      </a:lnTo>
                      <a:lnTo>
                        <a:pt x="612" y="332"/>
                      </a:lnTo>
                      <a:lnTo>
                        <a:pt x="636" y="308"/>
                      </a:lnTo>
                      <a:lnTo>
                        <a:pt x="636" y="308"/>
                      </a:lnTo>
                      <a:lnTo>
                        <a:pt x="656" y="298"/>
                      </a:lnTo>
                      <a:lnTo>
                        <a:pt x="728" y="316"/>
                      </a:lnTo>
                      <a:lnTo>
                        <a:pt x="730" y="306"/>
                      </a:lnTo>
                      <a:lnTo>
                        <a:pt x="670" y="288"/>
                      </a:lnTo>
                      <a:lnTo>
                        <a:pt x="670" y="288"/>
                      </a:lnTo>
                      <a:lnTo>
                        <a:pt x="702" y="266"/>
                      </a:lnTo>
                      <a:lnTo>
                        <a:pt x="732" y="242"/>
                      </a:lnTo>
                      <a:lnTo>
                        <a:pt x="734" y="240"/>
                      </a:lnTo>
                      <a:lnTo>
                        <a:pt x="734" y="238"/>
                      </a:lnTo>
                      <a:lnTo>
                        <a:pt x="734" y="238"/>
                      </a:lnTo>
                      <a:lnTo>
                        <a:pt x="732" y="236"/>
                      </a:lnTo>
                      <a:lnTo>
                        <a:pt x="732" y="236"/>
                      </a:lnTo>
                      <a:lnTo>
                        <a:pt x="748" y="226"/>
                      </a:lnTo>
                      <a:lnTo>
                        <a:pt x="756" y="220"/>
                      </a:lnTo>
                      <a:lnTo>
                        <a:pt x="756" y="220"/>
                      </a:lnTo>
                      <a:lnTo>
                        <a:pt x="756" y="220"/>
                      </a:lnTo>
                      <a:lnTo>
                        <a:pt x="756" y="220"/>
                      </a:lnTo>
                      <a:lnTo>
                        <a:pt x="754" y="216"/>
                      </a:lnTo>
                      <a:lnTo>
                        <a:pt x="752" y="214"/>
                      </a:lnTo>
                      <a:lnTo>
                        <a:pt x="752" y="214"/>
                      </a:lnTo>
                      <a:lnTo>
                        <a:pt x="752" y="214"/>
                      </a:lnTo>
                      <a:lnTo>
                        <a:pt x="752" y="212"/>
                      </a:lnTo>
                      <a:lnTo>
                        <a:pt x="744" y="218"/>
                      </a:lnTo>
                      <a:lnTo>
                        <a:pt x="744" y="218"/>
                      </a:lnTo>
                      <a:lnTo>
                        <a:pt x="728" y="226"/>
                      </a:lnTo>
                      <a:lnTo>
                        <a:pt x="726" y="224"/>
                      </a:lnTo>
                      <a:lnTo>
                        <a:pt x="726" y="224"/>
                      </a:lnTo>
                      <a:lnTo>
                        <a:pt x="724" y="220"/>
                      </a:lnTo>
                      <a:lnTo>
                        <a:pt x="720" y="222"/>
                      </a:lnTo>
                      <a:lnTo>
                        <a:pt x="720" y="222"/>
                      </a:lnTo>
                      <a:lnTo>
                        <a:pt x="684" y="236"/>
                      </a:lnTo>
                      <a:lnTo>
                        <a:pt x="648" y="252"/>
                      </a:lnTo>
                      <a:lnTo>
                        <a:pt x="664" y="190"/>
                      </a:lnTo>
                      <a:lnTo>
                        <a:pt x="654" y="186"/>
                      </a:lnTo>
                      <a:lnTo>
                        <a:pt x="632" y="260"/>
                      </a:lnTo>
                      <a:lnTo>
                        <a:pt x="632" y="260"/>
                      </a:lnTo>
                      <a:lnTo>
                        <a:pt x="608" y="274"/>
                      </a:lnTo>
                      <a:lnTo>
                        <a:pt x="608" y="274"/>
                      </a:lnTo>
                      <a:lnTo>
                        <a:pt x="580" y="282"/>
                      </a:lnTo>
                      <a:lnTo>
                        <a:pt x="608" y="172"/>
                      </a:lnTo>
                      <a:lnTo>
                        <a:pt x="598" y="168"/>
                      </a:lnTo>
                      <a:lnTo>
                        <a:pt x="564" y="286"/>
                      </a:lnTo>
                      <a:lnTo>
                        <a:pt x="564" y="286"/>
                      </a:lnTo>
                      <a:lnTo>
                        <a:pt x="546" y="288"/>
                      </a:lnTo>
                      <a:lnTo>
                        <a:pt x="528" y="290"/>
                      </a:lnTo>
                      <a:lnTo>
                        <a:pt x="528" y="290"/>
                      </a:lnTo>
                      <a:lnTo>
                        <a:pt x="510" y="288"/>
                      </a:lnTo>
                      <a:lnTo>
                        <a:pt x="496" y="284"/>
                      </a:lnTo>
                      <a:lnTo>
                        <a:pt x="496" y="284"/>
                      </a:lnTo>
                      <a:lnTo>
                        <a:pt x="528" y="266"/>
                      </a:lnTo>
                      <a:lnTo>
                        <a:pt x="546" y="258"/>
                      </a:lnTo>
                      <a:lnTo>
                        <a:pt x="552" y="252"/>
                      </a:lnTo>
                      <a:lnTo>
                        <a:pt x="552" y="250"/>
                      </a:lnTo>
                      <a:lnTo>
                        <a:pt x="550" y="246"/>
                      </a:lnTo>
                      <a:lnTo>
                        <a:pt x="548" y="246"/>
                      </a:lnTo>
                      <a:lnTo>
                        <a:pt x="548" y="246"/>
                      </a:lnTo>
                      <a:lnTo>
                        <a:pt x="538" y="248"/>
                      </a:lnTo>
                      <a:lnTo>
                        <a:pt x="500" y="264"/>
                      </a:lnTo>
                      <a:lnTo>
                        <a:pt x="500" y="264"/>
                      </a:lnTo>
                      <a:lnTo>
                        <a:pt x="488" y="266"/>
                      </a:lnTo>
                      <a:lnTo>
                        <a:pt x="478" y="268"/>
                      </a:lnTo>
                      <a:lnTo>
                        <a:pt x="478" y="268"/>
                      </a:lnTo>
                      <a:lnTo>
                        <a:pt x="474" y="268"/>
                      </a:lnTo>
                      <a:lnTo>
                        <a:pt x="474" y="268"/>
                      </a:lnTo>
                      <a:lnTo>
                        <a:pt x="468" y="256"/>
                      </a:lnTo>
                      <a:lnTo>
                        <a:pt x="466" y="244"/>
                      </a:lnTo>
                      <a:lnTo>
                        <a:pt x="466" y="244"/>
                      </a:lnTo>
                      <a:lnTo>
                        <a:pt x="458" y="198"/>
                      </a:lnTo>
                      <a:lnTo>
                        <a:pt x="456" y="192"/>
                      </a:lnTo>
                      <a:lnTo>
                        <a:pt x="452" y="192"/>
                      </a:lnTo>
                      <a:lnTo>
                        <a:pt x="450" y="192"/>
                      </a:lnTo>
                      <a:lnTo>
                        <a:pt x="450" y="192"/>
                      </a:lnTo>
                      <a:lnTo>
                        <a:pt x="450" y="192"/>
                      </a:lnTo>
                      <a:lnTo>
                        <a:pt x="448" y="194"/>
                      </a:lnTo>
                      <a:lnTo>
                        <a:pt x="448" y="202"/>
                      </a:lnTo>
                      <a:lnTo>
                        <a:pt x="450" y="258"/>
                      </a:lnTo>
                      <a:lnTo>
                        <a:pt x="450" y="258"/>
                      </a:lnTo>
                      <a:lnTo>
                        <a:pt x="438" y="246"/>
                      </a:lnTo>
                      <a:lnTo>
                        <a:pt x="428" y="232"/>
                      </a:lnTo>
                      <a:lnTo>
                        <a:pt x="420" y="216"/>
                      </a:lnTo>
                      <a:lnTo>
                        <a:pt x="412" y="198"/>
                      </a:lnTo>
                      <a:lnTo>
                        <a:pt x="496" y="112"/>
                      </a:lnTo>
                      <a:lnTo>
                        <a:pt x="486" y="104"/>
                      </a:lnTo>
                      <a:lnTo>
                        <a:pt x="408" y="180"/>
                      </a:lnTo>
                      <a:lnTo>
                        <a:pt x="408" y="180"/>
                      </a:lnTo>
                      <a:lnTo>
                        <a:pt x="400" y="148"/>
                      </a:lnTo>
                      <a:lnTo>
                        <a:pt x="400" y="148"/>
                      </a:lnTo>
                      <a:lnTo>
                        <a:pt x="400" y="126"/>
                      </a:lnTo>
                      <a:lnTo>
                        <a:pt x="452" y="72"/>
                      </a:lnTo>
                      <a:lnTo>
                        <a:pt x="444" y="64"/>
                      </a:lnTo>
                      <a:lnTo>
                        <a:pt x="398" y="108"/>
                      </a:lnTo>
                      <a:lnTo>
                        <a:pt x="398" y="108"/>
                      </a:lnTo>
                      <a:lnTo>
                        <a:pt x="396" y="70"/>
                      </a:lnTo>
                      <a:lnTo>
                        <a:pt x="390" y="30"/>
                      </a:lnTo>
                      <a:lnTo>
                        <a:pt x="388" y="28"/>
                      </a:lnTo>
                      <a:lnTo>
                        <a:pt x="386" y="28"/>
                      </a:lnTo>
                      <a:lnTo>
                        <a:pt x="384" y="28"/>
                      </a:lnTo>
                      <a:lnTo>
                        <a:pt x="384" y="28"/>
                      </a:lnTo>
                      <a:lnTo>
                        <a:pt x="382" y="10"/>
                      </a:lnTo>
                      <a:lnTo>
                        <a:pt x="382" y="0"/>
                      </a:lnTo>
                      <a:lnTo>
                        <a:pt x="382" y="0"/>
                      </a:lnTo>
                      <a:lnTo>
                        <a:pt x="382" y="0"/>
                      </a:lnTo>
                      <a:lnTo>
                        <a:pt x="382" y="0"/>
                      </a:lnTo>
                      <a:lnTo>
                        <a:pt x="378" y="0"/>
                      </a:lnTo>
                      <a:lnTo>
                        <a:pt x="374" y="0"/>
                      </a:lnTo>
                      <a:lnTo>
                        <a:pt x="374" y="0"/>
                      </a:lnTo>
                      <a:lnTo>
                        <a:pt x="374" y="0"/>
                      </a:lnTo>
                      <a:lnTo>
                        <a:pt x="374" y="0"/>
                      </a:lnTo>
                      <a:lnTo>
                        <a:pt x="374" y="10"/>
                      </a:lnTo>
                      <a:lnTo>
                        <a:pt x="374" y="10"/>
                      </a:lnTo>
                      <a:lnTo>
                        <a:pt x="374" y="28"/>
                      </a:lnTo>
                      <a:lnTo>
                        <a:pt x="370" y="28"/>
                      </a:lnTo>
                      <a:lnTo>
                        <a:pt x="366" y="28"/>
                      </a:lnTo>
                      <a:lnTo>
                        <a:pt x="366" y="30"/>
                      </a:lnTo>
                      <a:lnTo>
                        <a:pt x="366" y="30"/>
                      </a:lnTo>
                      <a:lnTo>
                        <a:pt x="358" y="70"/>
                      </a:lnTo>
                      <a:lnTo>
                        <a:pt x="356" y="110"/>
                      </a:lnTo>
                      <a:lnTo>
                        <a:pt x="310" y="64"/>
                      </a:lnTo>
                      <a:lnTo>
                        <a:pt x="302" y="72"/>
                      </a:lnTo>
                      <a:lnTo>
                        <a:pt x="356" y="128"/>
                      </a:lnTo>
                      <a:lnTo>
                        <a:pt x="356" y="128"/>
                      </a:lnTo>
                      <a:lnTo>
                        <a:pt x="356" y="154"/>
                      </a:lnTo>
                      <a:lnTo>
                        <a:pt x="356" y="154"/>
                      </a:lnTo>
                      <a:lnTo>
                        <a:pt x="348" y="182"/>
                      </a:lnTo>
                      <a:lnTo>
                        <a:pt x="266" y="104"/>
                      </a:lnTo>
                      <a:lnTo>
                        <a:pt x="258" y="112"/>
                      </a:lnTo>
                      <a:lnTo>
                        <a:pt x="342" y="200"/>
                      </a:lnTo>
                      <a:lnTo>
                        <a:pt x="342" y="200"/>
                      </a:lnTo>
                      <a:lnTo>
                        <a:pt x="336" y="218"/>
                      </a:lnTo>
                      <a:lnTo>
                        <a:pt x="328" y="234"/>
                      </a:lnTo>
                      <a:lnTo>
                        <a:pt x="318" y="246"/>
                      </a:lnTo>
                      <a:lnTo>
                        <a:pt x="308" y="258"/>
                      </a:lnTo>
                      <a:lnTo>
                        <a:pt x="308" y="258"/>
                      </a:lnTo>
                      <a:lnTo>
                        <a:pt x="308" y="202"/>
                      </a:lnTo>
                      <a:lnTo>
                        <a:pt x="308" y="194"/>
                      </a:lnTo>
                      <a:lnTo>
                        <a:pt x="308" y="192"/>
                      </a:lnTo>
                      <a:lnTo>
                        <a:pt x="306" y="192"/>
                      </a:lnTo>
                      <a:lnTo>
                        <a:pt x="304" y="192"/>
                      </a:lnTo>
                      <a:lnTo>
                        <a:pt x="304" y="192"/>
                      </a:lnTo>
                      <a:lnTo>
                        <a:pt x="302" y="192"/>
                      </a:lnTo>
                      <a:lnTo>
                        <a:pt x="298" y="198"/>
                      </a:lnTo>
                      <a:lnTo>
                        <a:pt x="292" y="244"/>
                      </a:lnTo>
                      <a:lnTo>
                        <a:pt x="292" y="244"/>
                      </a:lnTo>
                      <a:lnTo>
                        <a:pt x="288" y="256"/>
                      </a:lnTo>
                      <a:lnTo>
                        <a:pt x="282" y="268"/>
                      </a:lnTo>
                      <a:lnTo>
                        <a:pt x="282" y="268"/>
                      </a:lnTo>
                      <a:lnTo>
                        <a:pt x="278" y="268"/>
                      </a:lnTo>
                      <a:lnTo>
                        <a:pt x="278" y="268"/>
                      </a:lnTo>
                      <a:lnTo>
                        <a:pt x="268" y="266"/>
                      </a:lnTo>
                      <a:lnTo>
                        <a:pt x="256" y="264"/>
                      </a:lnTo>
                      <a:lnTo>
                        <a:pt x="256" y="264"/>
                      </a:lnTo>
                      <a:lnTo>
                        <a:pt x="218" y="248"/>
                      </a:lnTo>
                      <a:lnTo>
                        <a:pt x="210" y="246"/>
                      </a:lnTo>
                      <a:lnTo>
                        <a:pt x="206" y="246"/>
                      </a:lnTo>
                      <a:lnTo>
                        <a:pt x="206" y="250"/>
                      </a:lnTo>
                      <a:lnTo>
                        <a:pt x="206" y="250"/>
                      </a:lnTo>
                      <a:lnTo>
                        <a:pt x="206" y="252"/>
                      </a:lnTo>
                      <a:lnTo>
                        <a:pt x="212" y="258"/>
                      </a:lnTo>
                      <a:lnTo>
                        <a:pt x="228" y="266"/>
                      </a:lnTo>
                      <a:lnTo>
                        <a:pt x="262" y="284"/>
                      </a:lnTo>
                      <a:lnTo>
                        <a:pt x="262" y="284"/>
                      </a:lnTo>
                      <a:lnTo>
                        <a:pt x="246" y="288"/>
                      </a:lnTo>
                      <a:lnTo>
                        <a:pt x="228" y="290"/>
                      </a:lnTo>
                      <a:lnTo>
                        <a:pt x="228" y="290"/>
                      </a:lnTo>
                      <a:lnTo>
                        <a:pt x="210" y="288"/>
                      </a:lnTo>
                      <a:lnTo>
                        <a:pt x="190" y="286"/>
                      </a:lnTo>
                      <a:lnTo>
                        <a:pt x="158" y="172"/>
                      </a:lnTo>
                      <a:lnTo>
                        <a:pt x="146" y="174"/>
                      </a:lnTo>
                      <a:lnTo>
                        <a:pt x="174" y="282"/>
                      </a:lnTo>
                      <a:lnTo>
                        <a:pt x="174" y="282"/>
                      </a:lnTo>
                      <a:lnTo>
                        <a:pt x="140" y="272"/>
                      </a:lnTo>
                      <a:lnTo>
                        <a:pt x="140" y="272"/>
                      </a:lnTo>
                      <a:lnTo>
                        <a:pt x="122" y="262"/>
                      </a:lnTo>
                      <a:lnTo>
                        <a:pt x="102" y="190"/>
                      </a:lnTo>
                      <a:lnTo>
                        <a:pt x="92" y="192"/>
                      </a:lnTo>
                      <a:lnTo>
                        <a:pt x="106" y="254"/>
                      </a:lnTo>
                      <a:lnTo>
                        <a:pt x="106" y="254"/>
                      </a:lnTo>
                      <a:lnTo>
                        <a:pt x="72" y="236"/>
                      </a:lnTo>
                      <a:lnTo>
                        <a:pt x="36" y="222"/>
                      </a:lnTo>
                      <a:lnTo>
                        <a:pt x="32" y="222"/>
                      </a:lnTo>
                      <a:lnTo>
                        <a:pt x="30" y="226"/>
                      </a:lnTo>
                      <a:lnTo>
                        <a:pt x="30" y="226"/>
                      </a:lnTo>
                      <a:lnTo>
                        <a:pt x="14" y="218"/>
                      </a:lnTo>
                      <a:lnTo>
                        <a:pt x="4" y="212"/>
                      </a:lnTo>
                      <a:lnTo>
                        <a:pt x="4" y="214"/>
                      </a:lnTo>
                      <a:lnTo>
                        <a:pt x="4" y="214"/>
                      </a:lnTo>
                      <a:lnTo>
                        <a:pt x="4" y="214"/>
                      </a:lnTo>
                      <a:lnTo>
                        <a:pt x="2" y="216"/>
                      </a:lnTo>
                      <a:lnTo>
                        <a:pt x="0" y="220"/>
                      </a:lnTo>
                      <a:lnTo>
                        <a:pt x="0" y="220"/>
                      </a:lnTo>
                      <a:lnTo>
                        <a:pt x="0" y="220"/>
                      </a:lnTo>
                      <a:lnTo>
                        <a:pt x="0" y="220"/>
                      </a:lnTo>
                      <a:lnTo>
                        <a:pt x="10" y="226"/>
                      </a:lnTo>
                      <a:lnTo>
                        <a:pt x="10" y="226"/>
                      </a:lnTo>
                      <a:lnTo>
                        <a:pt x="24" y="236"/>
                      </a:lnTo>
                      <a:lnTo>
                        <a:pt x="22" y="238"/>
                      </a:lnTo>
                      <a:lnTo>
                        <a:pt x="22" y="238"/>
                      </a:lnTo>
                      <a:lnTo>
                        <a:pt x="20" y="242"/>
                      </a:lnTo>
                      <a:lnTo>
                        <a:pt x="24" y="244"/>
                      </a:lnTo>
                      <a:lnTo>
                        <a:pt x="24" y="244"/>
                      </a:lnTo>
                      <a:lnTo>
                        <a:pt x="54" y="268"/>
                      </a:lnTo>
                      <a:lnTo>
                        <a:pt x="86" y="292"/>
                      </a:lnTo>
                      <a:lnTo>
                        <a:pt x="24" y="310"/>
                      </a:lnTo>
                      <a:lnTo>
                        <a:pt x="26" y="318"/>
                      </a:lnTo>
                      <a:lnTo>
                        <a:pt x="102" y="300"/>
                      </a:lnTo>
                      <a:lnTo>
                        <a:pt x="102" y="300"/>
                      </a:lnTo>
                      <a:lnTo>
                        <a:pt x="126" y="314"/>
                      </a:lnTo>
                      <a:lnTo>
                        <a:pt x="126" y="314"/>
                      </a:lnTo>
                      <a:lnTo>
                        <a:pt x="146" y="334"/>
                      </a:lnTo>
                      <a:lnTo>
                        <a:pt x="36" y="366"/>
                      </a:lnTo>
                      <a:lnTo>
                        <a:pt x="40" y="376"/>
                      </a:lnTo>
                      <a:lnTo>
                        <a:pt x="158" y="348"/>
                      </a:lnTo>
                      <a:lnTo>
                        <a:pt x="158" y="348"/>
                      </a:lnTo>
                      <a:lnTo>
                        <a:pt x="170" y="362"/>
                      </a:lnTo>
                      <a:lnTo>
                        <a:pt x="180" y="378"/>
                      </a:lnTo>
                      <a:lnTo>
                        <a:pt x="186" y="392"/>
                      </a:lnTo>
                      <a:lnTo>
                        <a:pt x="190" y="408"/>
                      </a:lnTo>
                      <a:lnTo>
                        <a:pt x="190" y="408"/>
                      </a:lnTo>
                      <a:lnTo>
                        <a:pt x="152" y="382"/>
                      </a:lnTo>
                      <a:lnTo>
                        <a:pt x="140" y="376"/>
                      </a:lnTo>
                      <a:lnTo>
                        <a:pt x="136" y="374"/>
                      </a:lnTo>
                      <a:lnTo>
                        <a:pt x="132" y="374"/>
                      </a:lnTo>
                      <a:lnTo>
                        <a:pt x="132" y="378"/>
                      </a:lnTo>
                      <a:lnTo>
                        <a:pt x="132" y="378"/>
                      </a:lnTo>
                      <a:lnTo>
                        <a:pt x="130" y="380"/>
                      </a:lnTo>
                      <a:lnTo>
                        <a:pt x="134" y="386"/>
                      </a:lnTo>
                      <a:lnTo>
                        <a:pt x="170" y="414"/>
                      </a:lnTo>
                      <a:lnTo>
                        <a:pt x="170" y="414"/>
                      </a:lnTo>
                      <a:lnTo>
                        <a:pt x="180" y="424"/>
                      </a:lnTo>
                      <a:lnTo>
                        <a:pt x="186" y="434"/>
                      </a:lnTo>
                      <a:lnTo>
                        <a:pt x="186" y="434"/>
                      </a:lnTo>
                      <a:lnTo>
                        <a:pt x="180" y="444"/>
                      </a:lnTo>
                      <a:lnTo>
                        <a:pt x="170" y="454"/>
                      </a:lnTo>
                      <a:lnTo>
                        <a:pt x="170" y="454"/>
                      </a:lnTo>
                      <a:lnTo>
                        <a:pt x="134" y="482"/>
                      </a:lnTo>
                      <a:lnTo>
                        <a:pt x="130" y="488"/>
                      </a:lnTo>
                      <a:lnTo>
                        <a:pt x="132" y="490"/>
                      </a:lnTo>
                      <a:lnTo>
                        <a:pt x="132" y="492"/>
                      </a:lnTo>
                      <a:lnTo>
                        <a:pt x="136" y="492"/>
                      </a:lnTo>
                      <a:lnTo>
                        <a:pt x="136" y="492"/>
                      </a:lnTo>
                      <a:lnTo>
                        <a:pt x="136" y="492"/>
                      </a:lnTo>
                      <a:lnTo>
                        <a:pt x="136" y="492"/>
                      </a:lnTo>
                      <a:lnTo>
                        <a:pt x="140" y="490"/>
                      </a:lnTo>
                      <a:lnTo>
                        <a:pt x="152" y="484"/>
                      </a:lnTo>
                      <a:lnTo>
                        <a:pt x="190" y="460"/>
                      </a:lnTo>
                      <a:lnTo>
                        <a:pt x="190" y="460"/>
                      </a:lnTo>
                      <a:lnTo>
                        <a:pt x="186" y="476"/>
                      </a:lnTo>
                      <a:lnTo>
                        <a:pt x="178" y="490"/>
                      </a:lnTo>
                      <a:lnTo>
                        <a:pt x="168" y="506"/>
                      </a:lnTo>
                      <a:lnTo>
                        <a:pt x="156" y="522"/>
                      </a:lnTo>
                      <a:lnTo>
                        <a:pt x="40" y="494"/>
                      </a:lnTo>
                      <a:lnTo>
                        <a:pt x="38" y="504"/>
                      </a:lnTo>
                      <a:lnTo>
                        <a:pt x="144" y="536"/>
                      </a:lnTo>
                      <a:lnTo>
                        <a:pt x="144" y="536"/>
                      </a:lnTo>
                      <a:lnTo>
                        <a:pt x="120" y="558"/>
                      </a:lnTo>
                      <a:lnTo>
                        <a:pt x="120" y="558"/>
                      </a:lnTo>
                      <a:lnTo>
                        <a:pt x="102" y="570"/>
                      </a:lnTo>
                      <a:lnTo>
                        <a:pt x="28" y="552"/>
                      </a:lnTo>
                      <a:lnTo>
                        <a:pt x="26" y="562"/>
                      </a:lnTo>
                      <a:lnTo>
                        <a:pt x="86" y="578"/>
                      </a:lnTo>
                      <a:lnTo>
                        <a:pt x="86" y="578"/>
                      </a:lnTo>
                      <a:lnTo>
                        <a:pt x="54" y="600"/>
                      </a:lnTo>
                      <a:lnTo>
                        <a:pt x="24" y="626"/>
                      </a:lnTo>
                      <a:lnTo>
                        <a:pt x="22" y="628"/>
                      </a:lnTo>
                      <a:lnTo>
                        <a:pt x="24" y="632"/>
                      </a:lnTo>
                      <a:lnTo>
                        <a:pt x="24" y="632"/>
                      </a:lnTo>
                      <a:lnTo>
                        <a:pt x="10" y="642"/>
                      </a:lnTo>
                      <a:lnTo>
                        <a:pt x="0" y="648"/>
                      </a:lnTo>
                      <a:lnTo>
                        <a:pt x="0" y="648"/>
                      </a:lnTo>
                      <a:lnTo>
                        <a:pt x="0" y="648"/>
                      </a:lnTo>
                      <a:lnTo>
                        <a:pt x="0" y="648"/>
                      </a:lnTo>
                      <a:lnTo>
                        <a:pt x="2" y="650"/>
                      </a:lnTo>
                      <a:lnTo>
                        <a:pt x="4" y="654"/>
                      </a:lnTo>
                      <a:lnTo>
                        <a:pt x="4" y="654"/>
                      </a:lnTo>
                      <a:lnTo>
                        <a:pt x="4" y="654"/>
                      </a:lnTo>
                      <a:lnTo>
                        <a:pt x="4" y="654"/>
                      </a:lnTo>
                      <a:lnTo>
                        <a:pt x="14" y="650"/>
                      </a:lnTo>
                      <a:lnTo>
                        <a:pt x="14" y="650"/>
                      </a:lnTo>
                      <a:lnTo>
                        <a:pt x="30" y="642"/>
                      </a:lnTo>
                      <a:lnTo>
                        <a:pt x="32" y="646"/>
                      </a:lnTo>
                      <a:lnTo>
                        <a:pt x="36" y="646"/>
                      </a:lnTo>
                      <a:lnTo>
                        <a:pt x="36" y="646"/>
                      </a:lnTo>
                      <a:lnTo>
                        <a:pt x="74" y="632"/>
                      </a:lnTo>
                      <a:lnTo>
                        <a:pt x="110" y="616"/>
                      </a:lnTo>
                      <a:lnTo>
                        <a:pt x="94" y="678"/>
                      </a:lnTo>
                      <a:lnTo>
                        <a:pt x="104" y="680"/>
                      </a:lnTo>
                      <a:lnTo>
                        <a:pt x="124" y="606"/>
                      </a:lnTo>
                      <a:lnTo>
                        <a:pt x="124" y="606"/>
                      </a:lnTo>
                      <a:lnTo>
                        <a:pt x="148" y="592"/>
                      </a:lnTo>
                      <a:lnTo>
                        <a:pt x="148" y="592"/>
                      </a:lnTo>
                      <a:lnTo>
                        <a:pt x="176" y="586"/>
                      </a:lnTo>
                      <a:lnTo>
                        <a:pt x="148" y="696"/>
                      </a:lnTo>
                      <a:lnTo>
                        <a:pt x="160" y="698"/>
                      </a:lnTo>
                      <a:lnTo>
                        <a:pt x="194" y="582"/>
                      </a:lnTo>
                      <a:lnTo>
                        <a:pt x="194" y="582"/>
                      </a:lnTo>
                      <a:lnTo>
                        <a:pt x="212" y="580"/>
                      </a:lnTo>
                      <a:lnTo>
                        <a:pt x="228" y="578"/>
                      </a:lnTo>
                      <a:lnTo>
                        <a:pt x="228" y="578"/>
                      </a:lnTo>
                      <a:lnTo>
                        <a:pt x="246" y="580"/>
                      </a:lnTo>
                      <a:lnTo>
                        <a:pt x="262" y="584"/>
                      </a:lnTo>
                      <a:lnTo>
                        <a:pt x="262" y="584"/>
                      </a:lnTo>
                      <a:lnTo>
                        <a:pt x="228" y="600"/>
                      </a:lnTo>
                      <a:lnTo>
                        <a:pt x="212" y="610"/>
                      </a:lnTo>
                      <a:lnTo>
                        <a:pt x="206" y="616"/>
                      </a:lnTo>
                      <a:lnTo>
                        <a:pt x="206" y="618"/>
                      </a:lnTo>
                      <a:lnTo>
                        <a:pt x="206" y="622"/>
                      </a:lnTo>
                      <a:lnTo>
                        <a:pt x="210" y="622"/>
                      </a:lnTo>
                      <a:lnTo>
                        <a:pt x="210" y="622"/>
                      </a:lnTo>
                      <a:lnTo>
                        <a:pt x="218" y="620"/>
                      </a:lnTo>
                      <a:lnTo>
                        <a:pt x="256" y="604"/>
                      </a:lnTo>
                      <a:lnTo>
                        <a:pt x="256" y="604"/>
                      </a:lnTo>
                      <a:lnTo>
                        <a:pt x="268" y="600"/>
                      </a:lnTo>
                      <a:lnTo>
                        <a:pt x="278" y="600"/>
                      </a:lnTo>
                      <a:lnTo>
                        <a:pt x="278" y="600"/>
                      </a:lnTo>
                      <a:lnTo>
                        <a:pt x="282" y="600"/>
                      </a:lnTo>
                      <a:lnTo>
                        <a:pt x="282" y="600"/>
                      </a:lnTo>
                      <a:lnTo>
                        <a:pt x="288" y="610"/>
                      </a:lnTo>
                      <a:lnTo>
                        <a:pt x="292" y="624"/>
                      </a:lnTo>
                      <a:lnTo>
                        <a:pt x="292" y="624"/>
                      </a:lnTo>
                      <a:lnTo>
                        <a:pt x="298" y="670"/>
                      </a:lnTo>
                      <a:lnTo>
                        <a:pt x="302" y="676"/>
                      </a:lnTo>
                      <a:lnTo>
                        <a:pt x="304" y="676"/>
                      </a:lnTo>
                      <a:lnTo>
                        <a:pt x="306" y="676"/>
                      </a:lnTo>
                      <a:lnTo>
                        <a:pt x="308" y="674"/>
                      </a:lnTo>
                      <a:lnTo>
                        <a:pt x="308" y="674"/>
                      </a:lnTo>
                      <a:lnTo>
                        <a:pt x="308" y="672"/>
                      </a:lnTo>
                      <a:lnTo>
                        <a:pt x="308" y="664"/>
                      </a:lnTo>
                      <a:lnTo>
                        <a:pt x="308" y="610"/>
                      </a:lnTo>
                      <a:lnTo>
                        <a:pt x="308" y="610"/>
                      </a:lnTo>
                      <a:lnTo>
                        <a:pt x="318" y="620"/>
                      </a:lnTo>
                      <a:lnTo>
                        <a:pt x="328" y="634"/>
                      </a:lnTo>
                      <a:lnTo>
                        <a:pt x="336" y="652"/>
                      </a:lnTo>
                      <a:lnTo>
                        <a:pt x="344" y="670"/>
                      </a:lnTo>
                      <a:lnTo>
                        <a:pt x="262" y="756"/>
                      </a:lnTo>
                      <a:lnTo>
                        <a:pt x="270" y="764"/>
                      </a:lnTo>
                      <a:lnTo>
                        <a:pt x="350" y="688"/>
                      </a:lnTo>
                      <a:lnTo>
                        <a:pt x="350" y="688"/>
                      </a:lnTo>
                      <a:lnTo>
                        <a:pt x="358" y="720"/>
                      </a:lnTo>
                      <a:lnTo>
                        <a:pt x="358" y="720"/>
                      </a:lnTo>
                      <a:lnTo>
                        <a:pt x="358" y="742"/>
                      </a:lnTo>
                      <a:lnTo>
                        <a:pt x="306" y="796"/>
                      </a:lnTo>
                      <a:lnTo>
                        <a:pt x="312" y="802"/>
                      </a:lnTo>
                      <a:lnTo>
                        <a:pt x="358" y="758"/>
                      </a:lnTo>
                      <a:lnTo>
                        <a:pt x="358" y="758"/>
                      </a:lnTo>
                      <a:lnTo>
                        <a:pt x="362" y="798"/>
                      </a:lnTo>
                      <a:lnTo>
                        <a:pt x="368" y="836"/>
                      </a:lnTo>
                      <a:lnTo>
                        <a:pt x="368" y="840"/>
                      </a:lnTo>
                      <a:lnTo>
                        <a:pt x="372" y="840"/>
                      </a:lnTo>
                      <a:lnTo>
                        <a:pt x="374" y="840"/>
                      </a:lnTo>
                      <a:lnTo>
                        <a:pt x="374" y="840"/>
                      </a:lnTo>
                      <a:lnTo>
                        <a:pt x="374" y="858"/>
                      </a:lnTo>
                      <a:lnTo>
                        <a:pt x="374" y="868"/>
                      </a:lnTo>
                      <a:lnTo>
                        <a:pt x="374" y="868"/>
                      </a:lnTo>
                      <a:lnTo>
                        <a:pt x="374" y="868"/>
                      </a:lnTo>
                      <a:lnTo>
                        <a:pt x="378" y="868"/>
                      </a:lnTo>
                      <a:lnTo>
                        <a:pt x="382" y="868"/>
                      </a:lnTo>
                      <a:lnTo>
                        <a:pt x="382" y="868"/>
                      </a:lnTo>
                      <a:lnTo>
                        <a:pt x="382" y="868"/>
                      </a:lnTo>
                      <a:lnTo>
                        <a:pt x="382" y="858"/>
                      </a:lnTo>
                      <a:lnTo>
                        <a:pt x="382" y="858"/>
                      </a:lnTo>
                      <a:lnTo>
                        <a:pt x="384" y="840"/>
                      </a:lnTo>
                      <a:lnTo>
                        <a:pt x="386" y="840"/>
                      </a:lnTo>
                      <a:lnTo>
                        <a:pt x="390" y="840"/>
                      </a:lnTo>
                      <a:lnTo>
                        <a:pt x="392" y="836"/>
                      </a:lnTo>
                      <a:lnTo>
                        <a:pt x="392" y="836"/>
                      </a:lnTo>
                      <a:lnTo>
                        <a:pt x="398" y="798"/>
                      </a:lnTo>
                      <a:lnTo>
                        <a:pt x="400" y="758"/>
                      </a:lnTo>
                      <a:lnTo>
                        <a:pt x="448" y="802"/>
                      </a:lnTo>
                      <a:lnTo>
                        <a:pt x="454" y="796"/>
                      </a:lnTo>
                      <a:lnTo>
                        <a:pt x="402" y="740"/>
                      </a:lnTo>
                      <a:lnTo>
                        <a:pt x="402" y="740"/>
                      </a:lnTo>
                      <a:lnTo>
                        <a:pt x="402" y="712"/>
                      </a:lnTo>
                      <a:lnTo>
                        <a:pt x="402" y="712"/>
                      </a:lnTo>
                      <a:lnTo>
                        <a:pt x="408" y="684"/>
                      </a:lnTo>
                      <a:lnTo>
                        <a:pt x="490" y="764"/>
                      </a:lnTo>
                      <a:lnTo>
                        <a:pt x="498" y="756"/>
                      </a:lnTo>
                      <a:lnTo>
                        <a:pt x="414" y="668"/>
                      </a:lnTo>
                      <a:lnTo>
                        <a:pt x="414" y="668"/>
                      </a:lnTo>
                      <a:lnTo>
                        <a:pt x="422" y="650"/>
                      </a:lnTo>
                      <a:lnTo>
                        <a:pt x="430" y="634"/>
                      </a:lnTo>
                      <a:lnTo>
                        <a:pt x="438" y="620"/>
                      </a:lnTo>
                      <a:lnTo>
                        <a:pt x="450" y="610"/>
                      </a:lnTo>
                      <a:lnTo>
                        <a:pt x="450" y="610"/>
                      </a:lnTo>
                      <a:lnTo>
                        <a:pt x="448" y="664"/>
                      </a:lnTo>
                      <a:lnTo>
                        <a:pt x="448" y="672"/>
                      </a:lnTo>
                      <a:lnTo>
                        <a:pt x="450" y="674"/>
                      </a:lnTo>
                      <a:lnTo>
                        <a:pt x="450" y="676"/>
                      </a:lnTo>
                      <a:lnTo>
                        <a:pt x="452" y="676"/>
                      </a:lnTo>
                      <a:lnTo>
                        <a:pt x="452" y="676"/>
                      </a:lnTo>
                      <a:lnTo>
                        <a:pt x="456" y="676"/>
                      </a:lnTo>
                      <a:lnTo>
                        <a:pt x="458" y="670"/>
                      </a:lnTo>
                      <a:lnTo>
                        <a:pt x="466" y="624"/>
                      </a:lnTo>
                      <a:lnTo>
                        <a:pt x="466" y="624"/>
                      </a:lnTo>
                      <a:lnTo>
                        <a:pt x="468" y="610"/>
                      </a:lnTo>
                      <a:lnTo>
                        <a:pt x="474" y="600"/>
                      </a:lnTo>
                      <a:lnTo>
                        <a:pt x="474" y="600"/>
                      </a:lnTo>
                      <a:lnTo>
                        <a:pt x="478" y="600"/>
                      </a:lnTo>
                      <a:lnTo>
                        <a:pt x="478" y="600"/>
                      </a:lnTo>
                      <a:lnTo>
                        <a:pt x="488" y="600"/>
                      </a:lnTo>
                      <a:lnTo>
                        <a:pt x="500" y="604"/>
                      </a:lnTo>
                      <a:lnTo>
                        <a:pt x="500" y="604"/>
                      </a:lnTo>
                      <a:lnTo>
                        <a:pt x="538" y="620"/>
                      </a:lnTo>
                      <a:lnTo>
                        <a:pt x="548" y="622"/>
                      </a:lnTo>
                      <a:lnTo>
                        <a:pt x="550" y="622"/>
                      </a:lnTo>
                      <a:lnTo>
                        <a:pt x="552" y="618"/>
                      </a:lnTo>
                      <a:lnTo>
                        <a:pt x="552" y="618"/>
                      </a:lnTo>
                      <a:lnTo>
                        <a:pt x="552" y="616"/>
                      </a:lnTo>
                      <a:lnTo>
                        <a:pt x="546" y="610"/>
                      </a:lnTo>
                      <a:lnTo>
                        <a:pt x="528" y="600"/>
                      </a:lnTo>
                      <a:lnTo>
                        <a:pt x="496" y="584"/>
                      </a:lnTo>
                      <a:lnTo>
                        <a:pt x="496" y="584"/>
                      </a:lnTo>
                      <a:lnTo>
                        <a:pt x="510" y="580"/>
                      </a:lnTo>
                      <a:lnTo>
                        <a:pt x="528" y="578"/>
                      </a:lnTo>
                      <a:lnTo>
                        <a:pt x="528" y="578"/>
                      </a:lnTo>
                      <a:lnTo>
                        <a:pt x="546" y="580"/>
                      </a:lnTo>
                      <a:lnTo>
                        <a:pt x="566" y="582"/>
                      </a:lnTo>
                      <a:lnTo>
                        <a:pt x="600" y="696"/>
                      </a:lnTo>
                      <a:lnTo>
                        <a:pt x="610" y="692"/>
                      </a:lnTo>
                      <a:lnTo>
                        <a:pt x="584" y="586"/>
                      </a:lnTo>
                      <a:lnTo>
                        <a:pt x="584" y="586"/>
                      </a:lnTo>
                      <a:lnTo>
                        <a:pt x="616" y="594"/>
                      </a:lnTo>
                      <a:lnTo>
                        <a:pt x="616" y="594"/>
                      </a:lnTo>
                      <a:lnTo>
                        <a:pt x="634" y="606"/>
                      </a:lnTo>
                      <a:lnTo>
                        <a:pt x="656" y="678"/>
                      </a:lnTo>
                      <a:lnTo>
                        <a:pt x="666" y="676"/>
                      </a:lnTo>
                      <a:lnTo>
                        <a:pt x="650" y="614"/>
                      </a:lnTo>
                      <a:lnTo>
                        <a:pt x="650" y="614"/>
                      </a:lnTo>
                      <a:lnTo>
                        <a:pt x="684" y="630"/>
                      </a:lnTo>
                      <a:lnTo>
                        <a:pt x="722" y="644"/>
                      </a:lnTo>
                      <a:lnTo>
                        <a:pt x="724" y="646"/>
                      </a:lnTo>
                      <a:lnTo>
                        <a:pt x="726" y="642"/>
                      </a:lnTo>
                      <a:lnTo>
                        <a:pt x="726" y="642"/>
                      </a:lnTo>
                      <a:lnTo>
                        <a:pt x="728" y="642"/>
                      </a:lnTo>
                      <a:lnTo>
                        <a:pt x="728" y="642"/>
                      </a:lnTo>
                      <a:lnTo>
                        <a:pt x="744" y="650"/>
                      </a:lnTo>
                      <a:lnTo>
                        <a:pt x="752" y="654"/>
                      </a:lnTo>
                      <a:lnTo>
                        <a:pt x="752" y="654"/>
                      </a:lnTo>
                      <a:lnTo>
                        <a:pt x="752" y="654"/>
                      </a:lnTo>
                      <a:lnTo>
                        <a:pt x="752" y="654"/>
                      </a:lnTo>
                      <a:lnTo>
                        <a:pt x="754" y="650"/>
                      </a:lnTo>
                      <a:lnTo>
                        <a:pt x="756" y="648"/>
                      </a:lnTo>
                      <a:lnTo>
                        <a:pt x="756" y="648"/>
                      </a:lnTo>
                      <a:lnTo>
                        <a:pt x="756" y="648"/>
                      </a:lnTo>
                      <a:lnTo>
                        <a:pt x="756" y="648"/>
                      </a:lnTo>
                      <a:lnTo>
                        <a:pt x="748" y="642"/>
                      </a:lnTo>
                      <a:close/>
                      <a:moveTo>
                        <a:pt x="418" y="434"/>
                      </a:moveTo>
                      <a:lnTo>
                        <a:pt x="418" y="434"/>
                      </a:lnTo>
                      <a:lnTo>
                        <a:pt x="446" y="414"/>
                      </a:lnTo>
                      <a:lnTo>
                        <a:pt x="474" y="396"/>
                      </a:lnTo>
                      <a:lnTo>
                        <a:pt x="528" y="434"/>
                      </a:lnTo>
                      <a:lnTo>
                        <a:pt x="474" y="472"/>
                      </a:lnTo>
                      <a:lnTo>
                        <a:pt x="474" y="472"/>
                      </a:lnTo>
                      <a:lnTo>
                        <a:pt x="446" y="454"/>
                      </a:lnTo>
                      <a:lnTo>
                        <a:pt x="418" y="434"/>
                      </a:lnTo>
                      <a:lnTo>
                        <a:pt x="418" y="434"/>
                      </a:lnTo>
                      <a:close/>
                      <a:moveTo>
                        <a:pt x="398" y="400"/>
                      </a:moveTo>
                      <a:lnTo>
                        <a:pt x="398" y="400"/>
                      </a:lnTo>
                      <a:lnTo>
                        <a:pt x="394" y="366"/>
                      </a:lnTo>
                      <a:lnTo>
                        <a:pt x="392" y="332"/>
                      </a:lnTo>
                      <a:lnTo>
                        <a:pt x="454" y="304"/>
                      </a:lnTo>
                      <a:lnTo>
                        <a:pt x="460" y="370"/>
                      </a:lnTo>
                      <a:lnTo>
                        <a:pt x="460" y="370"/>
                      </a:lnTo>
                      <a:lnTo>
                        <a:pt x="430" y="386"/>
                      </a:lnTo>
                      <a:lnTo>
                        <a:pt x="398" y="400"/>
                      </a:lnTo>
                      <a:lnTo>
                        <a:pt x="398" y="400"/>
                      </a:lnTo>
                      <a:close/>
                      <a:moveTo>
                        <a:pt x="358" y="400"/>
                      </a:moveTo>
                      <a:lnTo>
                        <a:pt x="358" y="400"/>
                      </a:lnTo>
                      <a:lnTo>
                        <a:pt x="328" y="386"/>
                      </a:lnTo>
                      <a:lnTo>
                        <a:pt x="298" y="370"/>
                      </a:lnTo>
                      <a:lnTo>
                        <a:pt x="304" y="304"/>
                      </a:lnTo>
                      <a:lnTo>
                        <a:pt x="364" y="332"/>
                      </a:lnTo>
                      <a:lnTo>
                        <a:pt x="364" y="332"/>
                      </a:lnTo>
                      <a:lnTo>
                        <a:pt x="362" y="366"/>
                      </a:lnTo>
                      <a:lnTo>
                        <a:pt x="358" y="400"/>
                      </a:lnTo>
                      <a:lnTo>
                        <a:pt x="358" y="400"/>
                      </a:lnTo>
                      <a:close/>
                      <a:moveTo>
                        <a:pt x="338" y="434"/>
                      </a:moveTo>
                      <a:lnTo>
                        <a:pt x="338" y="434"/>
                      </a:lnTo>
                      <a:lnTo>
                        <a:pt x="312" y="454"/>
                      </a:lnTo>
                      <a:lnTo>
                        <a:pt x="284" y="472"/>
                      </a:lnTo>
                      <a:lnTo>
                        <a:pt x="228" y="434"/>
                      </a:lnTo>
                      <a:lnTo>
                        <a:pt x="284" y="396"/>
                      </a:lnTo>
                      <a:lnTo>
                        <a:pt x="284" y="396"/>
                      </a:lnTo>
                      <a:lnTo>
                        <a:pt x="312" y="414"/>
                      </a:lnTo>
                      <a:lnTo>
                        <a:pt x="338" y="434"/>
                      </a:lnTo>
                      <a:lnTo>
                        <a:pt x="338" y="434"/>
                      </a:lnTo>
                      <a:close/>
                      <a:moveTo>
                        <a:pt x="358" y="468"/>
                      </a:moveTo>
                      <a:lnTo>
                        <a:pt x="358" y="468"/>
                      </a:lnTo>
                      <a:lnTo>
                        <a:pt x="362" y="502"/>
                      </a:lnTo>
                      <a:lnTo>
                        <a:pt x="364" y="536"/>
                      </a:lnTo>
                      <a:lnTo>
                        <a:pt x="304" y="564"/>
                      </a:lnTo>
                      <a:lnTo>
                        <a:pt x="298" y="496"/>
                      </a:lnTo>
                      <a:lnTo>
                        <a:pt x="298" y="496"/>
                      </a:lnTo>
                      <a:lnTo>
                        <a:pt x="328" y="482"/>
                      </a:lnTo>
                      <a:lnTo>
                        <a:pt x="358" y="468"/>
                      </a:lnTo>
                      <a:lnTo>
                        <a:pt x="358" y="468"/>
                      </a:lnTo>
                      <a:close/>
                      <a:moveTo>
                        <a:pt x="398" y="468"/>
                      </a:moveTo>
                      <a:lnTo>
                        <a:pt x="398" y="468"/>
                      </a:lnTo>
                      <a:lnTo>
                        <a:pt x="430" y="482"/>
                      </a:lnTo>
                      <a:lnTo>
                        <a:pt x="460" y="498"/>
                      </a:lnTo>
                      <a:lnTo>
                        <a:pt x="454" y="564"/>
                      </a:lnTo>
                      <a:lnTo>
                        <a:pt x="392" y="536"/>
                      </a:lnTo>
                      <a:lnTo>
                        <a:pt x="392" y="536"/>
                      </a:lnTo>
                      <a:lnTo>
                        <a:pt x="394" y="502"/>
                      </a:lnTo>
                      <a:lnTo>
                        <a:pt x="398" y="468"/>
                      </a:lnTo>
                      <a:lnTo>
                        <a:pt x="398" y="468"/>
                      </a:lnTo>
                      <a:close/>
                    </a:path>
                  </a:pathLst>
                </a:custGeom>
                <a:solidFill>
                  <a:srgbClr val="FEFFFF">
                    <a:alpha val="3000"/>
                  </a:srgbClr>
                </a:solidFill>
                <a:ln>
                  <a:solidFill>
                    <a:srgbClr val="FEFFFF">
                      <a:alpha val="5000"/>
                    </a:srgbClr>
                  </a:solidFill>
                </a:ln>
                <a:effectLst>
                  <a:glow rad="101600">
                    <a:srgbClr val="FEFEFE">
                      <a:alpha val="6000"/>
                    </a:srgbClr>
                  </a:glow>
                </a:effectLst>
                <a:extLst/>
              </p:spPr>
              <p:txBody>
                <a:bodyPr vert="horz" wrap="square" lIns="91440" tIns="45720" rIns="91440" bIns="45720" numCol="1" anchor="t" anchorCtr="0" compatLnSpc="1">
                  <a:prstTxWarp prst="textNoShape">
                    <a:avLst/>
                  </a:prstTxWarp>
                </a:bodyPr>
                <a:lstStyle/>
                <a:p>
                  <a:endParaRPr lang="en-US"/>
                </a:p>
              </p:txBody>
            </p:sp>
            <p:sp>
              <p:nvSpPr>
                <p:cNvPr id="236" name="Freeform 29"/>
                <p:cNvSpPr>
                  <a:spLocks noChangeAspect="1"/>
                </p:cNvSpPr>
                <p:nvPr/>
              </p:nvSpPr>
              <p:spPr bwMode="auto">
                <a:xfrm rot="18879730">
                  <a:off x="8304829" y="977901"/>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33"/>
                <p:cNvSpPr>
                  <a:spLocks noChangeAspect="1"/>
                </p:cNvSpPr>
                <p:nvPr/>
              </p:nvSpPr>
              <p:spPr bwMode="auto">
                <a:xfrm rot="21141884">
                  <a:off x="7350347" y="4152407"/>
                  <a:ext cx="911585" cy="1033130"/>
                </a:xfrm>
                <a:custGeom>
                  <a:avLst/>
                  <a:gdLst>
                    <a:gd name="T0" fmla="*/ 646 w 660"/>
                    <a:gd name="T1" fmla="*/ 570 h 748"/>
                    <a:gd name="T2" fmla="*/ 518 w 660"/>
                    <a:gd name="T3" fmla="*/ 506 h 748"/>
                    <a:gd name="T4" fmla="*/ 430 w 660"/>
                    <a:gd name="T5" fmla="*/ 450 h 748"/>
                    <a:gd name="T6" fmla="*/ 404 w 660"/>
                    <a:gd name="T7" fmla="*/ 468 h 748"/>
                    <a:gd name="T8" fmla="*/ 446 w 660"/>
                    <a:gd name="T9" fmla="*/ 582 h 748"/>
                    <a:gd name="T10" fmla="*/ 372 w 660"/>
                    <a:gd name="T11" fmla="*/ 462 h 748"/>
                    <a:gd name="T12" fmla="*/ 344 w 660"/>
                    <a:gd name="T13" fmla="*/ 526 h 748"/>
                    <a:gd name="T14" fmla="*/ 348 w 660"/>
                    <a:gd name="T15" fmla="*/ 598 h 748"/>
                    <a:gd name="T16" fmla="*/ 342 w 660"/>
                    <a:gd name="T17" fmla="*/ 746 h 748"/>
                    <a:gd name="T18" fmla="*/ 314 w 660"/>
                    <a:gd name="T19" fmla="*/ 710 h 748"/>
                    <a:gd name="T20" fmla="*/ 230 w 660"/>
                    <a:gd name="T21" fmla="*/ 680 h 748"/>
                    <a:gd name="T22" fmla="*/ 316 w 660"/>
                    <a:gd name="T23" fmla="*/ 460 h 748"/>
                    <a:gd name="T24" fmla="*/ 270 w 660"/>
                    <a:gd name="T25" fmla="*/ 510 h 748"/>
                    <a:gd name="T26" fmla="*/ 208 w 660"/>
                    <a:gd name="T27" fmla="*/ 576 h 748"/>
                    <a:gd name="T28" fmla="*/ 276 w 660"/>
                    <a:gd name="T29" fmla="*/ 450 h 748"/>
                    <a:gd name="T30" fmla="*/ 174 w 660"/>
                    <a:gd name="T31" fmla="*/ 482 h 748"/>
                    <a:gd name="T32" fmla="*/ 76 w 660"/>
                    <a:gd name="T33" fmla="*/ 602 h 748"/>
                    <a:gd name="T34" fmla="*/ 10 w 660"/>
                    <a:gd name="T35" fmla="*/ 566 h 748"/>
                    <a:gd name="T36" fmla="*/ 60 w 660"/>
                    <a:gd name="T37" fmla="*/ 506 h 748"/>
                    <a:gd name="T38" fmla="*/ 18 w 660"/>
                    <a:gd name="T39" fmla="*/ 428 h 748"/>
                    <a:gd name="T40" fmla="*/ 280 w 660"/>
                    <a:gd name="T41" fmla="*/ 382 h 748"/>
                    <a:gd name="T42" fmla="*/ 214 w 660"/>
                    <a:gd name="T43" fmla="*/ 386 h 748"/>
                    <a:gd name="T44" fmla="*/ 90 w 660"/>
                    <a:gd name="T45" fmla="*/ 366 h 748"/>
                    <a:gd name="T46" fmla="*/ 212 w 660"/>
                    <a:gd name="T47" fmla="*/ 360 h 748"/>
                    <a:gd name="T48" fmla="*/ 252 w 660"/>
                    <a:gd name="T49" fmla="*/ 342 h 748"/>
                    <a:gd name="T50" fmla="*/ 128 w 660"/>
                    <a:gd name="T51" fmla="*/ 278 h 748"/>
                    <a:gd name="T52" fmla="*/ 32 w 660"/>
                    <a:gd name="T53" fmla="*/ 220 h 748"/>
                    <a:gd name="T54" fmla="*/ 16 w 660"/>
                    <a:gd name="T55" fmla="*/ 178 h 748"/>
                    <a:gd name="T56" fmla="*/ 96 w 660"/>
                    <a:gd name="T57" fmla="*/ 214 h 748"/>
                    <a:gd name="T58" fmla="*/ 176 w 660"/>
                    <a:gd name="T59" fmla="*/ 264 h 748"/>
                    <a:gd name="T60" fmla="*/ 272 w 660"/>
                    <a:gd name="T61" fmla="*/ 292 h 748"/>
                    <a:gd name="T62" fmla="*/ 202 w 660"/>
                    <a:gd name="T63" fmla="*/ 168 h 748"/>
                    <a:gd name="T64" fmla="*/ 282 w 660"/>
                    <a:gd name="T65" fmla="*/ 262 h 748"/>
                    <a:gd name="T66" fmla="*/ 318 w 660"/>
                    <a:gd name="T67" fmla="*/ 290 h 748"/>
                    <a:gd name="T68" fmla="*/ 312 w 660"/>
                    <a:gd name="T69" fmla="*/ 150 h 748"/>
                    <a:gd name="T70" fmla="*/ 314 w 660"/>
                    <a:gd name="T71" fmla="*/ 38 h 748"/>
                    <a:gd name="T72" fmla="*/ 342 w 660"/>
                    <a:gd name="T73" fmla="*/ 2 h 748"/>
                    <a:gd name="T74" fmla="*/ 352 w 660"/>
                    <a:gd name="T75" fmla="*/ 148 h 748"/>
                    <a:gd name="T76" fmla="*/ 346 w 660"/>
                    <a:gd name="T77" fmla="*/ 254 h 748"/>
                    <a:gd name="T78" fmla="*/ 380 w 660"/>
                    <a:gd name="T79" fmla="*/ 262 h 748"/>
                    <a:gd name="T80" fmla="*/ 460 w 660"/>
                    <a:gd name="T81" fmla="*/ 164 h 748"/>
                    <a:gd name="T82" fmla="*/ 402 w 660"/>
                    <a:gd name="T83" fmla="*/ 274 h 748"/>
                    <a:gd name="T84" fmla="*/ 428 w 660"/>
                    <a:gd name="T85" fmla="*/ 304 h 748"/>
                    <a:gd name="T86" fmla="*/ 516 w 660"/>
                    <a:gd name="T87" fmla="*/ 246 h 748"/>
                    <a:gd name="T88" fmla="*/ 648 w 660"/>
                    <a:gd name="T89" fmla="*/ 180 h 748"/>
                    <a:gd name="T90" fmla="*/ 658 w 660"/>
                    <a:gd name="T91" fmla="*/ 198 h 748"/>
                    <a:gd name="T92" fmla="*/ 538 w 660"/>
                    <a:gd name="T93" fmla="*/ 278 h 748"/>
                    <a:gd name="T94" fmla="*/ 444 w 660"/>
                    <a:gd name="T95" fmla="*/ 326 h 748"/>
                    <a:gd name="T96" fmla="*/ 432 w 660"/>
                    <a:gd name="T97" fmla="*/ 360 h 748"/>
                    <a:gd name="T98" fmla="*/ 572 w 660"/>
                    <a:gd name="T99" fmla="*/ 362 h 748"/>
                    <a:gd name="T100" fmla="*/ 488 w 660"/>
                    <a:gd name="T101" fmla="*/ 384 h 748"/>
                    <a:gd name="T102" fmla="*/ 392 w 660"/>
                    <a:gd name="T103" fmla="*/ 382 h 748"/>
                    <a:gd name="T104" fmla="*/ 502 w 660"/>
                    <a:gd name="T105" fmla="*/ 456 h 748"/>
                    <a:gd name="T106" fmla="*/ 586 w 660"/>
                    <a:gd name="T107" fmla="*/ 498 h 748"/>
                    <a:gd name="T108" fmla="*/ 660 w 660"/>
                    <a:gd name="T109" fmla="*/ 554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0" h="748">
                      <a:moveTo>
                        <a:pt x="660" y="554"/>
                      </a:moveTo>
                      <a:lnTo>
                        <a:pt x="658" y="556"/>
                      </a:lnTo>
                      <a:lnTo>
                        <a:pt x="658" y="556"/>
                      </a:lnTo>
                      <a:lnTo>
                        <a:pt x="652" y="568"/>
                      </a:lnTo>
                      <a:lnTo>
                        <a:pt x="650" y="572"/>
                      </a:lnTo>
                      <a:lnTo>
                        <a:pt x="646" y="570"/>
                      </a:lnTo>
                      <a:lnTo>
                        <a:pt x="646" y="570"/>
                      </a:lnTo>
                      <a:lnTo>
                        <a:pt x="614" y="558"/>
                      </a:lnTo>
                      <a:lnTo>
                        <a:pt x="580" y="542"/>
                      </a:lnTo>
                      <a:lnTo>
                        <a:pt x="594" y="598"/>
                      </a:lnTo>
                      <a:lnTo>
                        <a:pt x="586" y="602"/>
                      </a:lnTo>
                      <a:lnTo>
                        <a:pt x="566" y="534"/>
                      </a:lnTo>
                      <a:lnTo>
                        <a:pt x="566" y="534"/>
                      </a:lnTo>
                      <a:lnTo>
                        <a:pt x="518" y="506"/>
                      </a:lnTo>
                      <a:lnTo>
                        <a:pt x="544" y="614"/>
                      </a:lnTo>
                      <a:lnTo>
                        <a:pt x="534" y="618"/>
                      </a:lnTo>
                      <a:lnTo>
                        <a:pt x="496" y="492"/>
                      </a:lnTo>
                      <a:lnTo>
                        <a:pt x="496" y="492"/>
                      </a:lnTo>
                      <a:lnTo>
                        <a:pt x="486" y="486"/>
                      </a:lnTo>
                      <a:lnTo>
                        <a:pt x="486" y="486"/>
                      </a:lnTo>
                      <a:lnTo>
                        <a:pt x="430" y="450"/>
                      </a:lnTo>
                      <a:lnTo>
                        <a:pt x="400" y="432"/>
                      </a:lnTo>
                      <a:lnTo>
                        <a:pt x="370" y="418"/>
                      </a:lnTo>
                      <a:lnTo>
                        <a:pt x="370" y="418"/>
                      </a:lnTo>
                      <a:lnTo>
                        <a:pt x="394" y="452"/>
                      </a:lnTo>
                      <a:lnTo>
                        <a:pt x="394" y="452"/>
                      </a:lnTo>
                      <a:lnTo>
                        <a:pt x="404" y="468"/>
                      </a:lnTo>
                      <a:lnTo>
                        <a:pt x="404" y="468"/>
                      </a:lnTo>
                      <a:lnTo>
                        <a:pt x="422" y="496"/>
                      </a:lnTo>
                      <a:lnTo>
                        <a:pt x="438" y="522"/>
                      </a:lnTo>
                      <a:lnTo>
                        <a:pt x="450" y="548"/>
                      </a:lnTo>
                      <a:lnTo>
                        <a:pt x="462" y="574"/>
                      </a:lnTo>
                      <a:lnTo>
                        <a:pt x="462" y="578"/>
                      </a:lnTo>
                      <a:lnTo>
                        <a:pt x="448" y="586"/>
                      </a:lnTo>
                      <a:lnTo>
                        <a:pt x="446" y="582"/>
                      </a:lnTo>
                      <a:lnTo>
                        <a:pt x="446" y="582"/>
                      </a:lnTo>
                      <a:lnTo>
                        <a:pt x="428" y="558"/>
                      </a:lnTo>
                      <a:lnTo>
                        <a:pt x="412" y="534"/>
                      </a:lnTo>
                      <a:lnTo>
                        <a:pt x="396" y="508"/>
                      </a:lnTo>
                      <a:lnTo>
                        <a:pt x="382" y="482"/>
                      </a:lnTo>
                      <a:lnTo>
                        <a:pt x="382" y="482"/>
                      </a:lnTo>
                      <a:lnTo>
                        <a:pt x="372" y="462"/>
                      </a:lnTo>
                      <a:lnTo>
                        <a:pt x="372" y="462"/>
                      </a:lnTo>
                      <a:lnTo>
                        <a:pt x="360" y="438"/>
                      </a:lnTo>
                      <a:lnTo>
                        <a:pt x="346" y="414"/>
                      </a:lnTo>
                      <a:lnTo>
                        <a:pt x="346" y="414"/>
                      </a:lnTo>
                      <a:lnTo>
                        <a:pt x="344" y="452"/>
                      </a:lnTo>
                      <a:lnTo>
                        <a:pt x="342" y="490"/>
                      </a:lnTo>
                      <a:lnTo>
                        <a:pt x="344" y="526"/>
                      </a:lnTo>
                      <a:lnTo>
                        <a:pt x="346" y="564"/>
                      </a:lnTo>
                      <a:lnTo>
                        <a:pt x="346" y="564"/>
                      </a:lnTo>
                      <a:lnTo>
                        <a:pt x="348" y="574"/>
                      </a:lnTo>
                      <a:lnTo>
                        <a:pt x="440" y="672"/>
                      </a:lnTo>
                      <a:lnTo>
                        <a:pt x="432" y="680"/>
                      </a:lnTo>
                      <a:lnTo>
                        <a:pt x="348" y="598"/>
                      </a:lnTo>
                      <a:lnTo>
                        <a:pt x="348" y="598"/>
                      </a:lnTo>
                      <a:lnTo>
                        <a:pt x="350" y="656"/>
                      </a:lnTo>
                      <a:lnTo>
                        <a:pt x="400" y="708"/>
                      </a:lnTo>
                      <a:lnTo>
                        <a:pt x="394" y="716"/>
                      </a:lnTo>
                      <a:lnTo>
                        <a:pt x="350" y="674"/>
                      </a:lnTo>
                      <a:lnTo>
                        <a:pt x="350" y="674"/>
                      </a:lnTo>
                      <a:lnTo>
                        <a:pt x="348" y="710"/>
                      </a:lnTo>
                      <a:lnTo>
                        <a:pt x="342" y="746"/>
                      </a:lnTo>
                      <a:lnTo>
                        <a:pt x="340" y="748"/>
                      </a:lnTo>
                      <a:lnTo>
                        <a:pt x="336" y="748"/>
                      </a:lnTo>
                      <a:lnTo>
                        <a:pt x="322" y="748"/>
                      </a:lnTo>
                      <a:lnTo>
                        <a:pt x="320" y="748"/>
                      </a:lnTo>
                      <a:lnTo>
                        <a:pt x="318" y="746"/>
                      </a:lnTo>
                      <a:lnTo>
                        <a:pt x="318" y="746"/>
                      </a:lnTo>
                      <a:lnTo>
                        <a:pt x="314" y="710"/>
                      </a:lnTo>
                      <a:lnTo>
                        <a:pt x="310" y="674"/>
                      </a:lnTo>
                      <a:lnTo>
                        <a:pt x="268" y="714"/>
                      </a:lnTo>
                      <a:lnTo>
                        <a:pt x="262" y="708"/>
                      </a:lnTo>
                      <a:lnTo>
                        <a:pt x="310" y="658"/>
                      </a:lnTo>
                      <a:lnTo>
                        <a:pt x="310" y="658"/>
                      </a:lnTo>
                      <a:lnTo>
                        <a:pt x="310" y="600"/>
                      </a:lnTo>
                      <a:lnTo>
                        <a:pt x="230" y="680"/>
                      </a:lnTo>
                      <a:lnTo>
                        <a:pt x="222" y="672"/>
                      </a:lnTo>
                      <a:lnTo>
                        <a:pt x="312" y="576"/>
                      </a:lnTo>
                      <a:lnTo>
                        <a:pt x="312" y="576"/>
                      </a:lnTo>
                      <a:lnTo>
                        <a:pt x="312" y="564"/>
                      </a:lnTo>
                      <a:lnTo>
                        <a:pt x="312" y="564"/>
                      </a:lnTo>
                      <a:lnTo>
                        <a:pt x="316" y="496"/>
                      </a:lnTo>
                      <a:lnTo>
                        <a:pt x="316" y="460"/>
                      </a:lnTo>
                      <a:lnTo>
                        <a:pt x="314" y="426"/>
                      </a:lnTo>
                      <a:lnTo>
                        <a:pt x="314" y="426"/>
                      </a:lnTo>
                      <a:lnTo>
                        <a:pt x="294" y="464"/>
                      </a:lnTo>
                      <a:lnTo>
                        <a:pt x="294" y="464"/>
                      </a:lnTo>
                      <a:lnTo>
                        <a:pt x="284" y="482"/>
                      </a:lnTo>
                      <a:lnTo>
                        <a:pt x="284" y="482"/>
                      </a:lnTo>
                      <a:lnTo>
                        <a:pt x="270" y="510"/>
                      </a:lnTo>
                      <a:lnTo>
                        <a:pt x="256" y="538"/>
                      </a:lnTo>
                      <a:lnTo>
                        <a:pt x="240" y="562"/>
                      </a:lnTo>
                      <a:lnTo>
                        <a:pt x="222" y="584"/>
                      </a:lnTo>
                      <a:lnTo>
                        <a:pt x="220" y="588"/>
                      </a:lnTo>
                      <a:lnTo>
                        <a:pt x="206" y="580"/>
                      </a:lnTo>
                      <a:lnTo>
                        <a:pt x="208" y="576"/>
                      </a:lnTo>
                      <a:lnTo>
                        <a:pt x="208" y="576"/>
                      </a:lnTo>
                      <a:lnTo>
                        <a:pt x="220" y="548"/>
                      </a:lnTo>
                      <a:lnTo>
                        <a:pt x="232" y="520"/>
                      </a:lnTo>
                      <a:lnTo>
                        <a:pt x="248" y="494"/>
                      </a:lnTo>
                      <a:lnTo>
                        <a:pt x="262" y="470"/>
                      </a:lnTo>
                      <a:lnTo>
                        <a:pt x="262" y="470"/>
                      </a:lnTo>
                      <a:lnTo>
                        <a:pt x="276" y="450"/>
                      </a:lnTo>
                      <a:lnTo>
                        <a:pt x="276" y="450"/>
                      </a:lnTo>
                      <a:lnTo>
                        <a:pt x="288" y="430"/>
                      </a:lnTo>
                      <a:lnTo>
                        <a:pt x="300" y="410"/>
                      </a:lnTo>
                      <a:lnTo>
                        <a:pt x="300" y="410"/>
                      </a:lnTo>
                      <a:lnTo>
                        <a:pt x="268" y="426"/>
                      </a:lnTo>
                      <a:lnTo>
                        <a:pt x="236" y="444"/>
                      </a:lnTo>
                      <a:lnTo>
                        <a:pt x="174" y="482"/>
                      </a:lnTo>
                      <a:lnTo>
                        <a:pt x="174" y="482"/>
                      </a:lnTo>
                      <a:lnTo>
                        <a:pt x="166" y="488"/>
                      </a:lnTo>
                      <a:lnTo>
                        <a:pt x="128" y="618"/>
                      </a:lnTo>
                      <a:lnTo>
                        <a:pt x="118" y="614"/>
                      </a:lnTo>
                      <a:lnTo>
                        <a:pt x="146" y="502"/>
                      </a:lnTo>
                      <a:lnTo>
                        <a:pt x="146" y="502"/>
                      </a:lnTo>
                      <a:lnTo>
                        <a:pt x="96" y="532"/>
                      </a:lnTo>
                      <a:lnTo>
                        <a:pt x="76" y="602"/>
                      </a:lnTo>
                      <a:lnTo>
                        <a:pt x="66" y="598"/>
                      </a:lnTo>
                      <a:lnTo>
                        <a:pt x="82" y="540"/>
                      </a:lnTo>
                      <a:lnTo>
                        <a:pt x="82" y="540"/>
                      </a:lnTo>
                      <a:lnTo>
                        <a:pt x="48" y="556"/>
                      </a:lnTo>
                      <a:lnTo>
                        <a:pt x="14" y="568"/>
                      </a:lnTo>
                      <a:lnTo>
                        <a:pt x="12" y="570"/>
                      </a:lnTo>
                      <a:lnTo>
                        <a:pt x="10" y="566"/>
                      </a:lnTo>
                      <a:lnTo>
                        <a:pt x="10" y="566"/>
                      </a:lnTo>
                      <a:lnTo>
                        <a:pt x="6" y="562"/>
                      </a:lnTo>
                      <a:lnTo>
                        <a:pt x="0" y="552"/>
                      </a:lnTo>
                      <a:lnTo>
                        <a:pt x="4" y="550"/>
                      </a:lnTo>
                      <a:lnTo>
                        <a:pt x="4" y="550"/>
                      </a:lnTo>
                      <a:lnTo>
                        <a:pt x="30" y="526"/>
                      </a:lnTo>
                      <a:lnTo>
                        <a:pt x="60" y="506"/>
                      </a:lnTo>
                      <a:lnTo>
                        <a:pt x="4" y="490"/>
                      </a:lnTo>
                      <a:lnTo>
                        <a:pt x="8" y="482"/>
                      </a:lnTo>
                      <a:lnTo>
                        <a:pt x="74" y="498"/>
                      </a:lnTo>
                      <a:lnTo>
                        <a:pt x="74" y="498"/>
                      </a:lnTo>
                      <a:lnTo>
                        <a:pt x="124" y="470"/>
                      </a:lnTo>
                      <a:lnTo>
                        <a:pt x="16" y="438"/>
                      </a:lnTo>
                      <a:lnTo>
                        <a:pt x="18" y="428"/>
                      </a:lnTo>
                      <a:lnTo>
                        <a:pt x="146" y="460"/>
                      </a:lnTo>
                      <a:lnTo>
                        <a:pt x="146" y="460"/>
                      </a:lnTo>
                      <a:lnTo>
                        <a:pt x="158" y="454"/>
                      </a:lnTo>
                      <a:lnTo>
                        <a:pt x="158" y="454"/>
                      </a:lnTo>
                      <a:lnTo>
                        <a:pt x="220" y="420"/>
                      </a:lnTo>
                      <a:lnTo>
                        <a:pt x="250" y="402"/>
                      </a:lnTo>
                      <a:lnTo>
                        <a:pt x="280" y="382"/>
                      </a:lnTo>
                      <a:lnTo>
                        <a:pt x="280" y="382"/>
                      </a:lnTo>
                      <a:lnTo>
                        <a:pt x="278" y="382"/>
                      </a:lnTo>
                      <a:lnTo>
                        <a:pt x="278" y="382"/>
                      </a:lnTo>
                      <a:lnTo>
                        <a:pt x="256" y="382"/>
                      </a:lnTo>
                      <a:lnTo>
                        <a:pt x="234" y="384"/>
                      </a:lnTo>
                      <a:lnTo>
                        <a:pt x="234" y="384"/>
                      </a:lnTo>
                      <a:lnTo>
                        <a:pt x="214" y="386"/>
                      </a:lnTo>
                      <a:lnTo>
                        <a:pt x="214" y="386"/>
                      </a:lnTo>
                      <a:lnTo>
                        <a:pt x="182" y="388"/>
                      </a:lnTo>
                      <a:lnTo>
                        <a:pt x="152" y="388"/>
                      </a:lnTo>
                      <a:lnTo>
                        <a:pt x="122" y="386"/>
                      </a:lnTo>
                      <a:lnTo>
                        <a:pt x="94" y="382"/>
                      </a:lnTo>
                      <a:lnTo>
                        <a:pt x="90" y="382"/>
                      </a:lnTo>
                      <a:lnTo>
                        <a:pt x="90" y="366"/>
                      </a:lnTo>
                      <a:lnTo>
                        <a:pt x="94" y="366"/>
                      </a:lnTo>
                      <a:lnTo>
                        <a:pt x="94" y="366"/>
                      </a:lnTo>
                      <a:lnTo>
                        <a:pt x="124" y="362"/>
                      </a:lnTo>
                      <a:lnTo>
                        <a:pt x="154" y="360"/>
                      </a:lnTo>
                      <a:lnTo>
                        <a:pt x="184" y="360"/>
                      </a:lnTo>
                      <a:lnTo>
                        <a:pt x="212" y="360"/>
                      </a:lnTo>
                      <a:lnTo>
                        <a:pt x="212" y="360"/>
                      </a:lnTo>
                      <a:lnTo>
                        <a:pt x="236" y="362"/>
                      </a:lnTo>
                      <a:lnTo>
                        <a:pt x="236" y="362"/>
                      </a:lnTo>
                      <a:lnTo>
                        <a:pt x="274" y="364"/>
                      </a:lnTo>
                      <a:lnTo>
                        <a:pt x="274" y="364"/>
                      </a:lnTo>
                      <a:lnTo>
                        <a:pt x="282" y="362"/>
                      </a:lnTo>
                      <a:lnTo>
                        <a:pt x="282" y="362"/>
                      </a:lnTo>
                      <a:lnTo>
                        <a:pt x="252" y="342"/>
                      </a:lnTo>
                      <a:lnTo>
                        <a:pt x="222" y="326"/>
                      </a:lnTo>
                      <a:lnTo>
                        <a:pt x="158" y="294"/>
                      </a:lnTo>
                      <a:lnTo>
                        <a:pt x="158" y="294"/>
                      </a:lnTo>
                      <a:lnTo>
                        <a:pt x="150" y="288"/>
                      </a:lnTo>
                      <a:lnTo>
                        <a:pt x="18" y="320"/>
                      </a:lnTo>
                      <a:lnTo>
                        <a:pt x="16" y="310"/>
                      </a:lnTo>
                      <a:lnTo>
                        <a:pt x="128" y="278"/>
                      </a:lnTo>
                      <a:lnTo>
                        <a:pt x="128" y="278"/>
                      </a:lnTo>
                      <a:lnTo>
                        <a:pt x="76" y="250"/>
                      </a:lnTo>
                      <a:lnTo>
                        <a:pt x="8" y="268"/>
                      </a:lnTo>
                      <a:lnTo>
                        <a:pt x="4" y="258"/>
                      </a:lnTo>
                      <a:lnTo>
                        <a:pt x="62" y="242"/>
                      </a:lnTo>
                      <a:lnTo>
                        <a:pt x="62" y="242"/>
                      </a:lnTo>
                      <a:lnTo>
                        <a:pt x="32" y="220"/>
                      </a:lnTo>
                      <a:lnTo>
                        <a:pt x="4" y="198"/>
                      </a:lnTo>
                      <a:lnTo>
                        <a:pt x="2" y="196"/>
                      </a:lnTo>
                      <a:lnTo>
                        <a:pt x="4" y="192"/>
                      </a:lnTo>
                      <a:lnTo>
                        <a:pt x="4" y="192"/>
                      </a:lnTo>
                      <a:lnTo>
                        <a:pt x="8" y="182"/>
                      </a:lnTo>
                      <a:lnTo>
                        <a:pt x="12" y="178"/>
                      </a:lnTo>
                      <a:lnTo>
                        <a:pt x="16" y="178"/>
                      </a:lnTo>
                      <a:lnTo>
                        <a:pt x="16" y="178"/>
                      </a:lnTo>
                      <a:lnTo>
                        <a:pt x="48" y="190"/>
                      </a:lnTo>
                      <a:lnTo>
                        <a:pt x="80" y="206"/>
                      </a:lnTo>
                      <a:lnTo>
                        <a:pt x="66" y="150"/>
                      </a:lnTo>
                      <a:lnTo>
                        <a:pt x="76" y="148"/>
                      </a:lnTo>
                      <a:lnTo>
                        <a:pt x="96" y="214"/>
                      </a:lnTo>
                      <a:lnTo>
                        <a:pt x="96" y="214"/>
                      </a:lnTo>
                      <a:lnTo>
                        <a:pt x="144" y="244"/>
                      </a:lnTo>
                      <a:lnTo>
                        <a:pt x="118" y="134"/>
                      </a:lnTo>
                      <a:lnTo>
                        <a:pt x="128" y="130"/>
                      </a:lnTo>
                      <a:lnTo>
                        <a:pt x="164" y="256"/>
                      </a:lnTo>
                      <a:lnTo>
                        <a:pt x="164" y="256"/>
                      </a:lnTo>
                      <a:lnTo>
                        <a:pt x="176" y="264"/>
                      </a:lnTo>
                      <a:lnTo>
                        <a:pt x="176" y="264"/>
                      </a:lnTo>
                      <a:lnTo>
                        <a:pt x="236" y="302"/>
                      </a:lnTo>
                      <a:lnTo>
                        <a:pt x="268" y="320"/>
                      </a:lnTo>
                      <a:lnTo>
                        <a:pt x="300" y="334"/>
                      </a:lnTo>
                      <a:lnTo>
                        <a:pt x="300" y="334"/>
                      </a:lnTo>
                      <a:lnTo>
                        <a:pt x="286" y="314"/>
                      </a:lnTo>
                      <a:lnTo>
                        <a:pt x="272" y="292"/>
                      </a:lnTo>
                      <a:lnTo>
                        <a:pt x="272" y="292"/>
                      </a:lnTo>
                      <a:lnTo>
                        <a:pt x="260" y="276"/>
                      </a:lnTo>
                      <a:lnTo>
                        <a:pt x="260" y="276"/>
                      </a:lnTo>
                      <a:lnTo>
                        <a:pt x="244" y="248"/>
                      </a:lnTo>
                      <a:lnTo>
                        <a:pt x="228" y="222"/>
                      </a:lnTo>
                      <a:lnTo>
                        <a:pt x="214" y="196"/>
                      </a:lnTo>
                      <a:lnTo>
                        <a:pt x="204" y="170"/>
                      </a:lnTo>
                      <a:lnTo>
                        <a:pt x="202" y="168"/>
                      </a:lnTo>
                      <a:lnTo>
                        <a:pt x="216" y="158"/>
                      </a:lnTo>
                      <a:lnTo>
                        <a:pt x="218" y="162"/>
                      </a:lnTo>
                      <a:lnTo>
                        <a:pt x="218" y="162"/>
                      </a:lnTo>
                      <a:lnTo>
                        <a:pt x="238" y="186"/>
                      </a:lnTo>
                      <a:lnTo>
                        <a:pt x="254" y="210"/>
                      </a:lnTo>
                      <a:lnTo>
                        <a:pt x="270" y="236"/>
                      </a:lnTo>
                      <a:lnTo>
                        <a:pt x="282" y="262"/>
                      </a:lnTo>
                      <a:lnTo>
                        <a:pt x="282" y="262"/>
                      </a:lnTo>
                      <a:lnTo>
                        <a:pt x="294" y="282"/>
                      </a:lnTo>
                      <a:lnTo>
                        <a:pt x="294" y="282"/>
                      </a:lnTo>
                      <a:lnTo>
                        <a:pt x="304" y="304"/>
                      </a:lnTo>
                      <a:lnTo>
                        <a:pt x="316" y="326"/>
                      </a:lnTo>
                      <a:lnTo>
                        <a:pt x="316" y="326"/>
                      </a:lnTo>
                      <a:lnTo>
                        <a:pt x="318" y="290"/>
                      </a:lnTo>
                      <a:lnTo>
                        <a:pt x="318" y="254"/>
                      </a:lnTo>
                      <a:lnTo>
                        <a:pt x="316" y="184"/>
                      </a:lnTo>
                      <a:lnTo>
                        <a:pt x="316" y="184"/>
                      </a:lnTo>
                      <a:lnTo>
                        <a:pt x="314" y="174"/>
                      </a:lnTo>
                      <a:lnTo>
                        <a:pt x="222" y="76"/>
                      </a:lnTo>
                      <a:lnTo>
                        <a:pt x="230" y="70"/>
                      </a:lnTo>
                      <a:lnTo>
                        <a:pt x="312" y="150"/>
                      </a:lnTo>
                      <a:lnTo>
                        <a:pt x="312" y="150"/>
                      </a:lnTo>
                      <a:lnTo>
                        <a:pt x="312" y="92"/>
                      </a:lnTo>
                      <a:lnTo>
                        <a:pt x="262" y="40"/>
                      </a:lnTo>
                      <a:lnTo>
                        <a:pt x="268" y="34"/>
                      </a:lnTo>
                      <a:lnTo>
                        <a:pt x="312" y="74"/>
                      </a:lnTo>
                      <a:lnTo>
                        <a:pt x="312" y="74"/>
                      </a:lnTo>
                      <a:lnTo>
                        <a:pt x="314" y="38"/>
                      </a:lnTo>
                      <a:lnTo>
                        <a:pt x="320" y="2"/>
                      </a:lnTo>
                      <a:lnTo>
                        <a:pt x="322" y="0"/>
                      </a:lnTo>
                      <a:lnTo>
                        <a:pt x="324" y="0"/>
                      </a:lnTo>
                      <a:lnTo>
                        <a:pt x="340" y="0"/>
                      </a:lnTo>
                      <a:lnTo>
                        <a:pt x="342" y="0"/>
                      </a:lnTo>
                      <a:lnTo>
                        <a:pt x="342" y="2"/>
                      </a:lnTo>
                      <a:lnTo>
                        <a:pt x="342" y="2"/>
                      </a:lnTo>
                      <a:lnTo>
                        <a:pt x="348" y="38"/>
                      </a:lnTo>
                      <a:lnTo>
                        <a:pt x="352" y="74"/>
                      </a:lnTo>
                      <a:lnTo>
                        <a:pt x="394" y="34"/>
                      </a:lnTo>
                      <a:lnTo>
                        <a:pt x="400" y="40"/>
                      </a:lnTo>
                      <a:lnTo>
                        <a:pt x="352" y="90"/>
                      </a:lnTo>
                      <a:lnTo>
                        <a:pt x="352" y="90"/>
                      </a:lnTo>
                      <a:lnTo>
                        <a:pt x="352" y="148"/>
                      </a:lnTo>
                      <a:lnTo>
                        <a:pt x="432" y="70"/>
                      </a:lnTo>
                      <a:lnTo>
                        <a:pt x="440" y="76"/>
                      </a:lnTo>
                      <a:lnTo>
                        <a:pt x="350" y="172"/>
                      </a:lnTo>
                      <a:lnTo>
                        <a:pt x="350" y="172"/>
                      </a:lnTo>
                      <a:lnTo>
                        <a:pt x="350" y="184"/>
                      </a:lnTo>
                      <a:lnTo>
                        <a:pt x="350" y="184"/>
                      </a:lnTo>
                      <a:lnTo>
                        <a:pt x="346" y="254"/>
                      </a:lnTo>
                      <a:lnTo>
                        <a:pt x="346" y="288"/>
                      </a:lnTo>
                      <a:lnTo>
                        <a:pt x="348" y="324"/>
                      </a:lnTo>
                      <a:lnTo>
                        <a:pt x="348" y="324"/>
                      </a:lnTo>
                      <a:lnTo>
                        <a:pt x="360" y="302"/>
                      </a:lnTo>
                      <a:lnTo>
                        <a:pt x="372" y="280"/>
                      </a:lnTo>
                      <a:lnTo>
                        <a:pt x="372" y="280"/>
                      </a:lnTo>
                      <a:lnTo>
                        <a:pt x="380" y="262"/>
                      </a:lnTo>
                      <a:lnTo>
                        <a:pt x="380" y="262"/>
                      </a:lnTo>
                      <a:lnTo>
                        <a:pt x="394" y="234"/>
                      </a:lnTo>
                      <a:lnTo>
                        <a:pt x="410" y="206"/>
                      </a:lnTo>
                      <a:lnTo>
                        <a:pt x="426" y="182"/>
                      </a:lnTo>
                      <a:lnTo>
                        <a:pt x="444" y="160"/>
                      </a:lnTo>
                      <a:lnTo>
                        <a:pt x="446" y="156"/>
                      </a:lnTo>
                      <a:lnTo>
                        <a:pt x="460" y="164"/>
                      </a:lnTo>
                      <a:lnTo>
                        <a:pt x="458" y="168"/>
                      </a:lnTo>
                      <a:lnTo>
                        <a:pt x="458" y="168"/>
                      </a:lnTo>
                      <a:lnTo>
                        <a:pt x="446" y="196"/>
                      </a:lnTo>
                      <a:lnTo>
                        <a:pt x="432" y="224"/>
                      </a:lnTo>
                      <a:lnTo>
                        <a:pt x="418" y="250"/>
                      </a:lnTo>
                      <a:lnTo>
                        <a:pt x="402" y="274"/>
                      </a:lnTo>
                      <a:lnTo>
                        <a:pt x="402" y="274"/>
                      </a:lnTo>
                      <a:lnTo>
                        <a:pt x="390" y="294"/>
                      </a:lnTo>
                      <a:lnTo>
                        <a:pt x="390" y="294"/>
                      </a:lnTo>
                      <a:lnTo>
                        <a:pt x="376" y="316"/>
                      </a:lnTo>
                      <a:lnTo>
                        <a:pt x="364" y="338"/>
                      </a:lnTo>
                      <a:lnTo>
                        <a:pt x="364" y="338"/>
                      </a:lnTo>
                      <a:lnTo>
                        <a:pt x="396" y="322"/>
                      </a:lnTo>
                      <a:lnTo>
                        <a:pt x="428" y="304"/>
                      </a:lnTo>
                      <a:lnTo>
                        <a:pt x="488" y="266"/>
                      </a:lnTo>
                      <a:lnTo>
                        <a:pt x="488" y="266"/>
                      </a:lnTo>
                      <a:lnTo>
                        <a:pt x="496" y="260"/>
                      </a:lnTo>
                      <a:lnTo>
                        <a:pt x="534" y="130"/>
                      </a:lnTo>
                      <a:lnTo>
                        <a:pt x="544" y="134"/>
                      </a:lnTo>
                      <a:lnTo>
                        <a:pt x="516" y="246"/>
                      </a:lnTo>
                      <a:lnTo>
                        <a:pt x="516" y="246"/>
                      </a:lnTo>
                      <a:lnTo>
                        <a:pt x="566" y="216"/>
                      </a:lnTo>
                      <a:lnTo>
                        <a:pt x="586" y="148"/>
                      </a:lnTo>
                      <a:lnTo>
                        <a:pt x="594" y="150"/>
                      </a:lnTo>
                      <a:lnTo>
                        <a:pt x="580" y="208"/>
                      </a:lnTo>
                      <a:lnTo>
                        <a:pt x="580" y="208"/>
                      </a:lnTo>
                      <a:lnTo>
                        <a:pt x="614" y="192"/>
                      </a:lnTo>
                      <a:lnTo>
                        <a:pt x="648" y="180"/>
                      </a:lnTo>
                      <a:lnTo>
                        <a:pt x="650" y="178"/>
                      </a:lnTo>
                      <a:lnTo>
                        <a:pt x="652" y="182"/>
                      </a:lnTo>
                      <a:lnTo>
                        <a:pt x="652" y="182"/>
                      </a:lnTo>
                      <a:lnTo>
                        <a:pt x="658" y="192"/>
                      </a:lnTo>
                      <a:lnTo>
                        <a:pt x="660" y="196"/>
                      </a:lnTo>
                      <a:lnTo>
                        <a:pt x="658" y="198"/>
                      </a:lnTo>
                      <a:lnTo>
                        <a:pt x="658" y="198"/>
                      </a:lnTo>
                      <a:lnTo>
                        <a:pt x="630" y="222"/>
                      </a:lnTo>
                      <a:lnTo>
                        <a:pt x="602" y="242"/>
                      </a:lnTo>
                      <a:lnTo>
                        <a:pt x="658" y="258"/>
                      </a:lnTo>
                      <a:lnTo>
                        <a:pt x="654" y="268"/>
                      </a:lnTo>
                      <a:lnTo>
                        <a:pt x="588" y="250"/>
                      </a:lnTo>
                      <a:lnTo>
                        <a:pt x="588" y="250"/>
                      </a:lnTo>
                      <a:lnTo>
                        <a:pt x="538" y="278"/>
                      </a:lnTo>
                      <a:lnTo>
                        <a:pt x="646" y="310"/>
                      </a:lnTo>
                      <a:lnTo>
                        <a:pt x="644" y="320"/>
                      </a:lnTo>
                      <a:lnTo>
                        <a:pt x="516" y="290"/>
                      </a:lnTo>
                      <a:lnTo>
                        <a:pt x="516" y="290"/>
                      </a:lnTo>
                      <a:lnTo>
                        <a:pt x="504" y="296"/>
                      </a:lnTo>
                      <a:lnTo>
                        <a:pt x="504" y="296"/>
                      </a:lnTo>
                      <a:lnTo>
                        <a:pt x="444" y="326"/>
                      </a:lnTo>
                      <a:lnTo>
                        <a:pt x="416" y="344"/>
                      </a:lnTo>
                      <a:lnTo>
                        <a:pt x="386" y="362"/>
                      </a:lnTo>
                      <a:lnTo>
                        <a:pt x="386" y="362"/>
                      </a:lnTo>
                      <a:lnTo>
                        <a:pt x="388" y="362"/>
                      </a:lnTo>
                      <a:lnTo>
                        <a:pt x="388" y="362"/>
                      </a:lnTo>
                      <a:lnTo>
                        <a:pt x="410" y="362"/>
                      </a:lnTo>
                      <a:lnTo>
                        <a:pt x="432" y="360"/>
                      </a:lnTo>
                      <a:lnTo>
                        <a:pt x="432" y="360"/>
                      </a:lnTo>
                      <a:lnTo>
                        <a:pt x="452" y="358"/>
                      </a:lnTo>
                      <a:lnTo>
                        <a:pt x="452" y="358"/>
                      </a:lnTo>
                      <a:lnTo>
                        <a:pt x="484" y="356"/>
                      </a:lnTo>
                      <a:lnTo>
                        <a:pt x="514" y="356"/>
                      </a:lnTo>
                      <a:lnTo>
                        <a:pt x="544" y="358"/>
                      </a:lnTo>
                      <a:lnTo>
                        <a:pt x="572" y="362"/>
                      </a:lnTo>
                      <a:lnTo>
                        <a:pt x="576" y="362"/>
                      </a:lnTo>
                      <a:lnTo>
                        <a:pt x="576" y="378"/>
                      </a:lnTo>
                      <a:lnTo>
                        <a:pt x="572" y="378"/>
                      </a:lnTo>
                      <a:lnTo>
                        <a:pt x="572" y="378"/>
                      </a:lnTo>
                      <a:lnTo>
                        <a:pt x="530" y="384"/>
                      </a:lnTo>
                      <a:lnTo>
                        <a:pt x="488" y="384"/>
                      </a:lnTo>
                      <a:lnTo>
                        <a:pt x="488" y="384"/>
                      </a:lnTo>
                      <a:lnTo>
                        <a:pt x="488" y="384"/>
                      </a:lnTo>
                      <a:lnTo>
                        <a:pt x="488" y="384"/>
                      </a:lnTo>
                      <a:lnTo>
                        <a:pt x="452" y="384"/>
                      </a:lnTo>
                      <a:lnTo>
                        <a:pt x="452" y="384"/>
                      </a:lnTo>
                      <a:lnTo>
                        <a:pt x="430" y="382"/>
                      </a:lnTo>
                      <a:lnTo>
                        <a:pt x="430" y="382"/>
                      </a:lnTo>
                      <a:lnTo>
                        <a:pt x="392" y="382"/>
                      </a:lnTo>
                      <a:lnTo>
                        <a:pt x="392" y="382"/>
                      </a:lnTo>
                      <a:lnTo>
                        <a:pt x="374" y="382"/>
                      </a:lnTo>
                      <a:lnTo>
                        <a:pt x="374" y="382"/>
                      </a:lnTo>
                      <a:lnTo>
                        <a:pt x="406" y="402"/>
                      </a:lnTo>
                      <a:lnTo>
                        <a:pt x="438" y="422"/>
                      </a:lnTo>
                      <a:lnTo>
                        <a:pt x="470" y="440"/>
                      </a:lnTo>
                      <a:lnTo>
                        <a:pt x="502" y="456"/>
                      </a:lnTo>
                      <a:lnTo>
                        <a:pt x="502" y="456"/>
                      </a:lnTo>
                      <a:lnTo>
                        <a:pt x="512" y="460"/>
                      </a:lnTo>
                      <a:lnTo>
                        <a:pt x="644" y="428"/>
                      </a:lnTo>
                      <a:lnTo>
                        <a:pt x="646" y="438"/>
                      </a:lnTo>
                      <a:lnTo>
                        <a:pt x="534" y="470"/>
                      </a:lnTo>
                      <a:lnTo>
                        <a:pt x="534" y="470"/>
                      </a:lnTo>
                      <a:lnTo>
                        <a:pt x="586" y="498"/>
                      </a:lnTo>
                      <a:lnTo>
                        <a:pt x="654" y="482"/>
                      </a:lnTo>
                      <a:lnTo>
                        <a:pt x="658" y="490"/>
                      </a:lnTo>
                      <a:lnTo>
                        <a:pt x="600" y="508"/>
                      </a:lnTo>
                      <a:lnTo>
                        <a:pt x="600" y="508"/>
                      </a:lnTo>
                      <a:lnTo>
                        <a:pt x="630" y="528"/>
                      </a:lnTo>
                      <a:lnTo>
                        <a:pt x="658" y="550"/>
                      </a:lnTo>
                      <a:lnTo>
                        <a:pt x="660" y="554"/>
                      </a:lnTo>
                      <a:close/>
                    </a:path>
                  </a:pathLst>
                </a:custGeom>
                <a:solidFill>
                  <a:srgbClr val="FEFFFF">
                    <a:alpha val="2000"/>
                  </a:srgbClr>
                </a:solidFill>
                <a:ln>
                  <a:solidFill>
                    <a:srgbClr val="FEFFFF">
                      <a:alpha val="5000"/>
                    </a:srgbClr>
                  </a:solidFill>
                </a:ln>
                <a:effectLst>
                  <a:glow rad="101600">
                    <a:srgbClr val="FEFEFE">
                      <a:alpha val="7000"/>
                    </a:srgbClr>
                  </a:glow>
                </a:effectLst>
                <a:extLst/>
              </p:spPr>
              <p:txBody>
                <a:bodyPr vert="horz" wrap="square" lIns="91440" tIns="45720" rIns="91440" bIns="45720" numCol="1" anchor="t" anchorCtr="0" compatLnSpc="1">
                  <a:prstTxWarp prst="textNoShape">
                    <a:avLst/>
                  </a:prstTxWarp>
                </a:bodyPr>
                <a:lstStyle/>
                <a:p>
                  <a:endParaRPr lang="en-US"/>
                </a:p>
              </p:txBody>
            </p:sp>
            <p:sp>
              <p:nvSpPr>
                <p:cNvPr id="238" name="Freeform 37"/>
                <p:cNvSpPr>
                  <a:spLocks noChangeAspect="1" noEditPoints="1"/>
                </p:cNvSpPr>
                <p:nvPr/>
              </p:nvSpPr>
              <p:spPr bwMode="auto">
                <a:xfrm rot="1068398">
                  <a:off x="7584101" y="5390385"/>
                  <a:ext cx="1184990" cy="1349332"/>
                </a:xfrm>
                <a:custGeom>
                  <a:avLst/>
                  <a:gdLst>
                    <a:gd name="T0" fmla="*/ 810 w 822"/>
                    <a:gd name="T1" fmla="*/ 600 h 936"/>
                    <a:gd name="T2" fmla="*/ 784 w 822"/>
                    <a:gd name="T3" fmla="*/ 560 h 936"/>
                    <a:gd name="T4" fmla="*/ 684 w 822"/>
                    <a:gd name="T5" fmla="*/ 478 h 936"/>
                    <a:gd name="T6" fmla="*/ 684 w 822"/>
                    <a:gd name="T7" fmla="*/ 452 h 936"/>
                    <a:gd name="T8" fmla="*/ 782 w 822"/>
                    <a:gd name="T9" fmla="*/ 366 h 936"/>
                    <a:gd name="T10" fmla="*/ 808 w 822"/>
                    <a:gd name="T11" fmla="*/ 326 h 936"/>
                    <a:gd name="T12" fmla="*/ 810 w 822"/>
                    <a:gd name="T13" fmla="*/ 220 h 936"/>
                    <a:gd name="T14" fmla="*/ 700 w 822"/>
                    <a:gd name="T15" fmla="*/ 280 h 936"/>
                    <a:gd name="T16" fmla="*/ 644 w 822"/>
                    <a:gd name="T17" fmla="*/ 312 h 936"/>
                    <a:gd name="T18" fmla="*/ 554 w 822"/>
                    <a:gd name="T19" fmla="*/ 232 h 936"/>
                    <a:gd name="T20" fmla="*/ 526 w 822"/>
                    <a:gd name="T21" fmla="*/ 260 h 936"/>
                    <a:gd name="T22" fmla="*/ 498 w 822"/>
                    <a:gd name="T23" fmla="*/ 80 h 936"/>
                    <a:gd name="T24" fmla="*/ 476 w 822"/>
                    <a:gd name="T25" fmla="*/ 38 h 936"/>
                    <a:gd name="T26" fmla="*/ 396 w 822"/>
                    <a:gd name="T27" fmla="*/ 94 h 936"/>
                    <a:gd name="T28" fmla="*/ 396 w 822"/>
                    <a:gd name="T29" fmla="*/ 154 h 936"/>
                    <a:gd name="T30" fmla="*/ 392 w 822"/>
                    <a:gd name="T31" fmla="*/ 352 h 936"/>
                    <a:gd name="T32" fmla="*/ 288 w 822"/>
                    <a:gd name="T33" fmla="*/ 252 h 936"/>
                    <a:gd name="T34" fmla="*/ 322 w 822"/>
                    <a:gd name="T35" fmla="*/ 392 h 936"/>
                    <a:gd name="T36" fmla="*/ 146 w 822"/>
                    <a:gd name="T37" fmla="*/ 294 h 936"/>
                    <a:gd name="T38" fmla="*/ 92 w 822"/>
                    <a:gd name="T39" fmla="*/ 264 h 936"/>
                    <a:gd name="T40" fmla="*/ 6 w 822"/>
                    <a:gd name="T41" fmla="*/ 312 h 936"/>
                    <a:gd name="T42" fmla="*/ 32 w 822"/>
                    <a:gd name="T43" fmla="*/ 352 h 936"/>
                    <a:gd name="T44" fmla="*/ 176 w 822"/>
                    <a:gd name="T45" fmla="*/ 462 h 936"/>
                    <a:gd name="T46" fmla="*/ 136 w 822"/>
                    <a:gd name="T47" fmla="*/ 472 h 936"/>
                    <a:gd name="T48" fmla="*/ 158 w 822"/>
                    <a:gd name="T49" fmla="*/ 592 h 936"/>
                    <a:gd name="T50" fmla="*/ 104 w 822"/>
                    <a:gd name="T51" fmla="*/ 626 h 936"/>
                    <a:gd name="T52" fmla="*/ 0 w 822"/>
                    <a:gd name="T53" fmla="*/ 688 h 936"/>
                    <a:gd name="T54" fmla="*/ 94 w 822"/>
                    <a:gd name="T55" fmla="*/ 744 h 936"/>
                    <a:gd name="T56" fmla="*/ 142 w 822"/>
                    <a:gd name="T57" fmla="*/ 742 h 936"/>
                    <a:gd name="T58" fmla="*/ 262 w 822"/>
                    <a:gd name="T59" fmla="*/ 696 h 936"/>
                    <a:gd name="T60" fmla="*/ 284 w 822"/>
                    <a:gd name="T61" fmla="*/ 708 h 936"/>
                    <a:gd name="T62" fmla="*/ 310 w 822"/>
                    <a:gd name="T63" fmla="*/ 836 h 936"/>
                    <a:gd name="T64" fmla="*/ 332 w 822"/>
                    <a:gd name="T65" fmla="*/ 878 h 936"/>
                    <a:gd name="T66" fmla="*/ 422 w 822"/>
                    <a:gd name="T67" fmla="*/ 936 h 936"/>
                    <a:gd name="T68" fmla="*/ 426 w 822"/>
                    <a:gd name="T69" fmla="*/ 808 h 936"/>
                    <a:gd name="T70" fmla="*/ 426 w 822"/>
                    <a:gd name="T71" fmla="*/ 742 h 936"/>
                    <a:gd name="T72" fmla="*/ 540 w 822"/>
                    <a:gd name="T73" fmla="*/ 706 h 936"/>
                    <a:gd name="T74" fmla="*/ 530 w 822"/>
                    <a:gd name="T75" fmla="*/ 666 h 936"/>
                    <a:gd name="T76" fmla="*/ 700 w 822"/>
                    <a:gd name="T77" fmla="*/ 734 h 936"/>
                    <a:gd name="T78" fmla="*/ 746 w 822"/>
                    <a:gd name="T79" fmla="*/ 736 h 936"/>
                    <a:gd name="T80" fmla="*/ 306 w 822"/>
                    <a:gd name="T81" fmla="*/ 494 h 936"/>
                    <a:gd name="T82" fmla="*/ 302 w 822"/>
                    <a:gd name="T83" fmla="*/ 450 h 936"/>
                    <a:gd name="T84" fmla="*/ 306 w 822"/>
                    <a:gd name="T85" fmla="*/ 494 h 936"/>
                    <a:gd name="T86" fmla="*/ 488 w 822"/>
                    <a:gd name="T87" fmla="*/ 388 h 936"/>
                    <a:gd name="T88" fmla="*/ 438 w 822"/>
                    <a:gd name="T89" fmla="*/ 360 h 936"/>
                    <a:gd name="T90" fmla="*/ 382 w 822"/>
                    <a:gd name="T91" fmla="*/ 360 h 936"/>
                    <a:gd name="T92" fmla="*/ 334 w 822"/>
                    <a:gd name="T93" fmla="*/ 388 h 936"/>
                    <a:gd name="T94" fmla="*/ 334 w 822"/>
                    <a:gd name="T95" fmla="*/ 542 h 936"/>
                    <a:gd name="T96" fmla="*/ 382 w 822"/>
                    <a:gd name="T97" fmla="*/ 570 h 936"/>
                    <a:gd name="T98" fmla="*/ 396 w 822"/>
                    <a:gd name="T99" fmla="*/ 540 h 936"/>
                    <a:gd name="T100" fmla="*/ 346 w 822"/>
                    <a:gd name="T101" fmla="*/ 508 h 936"/>
                    <a:gd name="T102" fmla="*/ 334 w 822"/>
                    <a:gd name="T103" fmla="*/ 464 h 936"/>
                    <a:gd name="T104" fmla="*/ 356 w 822"/>
                    <a:gd name="T105" fmla="*/ 410 h 936"/>
                    <a:gd name="T106" fmla="*/ 410 w 822"/>
                    <a:gd name="T107" fmla="*/ 388 h 936"/>
                    <a:gd name="T108" fmla="*/ 454 w 822"/>
                    <a:gd name="T109" fmla="*/ 400 h 936"/>
                    <a:gd name="T110" fmla="*/ 486 w 822"/>
                    <a:gd name="T111" fmla="*/ 450 h 936"/>
                    <a:gd name="T112" fmla="*/ 482 w 822"/>
                    <a:gd name="T113" fmla="*/ 494 h 936"/>
                    <a:gd name="T114" fmla="*/ 440 w 822"/>
                    <a:gd name="T115" fmla="*/ 536 h 936"/>
                    <a:gd name="T116" fmla="*/ 522 w 822"/>
                    <a:gd name="T117" fmla="*/ 656 h 936"/>
                    <a:gd name="T118" fmla="*/ 466 w 822"/>
                    <a:gd name="T119" fmla="*/ 560 h 936"/>
                    <a:gd name="T120" fmla="*/ 516 w 822"/>
                    <a:gd name="T121" fmla="*/ 436 h 936"/>
                    <a:gd name="T122" fmla="*/ 520 w 822"/>
                    <a:gd name="T123" fmla="*/ 480 h 936"/>
                    <a:gd name="T124" fmla="*/ 516 w 822"/>
                    <a:gd name="T125" fmla="*/ 43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936">
                      <a:moveTo>
                        <a:pt x="822" y="688"/>
                      </a:moveTo>
                      <a:lnTo>
                        <a:pt x="740" y="638"/>
                      </a:lnTo>
                      <a:lnTo>
                        <a:pt x="814" y="618"/>
                      </a:lnTo>
                      <a:lnTo>
                        <a:pt x="810" y="600"/>
                      </a:lnTo>
                      <a:lnTo>
                        <a:pt x="714" y="624"/>
                      </a:lnTo>
                      <a:lnTo>
                        <a:pt x="688" y="606"/>
                      </a:lnTo>
                      <a:lnTo>
                        <a:pt x="790" y="578"/>
                      </a:lnTo>
                      <a:lnTo>
                        <a:pt x="784" y="560"/>
                      </a:lnTo>
                      <a:lnTo>
                        <a:pt x="660" y="590"/>
                      </a:lnTo>
                      <a:lnTo>
                        <a:pt x="518" y="504"/>
                      </a:lnTo>
                      <a:lnTo>
                        <a:pt x="646" y="468"/>
                      </a:lnTo>
                      <a:lnTo>
                        <a:pt x="684" y="478"/>
                      </a:lnTo>
                      <a:lnTo>
                        <a:pt x="686" y="472"/>
                      </a:lnTo>
                      <a:lnTo>
                        <a:pt x="656" y="464"/>
                      </a:lnTo>
                      <a:lnTo>
                        <a:pt x="686" y="456"/>
                      </a:lnTo>
                      <a:lnTo>
                        <a:pt x="684" y="452"/>
                      </a:lnTo>
                      <a:lnTo>
                        <a:pt x="646" y="462"/>
                      </a:lnTo>
                      <a:lnTo>
                        <a:pt x="518" y="426"/>
                      </a:lnTo>
                      <a:lnTo>
                        <a:pt x="662" y="338"/>
                      </a:lnTo>
                      <a:lnTo>
                        <a:pt x="782" y="366"/>
                      </a:lnTo>
                      <a:lnTo>
                        <a:pt x="788" y="348"/>
                      </a:lnTo>
                      <a:lnTo>
                        <a:pt x="690" y="320"/>
                      </a:lnTo>
                      <a:lnTo>
                        <a:pt x="718" y="304"/>
                      </a:lnTo>
                      <a:lnTo>
                        <a:pt x="808" y="326"/>
                      </a:lnTo>
                      <a:lnTo>
                        <a:pt x="812" y="310"/>
                      </a:lnTo>
                      <a:lnTo>
                        <a:pt x="742" y="290"/>
                      </a:lnTo>
                      <a:lnTo>
                        <a:pt x="822" y="242"/>
                      </a:lnTo>
                      <a:lnTo>
                        <a:pt x="810" y="220"/>
                      </a:lnTo>
                      <a:lnTo>
                        <a:pt x="726" y="266"/>
                      </a:lnTo>
                      <a:lnTo>
                        <a:pt x="744" y="192"/>
                      </a:lnTo>
                      <a:lnTo>
                        <a:pt x="728" y="186"/>
                      </a:lnTo>
                      <a:lnTo>
                        <a:pt x="700" y="280"/>
                      </a:lnTo>
                      <a:lnTo>
                        <a:pt x="672" y="296"/>
                      </a:lnTo>
                      <a:lnTo>
                        <a:pt x="698" y="194"/>
                      </a:lnTo>
                      <a:lnTo>
                        <a:pt x="680" y="188"/>
                      </a:lnTo>
                      <a:lnTo>
                        <a:pt x="644" y="312"/>
                      </a:lnTo>
                      <a:lnTo>
                        <a:pt x="498" y="392"/>
                      </a:lnTo>
                      <a:lnTo>
                        <a:pt x="530" y="262"/>
                      </a:lnTo>
                      <a:lnTo>
                        <a:pt x="558" y="234"/>
                      </a:lnTo>
                      <a:lnTo>
                        <a:pt x="554" y="232"/>
                      </a:lnTo>
                      <a:lnTo>
                        <a:pt x="534" y="252"/>
                      </a:lnTo>
                      <a:lnTo>
                        <a:pt x="540" y="222"/>
                      </a:lnTo>
                      <a:lnTo>
                        <a:pt x="536" y="222"/>
                      </a:lnTo>
                      <a:lnTo>
                        <a:pt x="526" y="260"/>
                      </a:lnTo>
                      <a:lnTo>
                        <a:pt x="430" y="352"/>
                      </a:lnTo>
                      <a:lnTo>
                        <a:pt x="426" y="182"/>
                      </a:lnTo>
                      <a:lnTo>
                        <a:pt x="512" y="94"/>
                      </a:lnTo>
                      <a:lnTo>
                        <a:pt x="498" y="80"/>
                      </a:lnTo>
                      <a:lnTo>
                        <a:pt x="426" y="150"/>
                      </a:lnTo>
                      <a:lnTo>
                        <a:pt x="426" y="118"/>
                      </a:lnTo>
                      <a:lnTo>
                        <a:pt x="490" y="52"/>
                      </a:lnTo>
                      <a:lnTo>
                        <a:pt x="476" y="38"/>
                      </a:lnTo>
                      <a:lnTo>
                        <a:pt x="424" y="90"/>
                      </a:lnTo>
                      <a:lnTo>
                        <a:pt x="422" y="0"/>
                      </a:lnTo>
                      <a:lnTo>
                        <a:pt x="398" y="0"/>
                      </a:lnTo>
                      <a:lnTo>
                        <a:pt x="396" y="94"/>
                      </a:lnTo>
                      <a:lnTo>
                        <a:pt x="340" y="40"/>
                      </a:lnTo>
                      <a:lnTo>
                        <a:pt x="328" y="52"/>
                      </a:lnTo>
                      <a:lnTo>
                        <a:pt x="396" y="122"/>
                      </a:lnTo>
                      <a:lnTo>
                        <a:pt x="396" y="154"/>
                      </a:lnTo>
                      <a:lnTo>
                        <a:pt x="318" y="80"/>
                      </a:lnTo>
                      <a:lnTo>
                        <a:pt x="306" y="94"/>
                      </a:lnTo>
                      <a:lnTo>
                        <a:pt x="394" y="186"/>
                      </a:lnTo>
                      <a:lnTo>
                        <a:pt x="392" y="352"/>
                      </a:lnTo>
                      <a:lnTo>
                        <a:pt x="296" y="260"/>
                      </a:lnTo>
                      <a:lnTo>
                        <a:pt x="284" y="222"/>
                      </a:lnTo>
                      <a:lnTo>
                        <a:pt x="280" y="222"/>
                      </a:lnTo>
                      <a:lnTo>
                        <a:pt x="288" y="252"/>
                      </a:lnTo>
                      <a:lnTo>
                        <a:pt x="266" y="232"/>
                      </a:lnTo>
                      <a:lnTo>
                        <a:pt x="262" y="234"/>
                      </a:lnTo>
                      <a:lnTo>
                        <a:pt x="290" y="262"/>
                      </a:lnTo>
                      <a:lnTo>
                        <a:pt x="322" y="392"/>
                      </a:lnTo>
                      <a:lnTo>
                        <a:pt x="174" y="310"/>
                      </a:lnTo>
                      <a:lnTo>
                        <a:pt x="140" y="192"/>
                      </a:lnTo>
                      <a:lnTo>
                        <a:pt x="122" y="196"/>
                      </a:lnTo>
                      <a:lnTo>
                        <a:pt x="146" y="294"/>
                      </a:lnTo>
                      <a:lnTo>
                        <a:pt x="118" y="280"/>
                      </a:lnTo>
                      <a:lnTo>
                        <a:pt x="92" y="190"/>
                      </a:lnTo>
                      <a:lnTo>
                        <a:pt x="74" y="194"/>
                      </a:lnTo>
                      <a:lnTo>
                        <a:pt x="92" y="264"/>
                      </a:lnTo>
                      <a:lnTo>
                        <a:pt x="12" y="220"/>
                      </a:lnTo>
                      <a:lnTo>
                        <a:pt x="0" y="242"/>
                      </a:lnTo>
                      <a:lnTo>
                        <a:pt x="82" y="290"/>
                      </a:lnTo>
                      <a:lnTo>
                        <a:pt x="6" y="312"/>
                      </a:lnTo>
                      <a:lnTo>
                        <a:pt x="12" y="330"/>
                      </a:lnTo>
                      <a:lnTo>
                        <a:pt x="106" y="306"/>
                      </a:lnTo>
                      <a:lnTo>
                        <a:pt x="134" y="322"/>
                      </a:lnTo>
                      <a:lnTo>
                        <a:pt x="32" y="352"/>
                      </a:lnTo>
                      <a:lnTo>
                        <a:pt x="36" y="370"/>
                      </a:lnTo>
                      <a:lnTo>
                        <a:pt x="162" y="340"/>
                      </a:lnTo>
                      <a:lnTo>
                        <a:pt x="304" y="424"/>
                      </a:lnTo>
                      <a:lnTo>
                        <a:pt x="176" y="462"/>
                      </a:lnTo>
                      <a:lnTo>
                        <a:pt x="138" y="452"/>
                      </a:lnTo>
                      <a:lnTo>
                        <a:pt x="136" y="456"/>
                      </a:lnTo>
                      <a:lnTo>
                        <a:pt x="164" y="464"/>
                      </a:lnTo>
                      <a:lnTo>
                        <a:pt x="136" y="472"/>
                      </a:lnTo>
                      <a:lnTo>
                        <a:pt x="138" y="478"/>
                      </a:lnTo>
                      <a:lnTo>
                        <a:pt x="176" y="468"/>
                      </a:lnTo>
                      <a:lnTo>
                        <a:pt x="302" y="504"/>
                      </a:lnTo>
                      <a:lnTo>
                        <a:pt x="158" y="592"/>
                      </a:lnTo>
                      <a:lnTo>
                        <a:pt x="38" y="562"/>
                      </a:lnTo>
                      <a:lnTo>
                        <a:pt x="34" y="580"/>
                      </a:lnTo>
                      <a:lnTo>
                        <a:pt x="130" y="608"/>
                      </a:lnTo>
                      <a:lnTo>
                        <a:pt x="104" y="626"/>
                      </a:lnTo>
                      <a:lnTo>
                        <a:pt x="14" y="604"/>
                      </a:lnTo>
                      <a:lnTo>
                        <a:pt x="8" y="620"/>
                      </a:lnTo>
                      <a:lnTo>
                        <a:pt x="78" y="640"/>
                      </a:lnTo>
                      <a:lnTo>
                        <a:pt x="0" y="688"/>
                      </a:lnTo>
                      <a:lnTo>
                        <a:pt x="12" y="710"/>
                      </a:lnTo>
                      <a:lnTo>
                        <a:pt x="96" y="664"/>
                      </a:lnTo>
                      <a:lnTo>
                        <a:pt x="76" y="738"/>
                      </a:lnTo>
                      <a:lnTo>
                        <a:pt x="94" y="744"/>
                      </a:lnTo>
                      <a:lnTo>
                        <a:pt x="122" y="648"/>
                      </a:lnTo>
                      <a:lnTo>
                        <a:pt x="150" y="634"/>
                      </a:lnTo>
                      <a:lnTo>
                        <a:pt x="124" y="736"/>
                      </a:lnTo>
                      <a:lnTo>
                        <a:pt x="142" y="742"/>
                      </a:lnTo>
                      <a:lnTo>
                        <a:pt x="178" y="618"/>
                      </a:lnTo>
                      <a:lnTo>
                        <a:pt x="322" y="538"/>
                      </a:lnTo>
                      <a:lnTo>
                        <a:pt x="290" y="666"/>
                      </a:lnTo>
                      <a:lnTo>
                        <a:pt x="262" y="696"/>
                      </a:lnTo>
                      <a:lnTo>
                        <a:pt x="266" y="698"/>
                      </a:lnTo>
                      <a:lnTo>
                        <a:pt x="288" y="678"/>
                      </a:lnTo>
                      <a:lnTo>
                        <a:pt x="280" y="706"/>
                      </a:lnTo>
                      <a:lnTo>
                        <a:pt x="284" y="708"/>
                      </a:lnTo>
                      <a:lnTo>
                        <a:pt x="296" y="670"/>
                      </a:lnTo>
                      <a:lnTo>
                        <a:pt x="390" y="578"/>
                      </a:lnTo>
                      <a:lnTo>
                        <a:pt x="394" y="746"/>
                      </a:lnTo>
                      <a:lnTo>
                        <a:pt x="310" y="836"/>
                      </a:lnTo>
                      <a:lnTo>
                        <a:pt x="322" y="850"/>
                      </a:lnTo>
                      <a:lnTo>
                        <a:pt x="396" y="780"/>
                      </a:lnTo>
                      <a:lnTo>
                        <a:pt x="396" y="812"/>
                      </a:lnTo>
                      <a:lnTo>
                        <a:pt x="332" y="878"/>
                      </a:lnTo>
                      <a:lnTo>
                        <a:pt x="344" y="890"/>
                      </a:lnTo>
                      <a:lnTo>
                        <a:pt x="396" y="842"/>
                      </a:lnTo>
                      <a:lnTo>
                        <a:pt x="398" y="936"/>
                      </a:lnTo>
                      <a:lnTo>
                        <a:pt x="422" y="936"/>
                      </a:lnTo>
                      <a:lnTo>
                        <a:pt x="424" y="838"/>
                      </a:lnTo>
                      <a:lnTo>
                        <a:pt x="480" y="892"/>
                      </a:lnTo>
                      <a:lnTo>
                        <a:pt x="494" y="878"/>
                      </a:lnTo>
                      <a:lnTo>
                        <a:pt x="426" y="808"/>
                      </a:lnTo>
                      <a:lnTo>
                        <a:pt x="426" y="776"/>
                      </a:lnTo>
                      <a:lnTo>
                        <a:pt x="502" y="850"/>
                      </a:lnTo>
                      <a:lnTo>
                        <a:pt x="516" y="836"/>
                      </a:lnTo>
                      <a:lnTo>
                        <a:pt x="426" y="742"/>
                      </a:lnTo>
                      <a:lnTo>
                        <a:pt x="430" y="578"/>
                      </a:lnTo>
                      <a:lnTo>
                        <a:pt x="526" y="670"/>
                      </a:lnTo>
                      <a:lnTo>
                        <a:pt x="536" y="708"/>
                      </a:lnTo>
                      <a:lnTo>
                        <a:pt x="540" y="706"/>
                      </a:lnTo>
                      <a:lnTo>
                        <a:pt x="534" y="678"/>
                      </a:lnTo>
                      <a:lnTo>
                        <a:pt x="554" y="698"/>
                      </a:lnTo>
                      <a:lnTo>
                        <a:pt x="558" y="696"/>
                      </a:lnTo>
                      <a:lnTo>
                        <a:pt x="530" y="666"/>
                      </a:lnTo>
                      <a:lnTo>
                        <a:pt x="498" y="538"/>
                      </a:lnTo>
                      <a:lnTo>
                        <a:pt x="646" y="620"/>
                      </a:lnTo>
                      <a:lnTo>
                        <a:pt x="682" y="738"/>
                      </a:lnTo>
                      <a:lnTo>
                        <a:pt x="700" y="734"/>
                      </a:lnTo>
                      <a:lnTo>
                        <a:pt x="674" y="636"/>
                      </a:lnTo>
                      <a:lnTo>
                        <a:pt x="704" y="650"/>
                      </a:lnTo>
                      <a:lnTo>
                        <a:pt x="730" y="740"/>
                      </a:lnTo>
                      <a:lnTo>
                        <a:pt x="746" y="736"/>
                      </a:lnTo>
                      <a:lnTo>
                        <a:pt x="728" y="664"/>
                      </a:lnTo>
                      <a:lnTo>
                        <a:pt x="810" y="710"/>
                      </a:lnTo>
                      <a:lnTo>
                        <a:pt x="822" y="688"/>
                      </a:lnTo>
                      <a:close/>
                      <a:moveTo>
                        <a:pt x="306" y="494"/>
                      </a:moveTo>
                      <a:lnTo>
                        <a:pt x="188" y="464"/>
                      </a:lnTo>
                      <a:lnTo>
                        <a:pt x="306" y="436"/>
                      </a:lnTo>
                      <a:lnTo>
                        <a:pt x="306" y="436"/>
                      </a:lnTo>
                      <a:lnTo>
                        <a:pt x="302" y="450"/>
                      </a:lnTo>
                      <a:lnTo>
                        <a:pt x="302" y="464"/>
                      </a:lnTo>
                      <a:lnTo>
                        <a:pt x="302" y="464"/>
                      </a:lnTo>
                      <a:lnTo>
                        <a:pt x="302" y="480"/>
                      </a:lnTo>
                      <a:lnTo>
                        <a:pt x="306" y="494"/>
                      </a:lnTo>
                      <a:lnTo>
                        <a:pt x="306" y="494"/>
                      </a:lnTo>
                      <a:close/>
                      <a:moveTo>
                        <a:pt x="522" y="272"/>
                      </a:moveTo>
                      <a:lnTo>
                        <a:pt x="488" y="388"/>
                      </a:lnTo>
                      <a:lnTo>
                        <a:pt x="488" y="388"/>
                      </a:lnTo>
                      <a:lnTo>
                        <a:pt x="478" y="378"/>
                      </a:lnTo>
                      <a:lnTo>
                        <a:pt x="466" y="370"/>
                      </a:lnTo>
                      <a:lnTo>
                        <a:pt x="452" y="364"/>
                      </a:lnTo>
                      <a:lnTo>
                        <a:pt x="438" y="360"/>
                      </a:lnTo>
                      <a:lnTo>
                        <a:pt x="522" y="272"/>
                      </a:lnTo>
                      <a:close/>
                      <a:moveTo>
                        <a:pt x="300" y="272"/>
                      </a:moveTo>
                      <a:lnTo>
                        <a:pt x="382" y="360"/>
                      </a:lnTo>
                      <a:lnTo>
                        <a:pt x="382" y="360"/>
                      </a:lnTo>
                      <a:lnTo>
                        <a:pt x="368" y="364"/>
                      </a:lnTo>
                      <a:lnTo>
                        <a:pt x="356" y="370"/>
                      </a:lnTo>
                      <a:lnTo>
                        <a:pt x="344" y="378"/>
                      </a:lnTo>
                      <a:lnTo>
                        <a:pt x="334" y="388"/>
                      </a:lnTo>
                      <a:lnTo>
                        <a:pt x="300" y="272"/>
                      </a:lnTo>
                      <a:close/>
                      <a:moveTo>
                        <a:pt x="300" y="656"/>
                      </a:moveTo>
                      <a:lnTo>
                        <a:pt x="334" y="542"/>
                      </a:lnTo>
                      <a:lnTo>
                        <a:pt x="334" y="542"/>
                      </a:lnTo>
                      <a:lnTo>
                        <a:pt x="344" y="552"/>
                      </a:lnTo>
                      <a:lnTo>
                        <a:pt x="356" y="560"/>
                      </a:lnTo>
                      <a:lnTo>
                        <a:pt x="368" y="566"/>
                      </a:lnTo>
                      <a:lnTo>
                        <a:pt x="382" y="570"/>
                      </a:lnTo>
                      <a:lnTo>
                        <a:pt x="300" y="656"/>
                      </a:lnTo>
                      <a:close/>
                      <a:moveTo>
                        <a:pt x="410" y="542"/>
                      </a:moveTo>
                      <a:lnTo>
                        <a:pt x="410" y="542"/>
                      </a:lnTo>
                      <a:lnTo>
                        <a:pt x="396" y="540"/>
                      </a:lnTo>
                      <a:lnTo>
                        <a:pt x="380" y="536"/>
                      </a:lnTo>
                      <a:lnTo>
                        <a:pt x="368" y="528"/>
                      </a:lnTo>
                      <a:lnTo>
                        <a:pt x="356" y="520"/>
                      </a:lnTo>
                      <a:lnTo>
                        <a:pt x="346" y="508"/>
                      </a:lnTo>
                      <a:lnTo>
                        <a:pt x="340" y="494"/>
                      </a:lnTo>
                      <a:lnTo>
                        <a:pt x="336" y="480"/>
                      </a:lnTo>
                      <a:lnTo>
                        <a:pt x="334" y="464"/>
                      </a:lnTo>
                      <a:lnTo>
                        <a:pt x="334" y="464"/>
                      </a:lnTo>
                      <a:lnTo>
                        <a:pt x="336" y="450"/>
                      </a:lnTo>
                      <a:lnTo>
                        <a:pt x="340" y="434"/>
                      </a:lnTo>
                      <a:lnTo>
                        <a:pt x="346" y="422"/>
                      </a:lnTo>
                      <a:lnTo>
                        <a:pt x="356" y="410"/>
                      </a:lnTo>
                      <a:lnTo>
                        <a:pt x="368" y="400"/>
                      </a:lnTo>
                      <a:lnTo>
                        <a:pt x="380" y="394"/>
                      </a:lnTo>
                      <a:lnTo>
                        <a:pt x="396" y="390"/>
                      </a:lnTo>
                      <a:lnTo>
                        <a:pt x="410" y="388"/>
                      </a:lnTo>
                      <a:lnTo>
                        <a:pt x="410" y="388"/>
                      </a:lnTo>
                      <a:lnTo>
                        <a:pt x="426" y="390"/>
                      </a:lnTo>
                      <a:lnTo>
                        <a:pt x="440" y="394"/>
                      </a:lnTo>
                      <a:lnTo>
                        <a:pt x="454" y="400"/>
                      </a:lnTo>
                      <a:lnTo>
                        <a:pt x="466" y="410"/>
                      </a:lnTo>
                      <a:lnTo>
                        <a:pt x="474" y="422"/>
                      </a:lnTo>
                      <a:lnTo>
                        <a:pt x="482" y="434"/>
                      </a:lnTo>
                      <a:lnTo>
                        <a:pt x="486" y="450"/>
                      </a:lnTo>
                      <a:lnTo>
                        <a:pt x="488" y="464"/>
                      </a:lnTo>
                      <a:lnTo>
                        <a:pt x="488" y="464"/>
                      </a:lnTo>
                      <a:lnTo>
                        <a:pt x="486" y="480"/>
                      </a:lnTo>
                      <a:lnTo>
                        <a:pt x="482" y="494"/>
                      </a:lnTo>
                      <a:lnTo>
                        <a:pt x="474" y="508"/>
                      </a:lnTo>
                      <a:lnTo>
                        <a:pt x="466" y="520"/>
                      </a:lnTo>
                      <a:lnTo>
                        <a:pt x="454" y="528"/>
                      </a:lnTo>
                      <a:lnTo>
                        <a:pt x="440" y="536"/>
                      </a:lnTo>
                      <a:lnTo>
                        <a:pt x="426" y="540"/>
                      </a:lnTo>
                      <a:lnTo>
                        <a:pt x="410" y="542"/>
                      </a:lnTo>
                      <a:lnTo>
                        <a:pt x="410" y="542"/>
                      </a:lnTo>
                      <a:close/>
                      <a:moveTo>
                        <a:pt x="522" y="656"/>
                      </a:moveTo>
                      <a:lnTo>
                        <a:pt x="438" y="570"/>
                      </a:lnTo>
                      <a:lnTo>
                        <a:pt x="438" y="570"/>
                      </a:lnTo>
                      <a:lnTo>
                        <a:pt x="452" y="566"/>
                      </a:lnTo>
                      <a:lnTo>
                        <a:pt x="466" y="560"/>
                      </a:lnTo>
                      <a:lnTo>
                        <a:pt x="478" y="552"/>
                      </a:lnTo>
                      <a:lnTo>
                        <a:pt x="488" y="542"/>
                      </a:lnTo>
                      <a:lnTo>
                        <a:pt x="522" y="656"/>
                      </a:lnTo>
                      <a:close/>
                      <a:moveTo>
                        <a:pt x="516" y="436"/>
                      </a:moveTo>
                      <a:lnTo>
                        <a:pt x="632" y="464"/>
                      </a:lnTo>
                      <a:lnTo>
                        <a:pt x="516" y="494"/>
                      </a:lnTo>
                      <a:lnTo>
                        <a:pt x="516" y="494"/>
                      </a:lnTo>
                      <a:lnTo>
                        <a:pt x="520" y="480"/>
                      </a:lnTo>
                      <a:lnTo>
                        <a:pt x="520" y="464"/>
                      </a:lnTo>
                      <a:lnTo>
                        <a:pt x="520" y="464"/>
                      </a:lnTo>
                      <a:lnTo>
                        <a:pt x="520" y="450"/>
                      </a:lnTo>
                      <a:lnTo>
                        <a:pt x="516" y="436"/>
                      </a:lnTo>
                      <a:lnTo>
                        <a:pt x="516" y="436"/>
                      </a:lnTo>
                      <a:close/>
                    </a:path>
                  </a:pathLst>
                </a:custGeom>
                <a:solidFill>
                  <a:srgbClr val="FEFFFF">
                    <a:alpha val="2000"/>
                  </a:srgbClr>
                </a:solidFill>
                <a:ln>
                  <a:noFill/>
                </a:ln>
                <a:effectLst>
                  <a:glow rad="101600">
                    <a:srgbClr val="FEFEFE">
                      <a:alpha val="8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9"/>
                <p:cNvSpPr>
                  <a:spLocks noChangeAspect="1"/>
                </p:cNvSpPr>
                <p:nvPr/>
              </p:nvSpPr>
              <p:spPr bwMode="auto">
                <a:xfrm rot="18879730">
                  <a:off x="6967777" y="1936282"/>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5" name="Group 50"/>
              <p:cNvGrpSpPr/>
              <p:nvPr/>
            </p:nvGrpSpPr>
            <p:grpSpPr>
              <a:xfrm>
                <a:off x="7693251" y="122250"/>
                <a:ext cx="1404769" cy="5155321"/>
                <a:chOff x="7693251" y="122250"/>
                <a:chExt cx="1404769" cy="5155321"/>
              </a:xfrm>
            </p:grpSpPr>
            <p:sp>
              <p:nvSpPr>
                <p:cNvPr id="231" name="Freeform 45"/>
                <p:cNvSpPr>
                  <a:spLocks noChangeAspect="1" noEditPoints="1"/>
                </p:cNvSpPr>
                <p:nvPr/>
              </p:nvSpPr>
              <p:spPr bwMode="auto">
                <a:xfrm rot="20600525">
                  <a:off x="7870177" y="4209243"/>
                  <a:ext cx="943524" cy="1068328"/>
                </a:xfrm>
                <a:custGeom>
                  <a:avLst/>
                  <a:gdLst>
                    <a:gd name="T0" fmla="*/ 554 w 756"/>
                    <a:gd name="T1" fmla="*/ 508 h 856"/>
                    <a:gd name="T2" fmla="*/ 482 w 756"/>
                    <a:gd name="T3" fmla="*/ 444 h 856"/>
                    <a:gd name="T4" fmla="*/ 482 w 756"/>
                    <a:gd name="T5" fmla="*/ 416 h 856"/>
                    <a:gd name="T6" fmla="*/ 714 w 756"/>
                    <a:gd name="T7" fmla="*/ 390 h 856"/>
                    <a:gd name="T8" fmla="*/ 754 w 756"/>
                    <a:gd name="T9" fmla="*/ 228 h 856"/>
                    <a:gd name="T10" fmla="*/ 754 w 756"/>
                    <a:gd name="T11" fmla="*/ 222 h 856"/>
                    <a:gd name="T12" fmla="*/ 556 w 756"/>
                    <a:gd name="T13" fmla="*/ 304 h 856"/>
                    <a:gd name="T14" fmla="*/ 534 w 756"/>
                    <a:gd name="T15" fmla="*/ 316 h 856"/>
                    <a:gd name="T16" fmla="*/ 444 w 756"/>
                    <a:gd name="T17" fmla="*/ 348 h 856"/>
                    <a:gd name="T18" fmla="*/ 406 w 756"/>
                    <a:gd name="T19" fmla="*/ 330 h 856"/>
                    <a:gd name="T20" fmla="*/ 504 w 756"/>
                    <a:gd name="T21" fmla="*/ 110 h 856"/>
                    <a:gd name="T22" fmla="*/ 388 w 756"/>
                    <a:gd name="T23" fmla="*/ 0 h 856"/>
                    <a:gd name="T24" fmla="*/ 358 w 756"/>
                    <a:gd name="T25" fmla="*/ 214 h 856"/>
                    <a:gd name="T26" fmla="*/ 358 w 756"/>
                    <a:gd name="T27" fmla="*/ 238 h 856"/>
                    <a:gd name="T28" fmla="*/ 340 w 756"/>
                    <a:gd name="T29" fmla="*/ 334 h 856"/>
                    <a:gd name="T30" fmla="*/ 308 w 756"/>
                    <a:gd name="T31" fmla="*/ 356 h 856"/>
                    <a:gd name="T32" fmla="*/ 166 w 756"/>
                    <a:gd name="T33" fmla="*/ 160 h 856"/>
                    <a:gd name="T34" fmla="*/ 12 w 756"/>
                    <a:gd name="T35" fmla="*/ 204 h 856"/>
                    <a:gd name="T36" fmla="*/ 2 w 756"/>
                    <a:gd name="T37" fmla="*/ 220 h 856"/>
                    <a:gd name="T38" fmla="*/ 38 w 756"/>
                    <a:gd name="T39" fmla="*/ 380 h 856"/>
                    <a:gd name="T40" fmla="*/ 282 w 756"/>
                    <a:gd name="T41" fmla="*/ 402 h 856"/>
                    <a:gd name="T42" fmla="*/ 278 w 756"/>
                    <a:gd name="T43" fmla="*/ 430 h 856"/>
                    <a:gd name="T44" fmla="*/ 280 w 756"/>
                    <a:gd name="T45" fmla="*/ 452 h 856"/>
                    <a:gd name="T46" fmla="*/ 38 w 756"/>
                    <a:gd name="T47" fmla="*/ 480 h 856"/>
                    <a:gd name="T48" fmla="*/ 2 w 756"/>
                    <a:gd name="T49" fmla="*/ 636 h 856"/>
                    <a:gd name="T50" fmla="*/ 12 w 756"/>
                    <a:gd name="T51" fmla="*/ 654 h 856"/>
                    <a:gd name="T52" fmla="*/ 176 w 756"/>
                    <a:gd name="T53" fmla="*/ 702 h 856"/>
                    <a:gd name="T54" fmla="*/ 306 w 756"/>
                    <a:gd name="T55" fmla="*/ 500 h 856"/>
                    <a:gd name="T56" fmla="*/ 338 w 756"/>
                    <a:gd name="T57" fmla="*/ 522 h 856"/>
                    <a:gd name="T58" fmla="*/ 244 w 756"/>
                    <a:gd name="T59" fmla="*/ 740 h 856"/>
                    <a:gd name="T60" fmla="*/ 364 w 756"/>
                    <a:gd name="T61" fmla="*/ 856 h 856"/>
                    <a:gd name="T62" fmla="*/ 390 w 756"/>
                    <a:gd name="T63" fmla="*/ 856 h 856"/>
                    <a:gd name="T64" fmla="*/ 512 w 756"/>
                    <a:gd name="T65" fmla="*/ 740 h 856"/>
                    <a:gd name="T66" fmla="*/ 402 w 756"/>
                    <a:gd name="T67" fmla="*/ 530 h 856"/>
                    <a:gd name="T68" fmla="*/ 440 w 756"/>
                    <a:gd name="T69" fmla="*/ 512 h 856"/>
                    <a:gd name="T70" fmla="*/ 580 w 756"/>
                    <a:gd name="T71" fmla="*/ 702 h 856"/>
                    <a:gd name="T72" fmla="*/ 744 w 756"/>
                    <a:gd name="T73" fmla="*/ 656 h 856"/>
                    <a:gd name="T74" fmla="*/ 748 w 756"/>
                    <a:gd name="T75" fmla="*/ 646 h 856"/>
                    <a:gd name="T76" fmla="*/ 716 w 756"/>
                    <a:gd name="T77" fmla="*/ 480 h 856"/>
                    <a:gd name="T78" fmla="*/ 366 w 756"/>
                    <a:gd name="T79" fmla="*/ 498 h 856"/>
                    <a:gd name="T80" fmla="*/ 330 w 756"/>
                    <a:gd name="T81" fmla="*/ 480 h 856"/>
                    <a:gd name="T82" fmla="*/ 312 w 756"/>
                    <a:gd name="T83" fmla="*/ 444 h 856"/>
                    <a:gd name="T84" fmla="*/ 312 w 756"/>
                    <a:gd name="T85" fmla="*/ 416 h 856"/>
                    <a:gd name="T86" fmla="*/ 330 w 756"/>
                    <a:gd name="T87" fmla="*/ 380 h 856"/>
                    <a:gd name="T88" fmla="*/ 366 w 756"/>
                    <a:gd name="T89" fmla="*/ 360 h 856"/>
                    <a:gd name="T90" fmla="*/ 394 w 756"/>
                    <a:gd name="T91" fmla="*/ 360 h 856"/>
                    <a:gd name="T92" fmla="*/ 430 w 756"/>
                    <a:gd name="T93" fmla="*/ 380 h 856"/>
                    <a:gd name="T94" fmla="*/ 448 w 756"/>
                    <a:gd name="T95" fmla="*/ 416 h 856"/>
                    <a:gd name="T96" fmla="*/ 448 w 756"/>
                    <a:gd name="T97" fmla="*/ 444 h 856"/>
                    <a:gd name="T98" fmla="*/ 430 w 756"/>
                    <a:gd name="T99" fmla="*/ 480 h 856"/>
                    <a:gd name="T100" fmla="*/ 394 w 756"/>
                    <a:gd name="T101" fmla="*/ 498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6" h="856">
                      <a:moveTo>
                        <a:pt x="716" y="480"/>
                      </a:moveTo>
                      <a:lnTo>
                        <a:pt x="714" y="468"/>
                      </a:lnTo>
                      <a:lnTo>
                        <a:pt x="554" y="508"/>
                      </a:lnTo>
                      <a:lnTo>
                        <a:pt x="478" y="460"/>
                      </a:lnTo>
                      <a:lnTo>
                        <a:pt x="478" y="460"/>
                      </a:lnTo>
                      <a:lnTo>
                        <a:pt x="482" y="444"/>
                      </a:lnTo>
                      <a:lnTo>
                        <a:pt x="482" y="430"/>
                      </a:lnTo>
                      <a:lnTo>
                        <a:pt x="482" y="430"/>
                      </a:lnTo>
                      <a:lnTo>
                        <a:pt x="482" y="416"/>
                      </a:lnTo>
                      <a:lnTo>
                        <a:pt x="480" y="404"/>
                      </a:lnTo>
                      <a:lnTo>
                        <a:pt x="558" y="352"/>
                      </a:lnTo>
                      <a:lnTo>
                        <a:pt x="714" y="390"/>
                      </a:lnTo>
                      <a:lnTo>
                        <a:pt x="716" y="380"/>
                      </a:lnTo>
                      <a:lnTo>
                        <a:pt x="580" y="340"/>
                      </a:lnTo>
                      <a:lnTo>
                        <a:pt x="754" y="228"/>
                      </a:lnTo>
                      <a:lnTo>
                        <a:pt x="756" y="226"/>
                      </a:lnTo>
                      <a:lnTo>
                        <a:pt x="754" y="222"/>
                      </a:lnTo>
                      <a:lnTo>
                        <a:pt x="754" y="222"/>
                      </a:lnTo>
                      <a:lnTo>
                        <a:pt x="750" y="214"/>
                      </a:lnTo>
                      <a:lnTo>
                        <a:pt x="744" y="204"/>
                      </a:lnTo>
                      <a:lnTo>
                        <a:pt x="556" y="304"/>
                      </a:lnTo>
                      <a:lnTo>
                        <a:pt x="590" y="160"/>
                      </a:lnTo>
                      <a:lnTo>
                        <a:pt x="580" y="158"/>
                      </a:lnTo>
                      <a:lnTo>
                        <a:pt x="534" y="316"/>
                      </a:lnTo>
                      <a:lnTo>
                        <a:pt x="454" y="358"/>
                      </a:lnTo>
                      <a:lnTo>
                        <a:pt x="454" y="358"/>
                      </a:lnTo>
                      <a:lnTo>
                        <a:pt x="444" y="348"/>
                      </a:lnTo>
                      <a:lnTo>
                        <a:pt x="432" y="342"/>
                      </a:lnTo>
                      <a:lnTo>
                        <a:pt x="420" y="336"/>
                      </a:lnTo>
                      <a:lnTo>
                        <a:pt x="406" y="330"/>
                      </a:lnTo>
                      <a:lnTo>
                        <a:pt x="402" y="234"/>
                      </a:lnTo>
                      <a:lnTo>
                        <a:pt x="512" y="120"/>
                      </a:lnTo>
                      <a:lnTo>
                        <a:pt x="504" y="110"/>
                      </a:lnTo>
                      <a:lnTo>
                        <a:pt x="400" y="210"/>
                      </a:lnTo>
                      <a:lnTo>
                        <a:pt x="392" y="0"/>
                      </a:lnTo>
                      <a:lnTo>
                        <a:pt x="388" y="0"/>
                      </a:lnTo>
                      <a:lnTo>
                        <a:pt x="372" y="0"/>
                      </a:lnTo>
                      <a:lnTo>
                        <a:pt x="366" y="0"/>
                      </a:lnTo>
                      <a:lnTo>
                        <a:pt x="358" y="214"/>
                      </a:lnTo>
                      <a:lnTo>
                        <a:pt x="252" y="110"/>
                      </a:lnTo>
                      <a:lnTo>
                        <a:pt x="244" y="120"/>
                      </a:lnTo>
                      <a:lnTo>
                        <a:pt x="358" y="238"/>
                      </a:lnTo>
                      <a:lnTo>
                        <a:pt x="354" y="330"/>
                      </a:lnTo>
                      <a:lnTo>
                        <a:pt x="354" y="330"/>
                      </a:lnTo>
                      <a:lnTo>
                        <a:pt x="340" y="334"/>
                      </a:lnTo>
                      <a:lnTo>
                        <a:pt x="330" y="340"/>
                      </a:lnTo>
                      <a:lnTo>
                        <a:pt x="318" y="348"/>
                      </a:lnTo>
                      <a:lnTo>
                        <a:pt x="308" y="356"/>
                      </a:lnTo>
                      <a:lnTo>
                        <a:pt x="222" y="312"/>
                      </a:lnTo>
                      <a:lnTo>
                        <a:pt x="176" y="158"/>
                      </a:lnTo>
                      <a:lnTo>
                        <a:pt x="166" y="160"/>
                      </a:lnTo>
                      <a:lnTo>
                        <a:pt x="200" y="300"/>
                      </a:lnTo>
                      <a:lnTo>
                        <a:pt x="16" y="204"/>
                      </a:lnTo>
                      <a:lnTo>
                        <a:pt x="12" y="204"/>
                      </a:lnTo>
                      <a:lnTo>
                        <a:pt x="10" y="206"/>
                      </a:lnTo>
                      <a:lnTo>
                        <a:pt x="2" y="220"/>
                      </a:lnTo>
                      <a:lnTo>
                        <a:pt x="2" y="220"/>
                      </a:lnTo>
                      <a:lnTo>
                        <a:pt x="0" y="224"/>
                      </a:lnTo>
                      <a:lnTo>
                        <a:pt x="180" y="338"/>
                      </a:lnTo>
                      <a:lnTo>
                        <a:pt x="38" y="380"/>
                      </a:lnTo>
                      <a:lnTo>
                        <a:pt x="42" y="390"/>
                      </a:lnTo>
                      <a:lnTo>
                        <a:pt x="202" y="352"/>
                      </a:lnTo>
                      <a:lnTo>
                        <a:pt x="282" y="402"/>
                      </a:lnTo>
                      <a:lnTo>
                        <a:pt x="282" y="402"/>
                      </a:lnTo>
                      <a:lnTo>
                        <a:pt x="278" y="416"/>
                      </a:lnTo>
                      <a:lnTo>
                        <a:pt x="278" y="430"/>
                      </a:lnTo>
                      <a:lnTo>
                        <a:pt x="278" y="430"/>
                      </a:lnTo>
                      <a:lnTo>
                        <a:pt x="278" y="442"/>
                      </a:lnTo>
                      <a:lnTo>
                        <a:pt x="280" y="452"/>
                      </a:lnTo>
                      <a:lnTo>
                        <a:pt x="198" y="506"/>
                      </a:lnTo>
                      <a:lnTo>
                        <a:pt x="42" y="468"/>
                      </a:lnTo>
                      <a:lnTo>
                        <a:pt x="38" y="480"/>
                      </a:lnTo>
                      <a:lnTo>
                        <a:pt x="176" y="520"/>
                      </a:lnTo>
                      <a:lnTo>
                        <a:pt x="0" y="632"/>
                      </a:lnTo>
                      <a:lnTo>
                        <a:pt x="2" y="636"/>
                      </a:lnTo>
                      <a:lnTo>
                        <a:pt x="2" y="636"/>
                      </a:lnTo>
                      <a:lnTo>
                        <a:pt x="2" y="638"/>
                      </a:lnTo>
                      <a:lnTo>
                        <a:pt x="12" y="654"/>
                      </a:lnTo>
                      <a:lnTo>
                        <a:pt x="200" y="554"/>
                      </a:lnTo>
                      <a:lnTo>
                        <a:pt x="166" y="698"/>
                      </a:lnTo>
                      <a:lnTo>
                        <a:pt x="176" y="702"/>
                      </a:lnTo>
                      <a:lnTo>
                        <a:pt x="222" y="542"/>
                      </a:lnTo>
                      <a:lnTo>
                        <a:pt x="306" y="500"/>
                      </a:lnTo>
                      <a:lnTo>
                        <a:pt x="306" y="500"/>
                      </a:lnTo>
                      <a:lnTo>
                        <a:pt x="316" y="508"/>
                      </a:lnTo>
                      <a:lnTo>
                        <a:pt x="326" y="516"/>
                      </a:lnTo>
                      <a:lnTo>
                        <a:pt x="338" y="522"/>
                      </a:lnTo>
                      <a:lnTo>
                        <a:pt x="350" y="528"/>
                      </a:lnTo>
                      <a:lnTo>
                        <a:pt x="354" y="624"/>
                      </a:lnTo>
                      <a:lnTo>
                        <a:pt x="244" y="740"/>
                      </a:lnTo>
                      <a:lnTo>
                        <a:pt x="252" y="748"/>
                      </a:lnTo>
                      <a:lnTo>
                        <a:pt x="356" y="648"/>
                      </a:lnTo>
                      <a:lnTo>
                        <a:pt x="364" y="856"/>
                      </a:lnTo>
                      <a:lnTo>
                        <a:pt x="368" y="856"/>
                      </a:lnTo>
                      <a:lnTo>
                        <a:pt x="384" y="856"/>
                      </a:lnTo>
                      <a:lnTo>
                        <a:pt x="390" y="856"/>
                      </a:lnTo>
                      <a:lnTo>
                        <a:pt x="398" y="644"/>
                      </a:lnTo>
                      <a:lnTo>
                        <a:pt x="504" y="748"/>
                      </a:lnTo>
                      <a:lnTo>
                        <a:pt x="512" y="740"/>
                      </a:lnTo>
                      <a:lnTo>
                        <a:pt x="398" y="620"/>
                      </a:lnTo>
                      <a:lnTo>
                        <a:pt x="402" y="530"/>
                      </a:lnTo>
                      <a:lnTo>
                        <a:pt x="402" y="530"/>
                      </a:lnTo>
                      <a:lnTo>
                        <a:pt x="416" y="526"/>
                      </a:lnTo>
                      <a:lnTo>
                        <a:pt x="428" y="520"/>
                      </a:lnTo>
                      <a:lnTo>
                        <a:pt x="440" y="512"/>
                      </a:lnTo>
                      <a:lnTo>
                        <a:pt x="450" y="504"/>
                      </a:lnTo>
                      <a:lnTo>
                        <a:pt x="534" y="548"/>
                      </a:lnTo>
                      <a:lnTo>
                        <a:pt x="580" y="702"/>
                      </a:lnTo>
                      <a:lnTo>
                        <a:pt x="590" y="698"/>
                      </a:lnTo>
                      <a:lnTo>
                        <a:pt x="556" y="558"/>
                      </a:lnTo>
                      <a:lnTo>
                        <a:pt x="744" y="656"/>
                      </a:lnTo>
                      <a:lnTo>
                        <a:pt x="746" y="652"/>
                      </a:lnTo>
                      <a:lnTo>
                        <a:pt x="746" y="652"/>
                      </a:lnTo>
                      <a:lnTo>
                        <a:pt x="748" y="646"/>
                      </a:lnTo>
                      <a:lnTo>
                        <a:pt x="756" y="634"/>
                      </a:lnTo>
                      <a:lnTo>
                        <a:pt x="574" y="520"/>
                      </a:lnTo>
                      <a:lnTo>
                        <a:pt x="716" y="480"/>
                      </a:lnTo>
                      <a:close/>
                      <a:moveTo>
                        <a:pt x="380" y="500"/>
                      </a:moveTo>
                      <a:lnTo>
                        <a:pt x="380" y="500"/>
                      </a:lnTo>
                      <a:lnTo>
                        <a:pt x="366" y="498"/>
                      </a:lnTo>
                      <a:lnTo>
                        <a:pt x="352" y="494"/>
                      </a:lnTo>
                      <a:lnTo>
                        <a:pt x="340" y="488"/>
                      </a:lnTo>
                      <a:lnTo>
                        <a:pt x="330" y="480"/>
                      </a:lnTo>
                      <a:lnTo>
                        <a:pt x="322" y="468"/>
                      </a:lnTo>
                      <a:lnTo>
                        <a:pt x="316" y="456"/>
                      </a:lnTo>
                      <a:lnTo>
                        <a:pt x="312" y="444"/>
                      </a:lnTo>
                      <a:lnTo>
                        <a:pt x="310" y="430"/>
                      </a:lnTo>
                      <a:lnTo>
                        <a:pt x="310" y="430"/>
                      </a:lnTo>
                      <a:lnTo>
                        <a:pt x="312" y="416"/>
                      </a:lnTo>
                      <a:lnTo>
                        <a:pt x="316" y="402"/>
                      </a:lnTo>
                      <a:lnTo>
                        <a:pt x="322" y="390"/>
                      </a:lnTo>
                      <a:lnTo>
                        <a:pt x="330" y="380"/>
                      </a:lnTo>
                      <a:lnTo>
                        <a:pt x="340" y="372"/>
                      </a:lnTo>
                      <a:lnTo>
                        <a:pt x="352" y="364"/>
                      </a:lnTo>
                      <a:lnTo>
                        <a:pt x="366" y="360"/>
                      </a:lnTo>
                      <a:lnTo>
                        <a:pt x="380" y="358"/>
                      </a:lnTo>
                      <a:lnTo>
                        <a:pt x="380" y="358"/>
                      </a:lnTo>
                      <a:lnTo>
                        <a:pt x="394" y="360"/>
                      </a:lnTo>
                      <a:lnTo>
                        <a:pt x="408" y="364"/>
                      </a:lnTo>
                      <a:lnTo>
                        <a:pt x="420" y="372"/>
                      </a:lnTo>
                      <a:lnTo>
                        <a:pt x="430" y="380"/>
                      </a:lnTo>
                      <a:lnTo>
                        <a:pt x="438" y="390"/>
                      </a:lnTo>
                      <a:lnTo>
                        <a:pt x="444" y="402"/>
                      </a:lnTo>
                      <a:lnTo>
                        <a:pt x="448" y="416"/>
                      </a:lnTo>
                      <a:lnTo>
                        <a:pt x="450" y="430"/>
                      </a:lnTo>
                      <a:lnTo>
                        <a:pt x="450" y="430"/>
                      </a:lnTo>
                      <a:lnTo>
                        <a:pt x="448" y="444"/>
                      </a:lnTo>
                      <a:lnTo>
                        <a:pt x="444" y="456"/>
                      </a:lnTo>
                      <a:lnTo>
                        <a:pt x="438" y="468"/>
                      </a:lnTo>
                      <a:lnTo>
                        <a:pt x="430" y="480"/>
                      </a:lnTo>
                      <a:lnTo>
                        <a:pt x="420" y="488"/>
                      </a:lnTo>
                      <a:lnTo>
                        <a:pt x="408" y="494"/>
                      </a:lnTo>
                      <a:lnTo>
                        <a:pt x="394" y="498"/>
                      </a:lnTo>
                      <a:lnTo>
                        <a:pt x="380" y="500"/>
                      </a:lnTo>
                      <a:lnTo>
                        <a:pt x="380" y="500"/>
                      </a:lnTo>
                      <a:close/>
                    </a:path>
                  </a:pathLst>
                </a:custGeom>
                <a:solidFill>
                  <a:srgbClr val="FEFFFF">
                    <a:alpha val="6000"/>
                  </a:srgbClr>
                </a:solidFill>
                <a:ln>
                  <a:solidFill>
                    <a:srgbClr val="FEFFFF">
                      <a:alpha val="4000"/>
                    </a:srgbClr>
                  </a:solidFill>
                </a:ln>
                <a:effectLst>
                  <a:glow rad="76200">
                    <a:srgbClr val="FEFFFF">
                      <a:alpha val="8000"/>
                    </a:srgb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32" name="Freeform 49"/>
                <p:cNvSpPr>
                  <a:spLocks noChangeAspect="1"/>
                </p:cNvSpPr>
                <p:nvPr/>
              </p:nvSpPr>
              <p:spPr bwMode="auto">
                <a:xfrm rot="19358761">
                  <a:off x="7693251" y="1112517"/>
                  <a:ext cx="853440" cy="975360"/>
                </a:xfrm>
                <a:custGeom>
                  <a:avLst/>
                  <a:gdLst>
                    <a:gd name="T0" fmla="*/ 722 w 728"/>
                    <a:gd name="T1" fmla="*/ 534 h 832"/>
                    <a:gd name="T2" fmla="*/ 712 w 728"/>
                    <a:gd name="T3" fmla="*/ 486 h 832"/>
                    <a:gd name="T4" fmla="*/ 442 w 728"/>
                    <a:gd name="T5" fmla="*/ 434 h 832"/>
                    <a:gd name="T6" fmla="*/ 446 w 728"/>
                    <a:gd name="T7" fmla="*/ 410 h 832"/>
                    <a:gd name="T8" fmla="*/ 568 w 728"/>
                    <a:gd name="T9" fmla="*/ 320 h 832"/>
                    <a:gd name="T10" fmla="*/ 588 w 728"/>
                    <a:gd name="T11" fmla="*/ 308 h 832"/>
                    <a:gd name="T12" fmla="*/ 724 w 728"/>
                    <a:gd name="T13" fmla="*/ 286 h 832"/>
                    <a:gd name="T14" fmla="*/ 728 w 728"/>
                    <a:gd name="T15" fmla="*/ 218 h 832"/>
                    <a:gd name="T16" fmla="*/ 720 w 728"/>
                    <a:gd name="T17" fmla="*/ 202 h 832"/>
                    <a:gd name="T18" fmla="*/ 656 w 728"/>
                    <a:gd name="T19" fmla="*/ 166 h 832"/>
                    <a:gd name="T20" fmla="*/ 568 w 728"/>
                    <a:gd name="T21" fmla="*/ 278 h 832"/>
                    <a:gd name="T22" fmla="*/ 546 w 728"/>
                    <a:gd name="T23" fmla="*/ 290 h 832"/>
                    <a:gd name="T24" fmla="*/ 416 w 728"/>
                    <a:gd name="T25" fmla="*/ 348 h 832"/>
                    <a:gd name="T26" fmla="*/ 390 w 728"/>
                    <a:gd name="T27" fmla="*/ 334 h 832"/>
                    <a:gd name="T28" fmla="*/ 476 w 728"/>
                    <a:gd name="T29" fmla="*/ 78 h 832"/>
                    <a:gd name="T30" fmla="*/ 440 w 728"/>
                    <a:gd name="T31" fmla="*/ 46 h 832"/>
                    <a:gd name="T32" fmla="*/ 376 w 728"/>
                    <a:gd name="T33" fmla="*/ 0 h 832"/>
                    <a:gd name="T34" fmla="*/ 352 w 728"/>
                    <a:gd name="T35" fmla="*/ 0 h 832"/>
                    <a:gd name="T36" fmla="*/ 288 w 728"/>
                    <a:gd name="T37" fmla="*/ 46 h 832"/>
                    <a:gd name="T38" fmla="*/ 252 w 728"/>
                    <a:gd name="T39" fmla="*/ 78 h 832"/>
                    <a:gd name="T40" fmla="*/ 342 w 728"/>
                    <a:gd name="T41" fmla="*/ 334 h 832"/>
                    <a:gd name="T42" fmla="*/ 310 w 728"/>
                    <a:gd name="T43" fmla="*/ 354 h 832"/>
                    <a:gd name="T44" fmla="*/ 128 w 728"/>
                    <a:gd name="T45" fmla="*/ 148 h 832"/>
                    <a:gd name="T46" fmla="*/ 82 w 728"/>
                    <a:gd name="T47" fmla="*/ 164 h 832"/>
                    <a:gd name="T48" fmla="*/ 16 w 728"/>
                    <a:gd name="T49" fmla="*/ 198 h 832"/>
                    <a:gd name="T50" fmla="*/ 78 w 728"/>
                    <a:gd name="T51" fmla="*/ 266 h 832"/>
                    <a:gd name="T52" fmla="*/ 92 w 728"/>
                    <a:gd name="T53" fmla="*/ 274 h 832"/>
                    <a:gd name="T54" fmla="*/ 20 w 728"/>
                    <a:gd name="T55" fmla="*/ 354 h 832"/>
                    <a:gd name="T56" fmla="*/ 288 w 728"/>
                    <a:gd name="T57" fmla="*/ 396 h 832"/>
                    <a:gd name="T58" fmla="*/ 288 w 728"/>
                    <a:gd name="T59" fmla="*/ 428 h 832"/>
                    <a:gd name="T60" fmla="*/ 16 w 728"/>
                    <a:gd name="T61" fmla="*/ 486 h 832"/>
                    <a:gd name="T62" fmla="*/ 6 w 728"/>
                    <a:gd name="T63" fmla="*/ 534 h 832"/>
                    <a:gd name="T64" fmla="*/ 2 w 728"/>
                    <a:gd name="T65" fmla="*/ 608 h 832"/>
                    <a:gd name="T66" fmla="*/ 2 w 728"/>
                    <a:gd name="T67" fmla="*/ 614 h 832"/>
                    <a:gd name="T68" fmla="*/ 92 w 728"/>
                    <a:gd name="T69" fmla="*/ 588 h 832"/>
                    <a:gd name="T70" fmla="*/ 108 w 728"/>
                    <a:gd name="T71" fmla="*/ 580 h 832"/>
                    <a:gd name="T72" fmla="*/ 140 w 728"/>
                    <a:gd name="T73" fmla="*/ 684 h 832"/>
                    <a:gd name="T74" fmla="*/ 312 w 728"/>
                    <a:gd name="T75" fmla="*/ 470 h 832"/>
                    <a:gd name="T76" fmla="*/ 344 w 728"/>
                    <a:gd name="T77" fmla="*/ 638 h 832"/>
                    <a:gd name="T78" fmla="*/ 344 w 728"/>
                    <a:gd name="T79" fmla="*/ 662 h 832"/>
                    <a:gd name="T80" fmla="*/ 296 w 728"/>
                    <a:gd name="T81" fmla="*/ 790 h 832"/>
                    <a:gd name="T82" fmla="*/ 354 w 728"/>
                    <a:gd name="T83" fmla="*/ 832 h 832"/>
                    <a:gd name="T84" fmla="*/ 376 w 728"/>
                    <a:gd name="T85" fmla="*/ 832 h 832"/>
                    <a:gd name="T86" fmla="*/ 440 w 728"/>
                    <a:gd name="T87" fmla="*/ 784 h 832"/>
                    <a:gd name="T88" fmla="*/ 476 w 728"/>
                    <a:gd name="T89" fmla="*/ 752 h 832"/>
                    <a:gd name="T90" fmla="*/ 386 w 728"/>
                    <a:gd name="T91" fmla="*/ 488 h 832"/>
                    <a:gd name="T92" fmla="*/ 416 w 728"/>
                    <a:gd name="T93" fmla="*/ 474 h 832"/>
                    <a:gd name="T94" fmla="*/ 600 w 728"/>
                    <a:gd name="T95" fmla="*/ 680 h 832"/>
                    <a:gd name="T96" fmla="*/ 646 w 728"/>
                    <a:gd name="T97" fmla="*/ 664 h 832"/>
                    <a:gd name="T98" fmla="*/ 712 w 728"/>
                    <a:gd name="T99" fmla="*/ 630 h 832"/>
                    <a:gd name="T100" fmla="*/ 718 w 728"/>
                    <a:gd name="T101" fmla="*/ 630 h 832"/>
                    <a:gd name="T102" fmla="*/ 728 w 728"/>
                    <a:gd name="T103" fmla="*/ 61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8" h="832">
                      <a:moveTo>
                        <a:pt x="650" y="564"/>
                      </a:moveTo>
                      <a:lnTo>
                        <a:pt x="724" y="542"/>
                      </a:lnTo>
                      <a:lnTo>
                        <a:pt x="722" y="534"/>
                      </a:lnTo>
                      <a:lnTo>
                        <a:pt x="636" y="554"/>
                      </a:lnTo>
                      <a:lnTo>
                        <a:pt x="584" y="522"/>
                      </a:lnTo>
                      <a:lnTo>
                        <a:pt x="712" y="486"/>
                      </a:lnTo>
                      <a:lnTo>
                        <a:pt x="708" y="474"/>
                      </a:lnTo>
                      <a:lnTo>
                        <a:pt x="564" y="510"/>
                      </a:lnTo>
                      <a:lnTo>
                        <a:pt x="442" y="434"/>
                      </a:lnTo>
                      <a:lnTo>
                        <a:pt x="442" y="434"/>
                      </a:lnTo>
                      <a:lnTo>
                        <a:pt x="444" y="422"/>
                      </a:lnTo>
                      <a:lnTo>
                        <a:pt x="446" y="410"/>
                      </a:lnTo>
                      <a:lnTo>
                        <a:pt x="446" y="410"/>
                      </a:lnTo>
                      <a:lnTo>
                        <a:pt x="444" y="398"/>
                      </a:lnTo>
                      <a:lnTo>
                        <a:pt x="568" y="320"/>
                      </a:lnTo>
                      <a:lnTo>
                        <a:pt x="708" y="354"/>
                      </a:lnTo>
                      <a:lnTo>
                        <a:pt x="712" y="344"/>
                      </a:lnTo>
                      <a:lnTo>
                        <a:pt x="588" y="308"/>
                      </a:lnTo>
                      <a:lnTo>
                        <a:pt x="638" y="276"/>
                      </a:lnTo>
                      <a:lnTo>
                        <a:pt x="722" y="296"/>
                      </a:lnTo>
                      <a:lnTo>
                        <a:pt x="724" y="286"/>
                      </a:lnTo>
                      <a:lnTo>
                        <a:pt x="654" y="266"/>
                      </a:lnTo>
                      <a:lnTo>
                        <a:pt x="726" y="220"/>
                      </a:lnTo>
                      <a:lnTo>
                        <a:pt x="728" y="218"/>
                      </a:lnTo>
                      <a:lnTo>
                        <a:pt x="726" y="216"/>
                      </a:lnTo>
                      <a:lnTo>
                        <a:pt x="720" y="202"/>
                      </a:lnTo>
                      <a:lnTo>
                        <a:pt x="720" y="202"/>
                      </a:lnTo>
                      <a:lnTo>
                        <a:pt x="716" y="198"/>
                      </a:lnTo>
                      <a:lnTo>
                        <a:pt x="636" y="240"/>
                      </a:lnTo>
                      <a:lnTo>
                        <a:pt x="656" y="166"/>
                      </a:lnTo>
                      <a:lnTo>
                        <a:pt x="646" y="164"/>
                      </a:lnTo>
                      <a:lnTo>
                        <a:pt x="620" y="250"/>
                      </a:lnTo>
                      <a:lnTo>
                        <a:pt x="568" y="278"/>
                      </a:lnTo>
                      <a:lnTo>
                        <a:pt x="600" y="148"/>
                      </a:lnTo>
                      <a:lnTo>
                        <a:pt x="588" y="146"/>
                      </a:lnTo>
                      <a:lnTo>
                        <a:pt x="546" y="290"/>
                      </a:lnTo>
                      <a:lnTo>
                        <a:pt x="424" y="356"/>
                      </a:lnTo>
                      <a:lnTo>
                        <a:pt x="424" y="356"/>
                      </a:lnTo>
                      <a:lnTo>
                        <a:pt x="416" y="348"/>
                      </a:lnTo>
                      <a:lnTo>
                        <a:pt x="408" y="342"/>
                      </a:lnTo>
                      <a:lnTo>
                        <a:pt x="398" y="338"/>
                      </a:lnTo>
                      <a:lnTo>
                        <a:pt x="390" y="334"/>
                      </a:lnTo>
                      <a:lnTo>
                        <a:pt x="384" y="192"/>
                      </a:lnTo>
                      <a:lnTo>
                        <a:pt x="484" y="86"/>
                      </a:lnTo>
                      <a:lnTo>
                        <a:pt x="476" y="78"/>
                      </a:lnTo>
                      <a:lnTo>
                        <a:pt x="384" y="168"/>
                      </a:lnTo>
                      <a:lnTo>
                        <a:pt x="380" y="108"/>
                      </a:lnTo>
                      <a:lnTo>
                        <a:pt x="440" y="46"/>
                      </a:lnTo>
                      <a:lnTo>
                        <a:pt x="432" y="38"/>
                      </a:lnTo>
                      <a:lnTo>
                        <a:pt x="380" y="88"/>
                      </a:lnTo>
                      <a:lnTo>
                        <a:pt x="376" y="0"/>
                      </a:lnTo>
                      <a:lnTo>
                        <a:pt x="374" y="0"/>
                      </a:lnTo>
                      <a:lnTo>
                        <a:pt x="358" y="0"/>
                      </a:lnTo>
                      <a:lnTo>
                        <a:pt x="352" y="0"/>
                      </a:lnTo>
                      <a:lnTo>
                        <a:pt x="350" y="90"/>
                      </a:lnTo>
                      <a:lnTo>
                        <a:pt x="296" y="38"/>
                      </a:lnTo>
                      <a:lnTo>
                        <a:pt x="288" y="46"/>
                      </a:lnTo>
                      <a:lnTo>
                        <a:pt x="350" y="110"/>
                      </a:lnTo>
                      <a:lnTo>
                        <a:pt x="348" y="170"/>
                      </a:lnTo>
                      <a:lnTo>
                        <a:pt x="252" y="78"/>
                      </a:lnTo>
                      <a:lnTo>
                        <a:pt x="244" y="86"/>
                      </a:lnTo>
                      <a:lnTo>
                        <a:pt x="346" y="194"/>
                      </a:lnTo>
                      <a:lnTo>
                        <a:pt x="342" y="334"/>
                      </a:lnTo>
                      <a:lnTo>
                        <a:pt x="342" y="334"/>
                      </a:lnTo>
                      <a:lnTo>
                        <a:pt x="324" y="342"/>
                      </a:lnTo>
                      <a:lnTo>
                        <a:pt x="310" y="354"/>
                      </a:lnTo>
                      <a:lnTo>
                        <a:pt x="180" y="286"/>
                      </a:lnTo>
                      <a:lnTo>
                        <a:pt x="140" y="146"/>
                      </a:lnTo>
                      <a:lnTo>
                        <a:pt x="128" y="148"/>
                      </a:lnTo>
                      <a:lnTo>
                        <a:pt x="160" y="274"/>
                      </a:lnTo>
                      <a:lnTo>
                        <a:pt x="106" y="246"/>
                      </a:lnTo>
                      <a:lnTo>
                        <a:pt x="82" y="164"/>
                      </a:lnTo>
                      <a:lnTo>
                        <a:pt x="72" y="166"/>
                      </a:lnTo>
                      <a:lnTo>
                        <a:pt x="90" y="238"/>
                      </a:lnTo>
                      <a:lnTo>
                        <a:pt x="16" y="198"/>
                      </a:lnTo>
                      <a:lnTo>
                        <a:pt x="12" y="196"/>
                      </a:lnTo>
                      <a:lnTo>
                        <a:pt x="0" y="218"/>
                      </a:lnTo>
                      <a:lnTo>
                        <a:pt x="78" y="266"/>
                      </a:lnTo>
                      <a:lnTo>
                        <a:pt x="4" y="286"/>
                      </a:lnTo>
                      <a:lnTo>
                        <a:pt x="6" y="296"/>
                      </a:lnTo>
                      <a:lnTo>
                        <a:pt x="92" y="274"/>
                      </a:lnTo>
                      <a:lnTo>
                        <a:pt x="144" y="306"/>
                      </a:lnTo>
                      <a:lnTo>
                        <a:pt x="16" y="344"/>
                      </a:lnTo>
                      <a:lnTo>
                        <a:pt x="20" y="354"/>
                      </a:lnTo>
                      <a:lnTo>
                        <a:pt x="164" y="320"/>
                      </a:lnTo>
                      <a:lnTo>
                        <a:pt x="288" y="396"/>
                      </a:lnTo>
                      <a:lnTo>
                        <a:pt x="288" y="396"/>
                      </a:lnTo>
                      <a:lnTo>
                        <a:pt x="286" y="410"/>
                      </a:lnTo>
                      <a:lnTo>
                        <a:pt x="286" y="410"/>
                      </a:lnTo>
                      <a:lnTo>
                        <a:pt x="288" y="428"/>
                      </a:lnTo>
                      <a:lnTo>
                        <a:pt x="160" y="508"/>
                      </a:lnTo>
                      <a:lnTo>
                        <a:pt x="20" y="474"/>
                      </a:lnTo>
                      <a:lnTo>
                        <a:pt x="16" y="486"/>
                      </a:lnTo>
                      <a:lnTo>
                        <a:pt x="140" y="522"/>
                      </a:lnTo>
                      <a:lnTo>
                        <a:pt x="90" y="554"/>
                      </a:lnTo>
                      <a:lnTo>
                        <a:pt x="6" y="534"/>
                      </a:lnTo>
                      <a:lnTo>
                        <a:pt x="4" y="542"/>
                      </a:lnTo>
                      <a:lnTo>
                        <a:pt x="74" y="564"/>
                      </a:lnTo>
                      <a:lnTo>
                        <a:pt x="2" y="608"/>
                      </a:lnTo>
                      <a:lnTo>
                        <a:pt x="0" y="610"/>
                      </a:lnTo>
                      <a:lnTo>
                        <a:pt x="2" y="614"/>
                      </a:lnTo>
                      <a:lnTo>
                        <a:pt x="2" y="614"/>
                      </a:lnTo>
                      <a:lnTo>
                        <a:pt x="6" y="622"/>
                      </a:lnTo>
                      <a:lnTo>
                        <a:pt x="12" y="630"/>
                      </a:lnTo>
                      <a:lnTo>
                        <a:pt x="92" y="588"/>
                      </a:lnTo>
                      <a:lnTo>
                        <a:pt x="72" y="662"/>
                      </a:lnTo>
                      <a:lnTo>
                        <a:pt x="82" y="664"/>
                      </a:lnTo>
                      <a:lnTo>
                        <a:pt x="108" y="580"/>
                      </a:lnTo>
                      <a:lnTo>
                        <a:pt x="160" y="550"/>
                      </a:lnTo>
                      <a:lnTo>
                        <a:pt x="128" y="680"/>
                      </a:lnTo>
                      <a:lnTo>
                        <a:pt x="140" y="684"/>
                      </a:lnTo>
                      <a:lnTo>
                        <a:pt x="182" y="540"/>
                      </a:lnTo>
                      <a:lnTo>
                        <a:pt x="312" y="470"/>
                      </a:lnTo>
                      <a:lnTo>
                        <a:pt x="312" y="470"/>
                      </a:lnTo>
                      <a:lnTo>
                        <a:pt x="324" y="478"/>
                      </a:lnTo>
                      <a:lnTo>
                        <a:pt x="338" y="486"/>
                      </a:lnTo>
                      <a:lnTo>
                        <a:pt x="344" y="638"/>
                      </a:lnTo>
                      <a:lnTo>
                        <a:pt x="244" y="744"/>
                      </a:lnTo>
                      <a:lnTo>
                        <a:pt x="252" y="752"/>
                      </a:lnTo>
                      <a:lnTo>
                        <a:pt x="344" y="662"/>
                      </a:lnTo>
                      <a:lnTo>
                        <a:pt x="348" y="722"/>
                      </a:lnTo>
                      <a:lnTo>
                        <a:pt x="288" y="784"/>
                      </a:lnTo>
                      <a:lnTo>
                        <a:pt x="296" y="790"/>
                      </a:lnTo>
                      <a:lnTo>
                        <a:pt x="348" y="742"/>
                      </a:lnTo>
                      <a:lnTo>
                        <a:pt x="352" y="832"/>
                      </a:lnTo>
                      <a:lnTo>
                        <a:pt x="354" y="832"/>
                      </a:lnTo>
                      <a:lnTo>
                        <a:pt x="370" y="832"/>
                      </a:lnTo>
                      <a:lnTo>
                        <a:pt x="370" y="832"/>
                      </a:lnTo>
                      <a:lnTo>
                        <a:pt x="376" y="832"/>
                      </a:lnTo>
                      <a:lnTo>
                        <a:pt x="378" y="740"/>
                      </a:lnTo>
                      <a:lnTo>
                        <a:pt x="432" y="792"/>
                      </a:lnTo>
                      <a:lnTo>
                        <a:pt x="440" y="784"/>
                      </a:lnTo>
                      <a:lnTo>
                        <a:pt x="378" y="720"/>
                      </a:lnTo>
                      <a:lnTo>
                        <a:pt x="380" y="658"/>
                      </a:lnTo>
                      <a:lnTo>
                        <a:pt x="476" y="752"/>
                      </a:lnTo>
                      <a:lnTo>
                        <a:pt x="484" y="744"/>
                      </a:lnTo>
                      <a:lnTo>
                        <a:pt x="382" y="636"/>
                      </a:lnTo>
                      <a:lnTo>
                        <a:pt x="386" y="488"/>
                      </a:lnTo>
                      <a:lnTo>
                        <a:pt x="386" y="488"/>
                      </a:lnTo>
                      <a:lnTo>
                        <a:pt x="402" y="482"/>
                      </a:lnTo>
                      <a:lnTo>
                        <a:pt x="416" y="474"/>
                      </a:lnTo>
                      <a:lnTo>
                        <a:pt x="548" y="544"/>
                      </a:lnTo>
                      <a:lnTo>
                        <a:pt x="588" y="684"/>
                      </a:lnTo>
                      <a:lnTo>
                        <a:pt x="600" y="680"/>
                      </a:lnTo>
                      <a:lnTo>
                        <a:pt x="568" y="554"/>
                      </a:lnTo>
                      <a:lnTo>
                        <a:pt x="622" y="582"/>
                      </a:lnTo>
                      <a:lnTo>
                        <a:pt x="646" y="664"/>
                      </a:lnTo>
                      <a:lnTo>
                        <a:pt x="656" y="662"/>
                      </a:lnTo>
                      <a:lnTo>
                        <a:pt x="638" y="592"/>
                      </a:lnTo>
                      <a:lnTo>
                        <a:pt x="712" y="630"/>
                      </a:lnTo>
                      <a:lnTo>
                        <a:pt x="716" y="632"/>
                      </a:lnTo>
                      <a:lnTo>
                        <a:pt x="718" y="630"/>
                      </a:lnTo>
                      <a:lnTo>
                        <a:pt x="718" y="630"/>
                      </a:lnTo>
                      <a:lnTo>
                        <a:pt x="726" y="616"/>
                      </a:lnTo>
                      <a:lnTo>
                        <a:pt x="726" y="616"/>
                      </a:lnTo>
                      <a:lnTo>
                        <a:pt x="728" y="612"/>
                      </a:lnTo>
                      <a:lnTo>
                        <a:pt x="650" y="564"/>
                      </a:lnTo>
                      <a:close/>
                    </a:path>
                  </a:pathLst>
                </a:custGeom>
                <a:solidFill>
                  <a:srgbClr val="FEFFFF">
                    <a:alpha val="3000"/>
                  </a:srgbClr>
                </a:solidFill>
                <a:ln>
                  <a:solidFill>
                    <a:srgbClr val="FEFFFF">
                      <a:alpha val="8000"/>
                    </a:srgbClr>
                  </a:solidFill>
                </a:ln>
                <a:effectLst>
                  <a:glow rad="114300">
                    <a:srgbClr val="FEFFFF">
                      <a:alpha val="7000"/>
                    </a:srgb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33" name="Freeform 53"/>
                <p:cNvSpPr>
                  <a:spLocks noChangeAspect="1"/>
                </p:cNvSpPr>
                <p:nvPr/>
              </p:nvSpPr>
              <p:spPr bwMode="auto">
                <a:xfrm rot="19929985">
                  <a:off x="8345362" y="122250"/>
                  <a:ext cx="730152" cy="833347"/>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a:extLst/>
              </p:spPr>
              <p:txBody>
                <a:bodyPr vert="horz" wrap="square" lIns="91440" tIns="45720" rIns="91440" bIns="45720" numCol="1" anchor="t" anchorCtr="0" compatLnSpc="1">
                  <a:prstTxWarp prst="textNoShape">
                    <a:avLst/>
                  </a:prstTxWarp>
                </a:bodyPr>
                <a:lstStyle/>
                <a:p>
                  <a:endParaRPr lang="en-US"/>
                </a:p>
              </p:txBody>
            </p:sp>
            <p:sp>
              <p:nvSpPr>
                <p:cNvPr id="28" name="Freeform 53"/>
                <p:cNvSpPr>
                  <a:spLocks noChangeAspect="1"/>
                </p:cNvSpPr>
                <p:nvPr/>
              </p:nvSpPr>
              <p:spPr bwMode="auto">
                <a:xfrm rot="1160251">
                  <a:off x="8324628" y="3308607"/>
                  <a:ext cx="491754" cy="561254"/>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30" name="Freeform 53"/>
                <p:cNvSpPr>
                  <a:spLocks noChangeAspect="1"/>
                </p:cNvSpPr>
                <p:nvPr/>
              </p:nvSpPr>
              <p:spPr bwMode="auto">
                <a:xfrm rot="20991253">
                  <a:off x="8713407" y="888239"/>
                  <a:ext cx="384613" cy="438971"/>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226" name="Group 56"/>
              <p:cNvGrpSpPr/>
              <p:nvPr/>
            </p:nvGrpSpPr>
            <p:grpSpPr>
              <a:xfrm>
                <a:off x="7564131" y="154734"/>
                <a:ext cx="1470366" cy="5948886"/>
                <a:chOff x="7564131" y="154734"/>
                <a:chExt cx="1470366" cy="5948886"/>
              </a:xfrm>
            </p:grpSpPr>
            <p:sp>
              <p:nvSpPr>
                <p:cNvPr id="227" name="Freeform 69"/>
                <p:cNvSpPr>
                  <a:spLocks noChangeAspect="1" noEditPoints="1"/>
                </p:cNvSpPr>
                <p:nvPr/>
              </p:nvSpPr>
              <p:spPr bwMode="auto">
                <a:xfrm rot="474405">
                  <a:off x="8001987" y="4921668"/>
                  <a:ext cx="1032510" cy="1181952"/>
                </a:xfrm>
                <a:custGeom>
                  <a:avLst/>
                  <a:gdLst>
                    <a:gd name="T0" fmla="*/ 658 w 760"/>
                    <a:gd name="T1" fmla="*/ 586 h 870"/>
                    <a:gd name="T2" fmla="*/ 728 w 760"/>
                    <a:gd name="T3" fmla="*/ 526 h 870"/>
                    <a:gd name="T4" fmla="*/ 560 w 760"/>
                    <a:gd name="T5" fmla="*/ 466 h 870"/>
                    <a:gd name="T6" fmla="*/ 502 w 760"/>
                    <a:gd name="T7" fmla="*/ 436 h 870"/>
                    <a:gd name="T8" fmla="*/ 560 w 760"/>
                    <a:gd name="T9" fmla="*/ 406 h 870"/>
                    <a:gd name="T10" fmla="*/ 728 w 760"/>
                    <a:gd name="T11" fmla="*/ 346 h 870"/>
                    <a:gd name="T12" fmla="*/ 662 w 760"/>
                    <a:gd name="T13" fmla="*/ 286 h 870"/>
                    <a:gd name="T14" fmla="*/ 688 w 760"/>
                    <a:gd name="T15" fmla="*/ 272 h 870"/>
                    <a:gd name="T16" fmla="*/ 674 w 760"/>
                    <a:gd name="T17" fmla="*/ 256 h 870"/>
                    <a:gd name="T18" fmla="*/ 648 w 760"/>
                    <a:gd name="T19" fmla="*/ 270 h 870"/>
                    <a:gd name="T20" fmla="*/ 632 w 760"/>
                    <a:gd name="T21" fmla="*/ 178 h 870"/>
                    <a:gd name="T22" fmla="*/ 496 w 760"/>
                    <a:gd name="T23" fmla="*/ 296 h 870"/>
                    <a:gd name="T24" fmla="*/ 442 w 760"/>
                    <a:gd name="T25" fmla="*/ 336 h 870"/>
                    <a:gd name="T26" fmla="*/ 444 w 760"/>
                    <a:gd name="T27" fmla="*/ 266 h 870"/>
                    <a:gd name="T28" fmla="*/ 476 w 760"/>
                    <a:gd name="T29" fmla="*/ 90 h 870"/>
                    <a:gd name="T30" fmla="*/ 392 w 760"/>
                    <a:gd name="T31" fmla="*/ 116 h 870"/>
                    <a:gd name="T32" fmla="*/ 392 w 760"/>
                    <a:gd name="T33" fmla="*/ 86 h 870"/>
                    <a:gd name="T34" fmla="*/ 372 w 760"/>
                    <a:gd name="T35" fmla="*/ 90 h 870"/>
                    <a:gd name="T36" fmla="*/ 372 w 760"/>
                    <a:gd name="T37" fmla="*/ 120 h 870"/>
                    <a:gd name="T38" fmla="*/ 282 w 760"/>
                    <a:gd name="T39" fmla="*/ 90 h 870"/>
                    <a:gd name="T40" fmla="*/ 316 w 760"/>
                    <a:gd name="T41" fmla="*/ 266 h 870"/>
                    <a:gd name="T42" fmla="*/ 322 w 760"/>
                    <a:gd name="T43" fmla="*/ 336 h 870"/>
                    <a:gd name="T44" fmla="*/ 264 w 760"/>
                    <a:gd name="T45" fmla="*/ 296 h 870"/>
                    <a:gd name="T46" fmla="*/ 128 w 760"/>
                    <a:gd name="T47" fmla="*/ 178 h 870"/>
                    <a:gd name="T48" fmla="*/ 110 w 760"/>
                    <a:gd name="T49" fmla="*/ 266 h 870"/>
                    <a:gd name="T50" fmla="*/ 84 w 760"/>
                    <a:gd name="T51" fmla="*/ 252 h 870"/>
                    <a:gd name="T52" fmla="*/ 76 w 760"/>
                    <a:gd name="T53" fmla="*/ 270 h 870"/>
                    <a:gd name="T54" fmla="*/ 102 w 760"/>
                    <a:gd name="T55" fmla="*/ 286 h 870"/>
                    <a:gd name="T56" fmla="*/ 30 w 760"/>
                    <a:gd name="T57" fmla="*/ 346 h 870"/>
                    <a:gd name="T58" fmla="*/ 200 w 760"/>
                    <a:gd name="T59" fmla="*/ 406 h 870"/>
                    <a:gd name="T60" fmla="*/ 262 w 760"/>
                    <a:gd name="T61" fmla="*/ 436 h 870"/>
                    <a:gd name="T62" fmla="*/ 200 w 760"/>
                    <a:gd name="T63" fmla="*/ 466 h 870"/>
                    <a:gd name="T64" fmla="*/ 30 w 760"/>
                    <a:gd name="T65" fmla="*/ 526 h 870"/>
                    <a:gd name="T66" fmla="*/ 98 w 760"/>
                    <a:gd name="T67" fmla="*/ 586 h 870"/>
                    <a:gd name="T68" fmla="*/ 72 w 760"/>
                    <a:gd name="T69" fmla="*/ 600 h 870"/>
                    <a:gd name="T70" fmla="*/ 84 w 760"/>
                    <a:gd name="T71" fmla="*/ 616 h 870"/>
                    <a:gd name="T72" fmla="*/ 110 w 760"/>
                    <a:gd name="T73" fmla="*/ 602 h 870"/>
                    <a:gd name="T74" fmla="*/ 128 w 760"/>
                    <a:gd name="T75" fmla="*/ 694 h 870"/>
                    <a:gd name="T76" fmla="*/ 264 w 760"/>
                    <a:gd name="T77" fmla="*/ 576 h 870"/>
                    <a:gd name="T78" fmla="*/ 322 w 760"/>
                    <a:gd name="T79" fmla="*/ 536 h 870"/>
                    <a:gd name="T80" fmla="*/ 316 w 760"/>
                    <a:gd name="T81" fmla="*/ 606 h 870"/>
                    <a:gd name="T82" fmla="*/ 282 w 760"/>
                    <a:gd name="T83" fmla="*/ 782 h 870"/>
                    <a:gd name="T84" fmla="*/ 368 w 760"/>
                    <a:gd name="T85" fmla="*/ 754 h 870"/>
                    <a:gd name="T86" fmla="*/ 368 w 760"/>
                    <a:gd name="T87" fmla="*/ 784 h 870"/>
                    <a:gd name="T88" fmla="*/ 388 w 760"/>
                    <a:gd name="T89" fmla="*/ 780 h 870"/>
                    <a:gd name="T90" fmla="*/ 388 w 760"/>
                    <a:gd name="T91" fmla="*/ 752 h 870"/>
                    <a:gd name="T92" fmla="*/ 476 w 760"/>
                    <a:gd name="T93" fmla="*/ 782 h 870"/>
                    <a:gd name="T94" fmla="*/ 444 w 760"/>
                    <a:gd name="T95" fmla="*/ 606 h 870"/>
                    <a:gd name="T96" fmla="*/ 442 w 760"/>
                    <a:gd name="T97" fmla="*/ 536 h 870"/>
                    <a:gd name="T98" fmla="*/ 496 w 760"/>
                    <a:gd name="T99" fmla="*/ 576 h 870"/>
                    <a:gd name="T100" fmla="*/ 632 w 760"/>
                    <a:gd name="T101" fmla="*/ 694 h 870"/>
                    <a:gd name="T102" fmla="*/ 650 w 760"/>
                    <a:gd name="T103" fmla="*/ 606 h 870"/>
                    <a:gd name="T104" fmla="*/ 676 w 760"/>
                    <a:gd name="T105" fmla="*/ 620 h 870"/>
                    <a:gd name="T106" fmla="*/ 682 w 760"/>
                    <a:gd name="T107" fmla="*/ 602 h 870"/>
                    <a:gd name="T108" fmla="*/ 346 w 760"/>
                    <a:gd name="T109" fmla="*/ 496 h 870"/>
                    <a:gd name="T110" fmla="*/ 418 w 760"/>
                    <a:gd name="T111" fmla="*/ 376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60" h="870">
                      <a:moveTo>
                        <a:pt x="756" y="580"/>
                      </a:moveTo>
                      <a:lnTo>
                        <a:pt x="752" y="564"/>
                      </a:lnTo>
                      <a:lnTo>
                        <a:pt x="658" y="586"/>
                      </a:lnTo>
                      <a:lnTo>
                        <a:pt x="634" y="572"/>
                      </a:lnTo>
                      <a:lnTo>
                        <a:pt x="734" y="542"/>
                      </a:lnTo>
                      <a:lnTo>
                        <a:pt x="728" y="526"/>
                      </a:lnTo>
                      <a:lnTo>
                        <a:pt x="606" y="556"/>
                      </a:lnTo>
                      <a:lnTo>
                        <a:pt x="490" y="486"/>
                      </a:lnTo>
                      <a:lnTo>
                        <a:pt x="560" y="466"/>
                      </a:lnTo>
                      <a:lnTo>
                        <a:pt x="552" y="442"/>
                      </a:lnTo>
                      <a:lnTo>
                        <a:pt x="490" y="456"/>
                      </a:lnTo>
                      <a:lnTo>
                        <a:pt x="502" y="436"/>
                      </a:lnTo>
                      <a:lnTo>
                        <a:pt x="490" y="414"/>
                      </a:lnTo>
                      <a:lnTo>
                        <a:pt x="552" y="430"/>
                      </a:lnTo>
                      <a:lnTo>
                        <a:pt x="560" y="406"/>
                      </a:lnTo>
                      <a:lnTo>
                        <a:pt x="496" y="388"/>
                      </a:lnTo>
                      <a:lnTo>
                        <a:pt x="610" y="318"/>
                      </a:lnTo>
                      <a:lnTo>
                        <a:pt x="728" y="346"/>
                      </a:lnTo>
                      <a:lnTo>
                        <a:pt x="734" y="328"/>
                      </a:lnTo>
                      <a:lnTo>
                        <a:pt x="638" y="302"/>
                      </a:lnTo>
                      <a:lnTo>
                        <a:pt x="662" y="286"/>
                      </a:lnTo>
                      <a:lnTo>
                        <a:pt x="752" y="308"/>
                      </a:lnTo>
                      <a:lnTo>
                        <a:pt x="756" y="292"/>
                      </a:lnTo>
                      <a:lnTo>
                        <a:pt x="688" y="272"/>
                      </a:lnTo>
                      <a:lnTo>
                        <a:pt x="760" y="228"/>
                      </a:lnTo>
                      <a:lnTo>
                        <a:pt x="752" y="214"/>
                      </a:lnTo>
                      <a:lnTo>
                        <a:pt x="674" y="256"/>
                      </a:lnTo>
                      <a:lnTo>
                        <a:pt x="694" y="182"/>
                      </a:lnTo>
                      <a:lnTo>
                        <a:pt x="676" y="176"/>
                      </a:lnTo>
                      <a:lnTo>
                        <a:pt x="648" y="270"/>
                      </a:lnTo>
                      <a:lnTo>
                        <a:pt x="624" y="284"/>
                      </a:lnTo>
                      <a:lnTo>
                        <a:pt x="650" y="184"/>
                      </a:lnTo>
                      <a:lnTo>
                        <a:pt x="632" y="178"/>
                      </a:lnTo>
                      <a:lnTo>
                        <a:pt x="596" y="300"/>
                      </a:lnTo>
                      <a:lnTo>
                        <a:pt x="478" y="364"/>
                      </a:lnTo>
                      <a:lnTo>
                        <a:pt x="496" y="296"/>
                      </a:lnTo>
                      <a:lnTo>
                        <a:pt x="470" y="288"/>
                      </a:lnTo>
                      <a:lnTo>
                        <a:pt x="452" y="354"/>
                      </a:lnTo>
                      <a:lnTo>
                        <a:pt x="442" y="336"/>
                      </a:lnTo>
                      <a:lnTo>
                        <a:pt x="414" y="336"/>
                      </a:lnTo>
                      <a:lnTo>
                        <a:pt x="462" y="286"/>
                      </a:lnTo>
                      <a:lnTo>
                        <a:pt x="444" y="266"/>
                      </a:lnTo>
                      <a:lnTo>
                        <a:pt x="396" y="312"/>
                      </a:lnTo>
                      <a:lnTo>
                        <a:pt x="392" y="176"/>
                      </a:lnTo>
                      <a:lnTo>
                        <a:pt x="476" y="90"/>
                      </a:lnTo>
                      <a:lnTo>
                        <a:pt x="464" y="76"/>
                      </a:lnTo>
                      <a:lnTo>
                        <a:pt x="392" y="146"/>
                      </a:lnTo>
                      <a:lnTo>
                        <a:pt x="392" y="116"/>
                      </a:lnTo>
                      <a:lnTo>
                        <a:pt x="456" y="50"/>
                      </a:lnTo>
                      <a:lnTo>
                        <a:pt x="444" y="38"/>
                      </a:lnTo>
                      <a:lnTo>
                        <a:pt x="392" y="86"/>
                      </a:lnTo>
                      <a:lnTo>
                        <a:pt x="390" y="0"/>
                      </a:lnTo>
                      <a:lnTo>
                        <a:pt x="374" y="0"/>
                      </a:lnTo>
                      <a:lnTo>
                        <a:pt x="372" y="90"/>
                      </a:lnTo>
                      <a:lnTo>
                        <a:pt x="316" y="36"/>
                      </a:lnTo>
                      <a:lnTo>
                        <a:pt x="304" y="50"/>
                      </a:lnTo>
                      <a:lnTo>
                        <a:pt x="372" y="120"/>
                      </a:lnTo>
                      <a:lnTo>
                        <a:pt x="370" y="148"/>
                      </a:lnTo>
                      <a:lnTo>
                        <a:pt x="296" y="76"/>
                      </a:lnTo>
                      <a:lnTo>
                        <a:pt x="282" y="90"/>
                      </a:lnTo>
                      <a:lnTo>
                        <a:pt x="370" y="180"/>
                      </a:lnTo>
                      <a:lnTo>
                        <a:pt x="368" y="316"/>
                      </a:lnTo>
                      <a:lnTo>
                        <a:pt x="316" y="266"/>
                      </a:lnTo>
                      <a:lnTo>
                        <a:pt x="298" y="286"/>
                      </a:lnTo>
                      <a:lnTo>
                        <a:pt x="344" y="336"/>
                      </a:lnTo>
                      <a:lnTo>
                        <a:pt x="322" y="336"/>
                      </a:lnTo>
                      <a:lnTo>
                        <a:pt x="308" y="358"/>
                      </a:lnTo>
                      <a:lnTo>
                        <a:pt x="288" y="290"/>
                      </a:lnTo>
                      <a:lnTo>
                        <a:pt x="264" y="296"/>
                      </a:lnTo>
                      <a:lnTo>
                        <a:pt x="280" y="360"/>
                      </a:lnTo>
                      <a:lnTo>
                        <a:pt x="162" y="294"/>
                      </a:lnTo>
                      <a:lnTo>
                        <a:pt x="128" y="178"/>
                      </a:lnTo>
                      <a:lnTo>
                        <a:pt x="110" y="184"/>
                      </a:lnTo>
                      <a:lnTo>
                        <a:pt x="134" y="280"/>
                      </a:lnTo>
                      <a:lnTo>
                        <a:pt x="110" y="266"/>
                      </a:lnTo>
                      <a:lnTo>
                        <a:pt x="84" y="176"/>
                      </a:lnTo>
                      <a:lnTo>
                        <a:pt x="66" y="182"/>
                      </a:lnTo>
                      <a:lnTo>
                        <a:pt x="84" y="252"/>
                      </a:lnTo>
                      <a:lnTo>
                        <a:pt x="10" y="210"/>
                      </a:lnTo>
                      <a:lnTo>
                        <a:pt x="2" y="224"/>
                      </a:lnTo>
                      <a:lnTo>
                        <a:pt x="76" y="270"/>
                      </a:lnTo>
                      <a:lnTo>
                        <a:pt x="2" y="292"/>
                      </a:lnTo>
                      <a:lnTo>
                        <a:pt x="8" y="308"/>
                      </a:lnTo>
                      <a:lnTo>
                        <a:pt x="102" y="286"/>
                      </a:lnTo>
                      <a:lnTo>
                        <a:pt x="126" y="300"/>
                      </a:lnTo>
                      <a:lnTo>
                        <a:pt x="26" y="328"/>
                      </a:lnTo>
                      <a:lnTo>
                        <a:pt x="30" y="346"/>
                      </a:lnTo>
                      <a:lnTo>
                        <a:pt x="154" y="316"/>
                      </a:lnTo>
                      <a:lnTo>
                        <a:pt x="270" y="386"/>
                      </a:lnTo>
                      <a:lnTo>
                        <a:pt x="200" y="406"/>
                      </a:lnTo>
                      <a:lnTo>
                        <a:pt x="206" y="430"/>
                      </a:lnTo>
                      <a:lnTo>
                        <a:pt x="276" y="414"/>
                      </a:lnTo>
                      <a:lnTo>
                        <a:pt x="262" y="436"/>
                      </a:lnTo>
                      <a:lnTo>
                        <a:pt x="276" y="458"/>
                      </a:lnTo>
                      <a:lnTo>
                        <a:pt x="206" y="442"/>
                      </a:lnTo>
                      <a:lnTo>
                        <a:pt x="200" y="466"/>
                      </a:lnTo>
                      <a:lnTo>
                        <a:pt x="264" y="484"/>
                      </a:lnTo>
                      <a:lnTo>
                        <a:pt x="148" y="554"/>
                      </a:lnTo>
                      <a:lnTo>
                        <a:pt x="30" y="526"/>
                      </a:lnTo>
                      <a:lnTo>
                        <a:pt x="26" y="542"/>
                      </a:lnTo>
                      <a:lnTo>
                        <a:pt x="122" y="570"/>
                      </a:lnTo>
                      <a:lnTo>
                        <a:pt x="98" y="586"/>
                      </a:lnTo>
                      <a:lnTo>
                        <a:pt x="8" y="562"/>
                      </a:lnTo>
                      <a:lnTo>
                        <a:pt x="2" y="580"/>
                      </a:lnTo>
                      <a:lnTo>
                        <a:pt x="72" y="600"/>
                      </a:lnTo>
                      <a:lnTo>
                        <a:pt x="0" y="644"/>
                      </a:lnTo>
                      <a:lnTo>
                        <a:pt x="8" y="658"/>
                      </a:lnTo>
                      <a:lnTo>
                        <a:pt x="84" y="616"/>
                      </a:lnTo>
                      <a:lnTo>
                        <a:pt x="66" y="690"/>
                      </a:lnTo>
                      <a:lnTo>
                        <a:pt x="84" y="694"/>
                      </a:lnTo>
                      <a:lnTo>
                        <a:pt x="110" y="602"/>
                      </a:lnTo>
                      <a:lnTo>
                        <a:pt x="136" y="588"/>
                      </a:lnTo>
                      <a:lnTo>
                        <a:pt x="110" y="688"/>
                      </a:lnTo>
                      <a:lnTo>
                        <a:pt x="128" y="694"/>
                      </a:lnTo>
                      <a:lnTo>
                        <a:pt x="164" y="572"/>
                      </a:lnTo>
                      <a:lnTo>
                        <a:pt x="282" y="506"/>
                      </a:lnTo>
                      <a:lnTo>
                        <a:pt x="264" y="576"/>
                      </a:lnTo>
                      <a:lnTo>
                        <a:pt x="288" y="582"/>
                      </a:lnTo>
                      <a:lnTo>
                        <a:pt x="308" y="514"/>
                      </a:lnTo>
                      <a:lnTo>
                        <a:pt x="322" y="536"/>
                      </a:lnTo>
                      <a:lnTo>
                        <a:pt x="344" y="536"/>
                      </a:lnTo>
                      <a:lnTo>
                        <a:pt x="298" y="586"/>
                      </a:lnTo>
                      <a:lnTo>
                        <a:pt x="316" y="606"/>
                      </a:lnTo>
                      <a:lnTo>
                        <a:pt x="364" y="560"/>
                      </a:lnTo>
                      <a:lnTo>
                        <a:pt x="366" y="694"/>
                      </a:lnTo>
                      <a:lnTo>
                        <a:pt x="282" y="782"/>
                      </a:lnTo>
                      <a:lnTo>
                        <a:pt x="296" y="796"/>
                      </a:lnTo>
                      <a:lnTo>
                        <a:pt x="368" y="726"/>
                      </a:lnTo>
                      <a:lnTo>
                        <a:pt x="368" y="754"/>
                      </a:lnTo>
                      <a:lnTo>
                        <a:pt x="304" y="822"/>
                      </a:lnTo>
                      <a:lnTo>
                        <a:pt x="316" y="834"/>
                      </a:lnTo>
                      <a:lnTo>
                        <a:pt x="368" y="784"/>
                      </a:lnTo>
                      <a:lnTo>
                        <a:pt x="370" y="870"/>
                      </a:lnTo>
                      <a:lnTo>
                        <a:pt x="386" y="870"/>
                      </a:lnTo>
                      <a:lnTo>
                        <a:pt x="388" y="780"/>
                      </a:lnTo>
                      <a:lnTo>
                        <a:pt x="444" y="834"/>
                      </a:lnTo>
                      <a:lnTo>
                        <a:pt x="456" y="822"/>
                      </a:lnTo>
                      <a:lnTo>
                        <a:pt x="388" y="752"/>
                      </a:lnTo>
                      <a:lnTo>
                        <a:pt x="388" y="724"/>
                      </a:lnTo>
                      <a:lnTo>
                        <a:pt x="464" y="796"/>
                      </a:lnTo>
                      <a:lnTo>
                        <a:pt x="476" y="782"/>
                      </a:lnTo>
                      <a:lnTo>
                        <a:pt x="390" y="692"/>
                      </a:lnTo>
                      <a:lnTo>
                        <a:pt x="392" y="556"/>
                      </a:lnTo>
                      <a:lnTo>
                        <a:pt x="444" y="606"/>
                      </a:lnTo>
                      <a:lnTo>
                        <a:pt x="462" y="586"/>
                      </a:lnTo>
                      <a:lnTo>
                        <a:pt x="414" y="536"/>
                      </a:lnTo>
                      <a:lnTo>
                        <a:pt x="442" y="536"/>
                      </a:lnTo>
                      <a:lnTo>
                        <a:pt x="452" y="518"/>
                      </a:lnTo>
                      <a:lnTo>
                        <a:pt x="470" y="582"/>
                      </a:lnTo>
                      <a:lnTo>
                        <a:pt x="496" y="576"/>
                      </a:lnTo>
                      <a:lnTo>
                        <a:pt x="480" y="512"/>
                      </a:lnTo>
                      <a:lnTo>
                        <a:pt x="598" y="576"/>
                      </a:lnTo>
                      <a:lnTo>
                        <a:pt x="632" y="694"/>
                      </a:lnTo>
                      <a:lnTo>
                        <a:pt x="650" y="688"/>
                      </a:lnTo>
                      <a:lnTo>
                        <a:pt x="626" y="592"/>
                      </a:lnTo>
                      <a:lnTo>
                        <a:pt x="650" y="606"/>
                      </a:lnTo>
                      <a:lnTo>
                        <a:pt x="676" y="694"/>
                      </a:lnTo>
                      <a:lnTo>
                        <a:pt x="694" y="690"/>
                      </a:lnTo>
                      <a:lnTo>
                        <a:pt x="676" y="620"/>
                      </a:lnTo>
                      <a:lnTo>
                        <a:pt x="750" y="660"/>
                      </a:lnTo>
                      <a:lnTo>
                        <a:pt x="758" y="648"/>
                      </a:lnTo>
                      <a:lnTo>
                        <a:pt x="682" y="602"/>
                      </a:lnTo>
                      <a:lnTo>
                        <a:pt x="756" y="580"/>
                      </a:lnTo>
                      <a:close/>
                      <a:moveTo>
                        <a:pt x="418" y="496"/>
                      </a:moveTo>
                      <a:lnTo>
                        <a:pt x="346" y="496"/>
                      </a:lnTo>
                      <a:lnTo>
                        <a:pt x="308" y="436"/>
                      </a:lnTo>
                      <a:lnTo>
                        <a:pt x="346" y="376"/>
                      </a:lnTo>
                      <a:lnTo>
                        <a:pt x="418" y="376"/>
                      </a:lnTo>
                      <a:lnTo>
                        <a:pt x="456" y="436"/>
                      </a:lnTo>
                      <a:lnTo>
                        <a:pt x="418" y="496"/>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73"/>
                <p:cNvSpPr>
                  <a:spLocks noChangeAspect="1" noEditPoints="1"/>
                </p:cNvSpPr>
                <p:nvPr/>
              </p:nvSpPr>
              <p:spPr bwMode="auto">
                <a:xfrm rot="20414437">
                  <a:off x="7564131" y="154734"/>
                  <a:ext cx="722936" cy="825205"/>
                </a:xfrm>
                <a:custGeom>
                  <a:avLst/>
                  <a:gdLst>
                    <a:gd name="T0" fmla="*/ 678 w 820"/>
                    <a:gd name="T1" fmla="*/ 610 h 936"/>
                    <a:gd name="T2" fmla="*/ 656 w 820"/>
                    <a:gd name="T3" fmla="*/ 598 h 936"/>
                    <a:gd name="T4" fmla="*/ 514 w 820"/>
                    <a:gd name="T5" fmla="*/ 512 h 936"/>
                    <a:gd name="T6" fmla="*/ 522 w 820"/>
                    <a:gd name="T7" fmla="*/ 468 h 936"/>
                    <a:gd name="T8" fmla="*/ 564 w 820"/>
                    <a:gd name="T9" fmla="*/ 414 h 936"/>
                    <a:gd name="T10" fmla="*/ 684 w 820"/>
                    <a:gd name="T11" fmla="*/ 324 h 936"/>
                    <a:gd name="T12" fmla="*/ 736 w 820"/>
                    <a:gd name="T13" fmla="*/ 292 h 936"/>
                    <a:gd name="T14" fmla="*/ 744 w 820"/>
                    <a:gd name="T15" fmla="*/ 196 h 936"/>
                    <a:gd name="T16" fmla="*/ 696 w 820"/>
                    <a:gd name="T17" fmla="*/ 198 h 936"/>
                    <a:gd name="T18" fmla="*/ 536 w 820"/>
                    <a:gd name="T19" fmla="*/ 364 h 936"/>
                    <a:gd name="T20" fmla="*/ 486 w 820"/>
                    <a:gd name="T21" fmla="*/ 384 h 936"/>
                    <a:gd name="T22" fmla="*/ 428 w 820"/>
                    <a:gd name="T23" fmla="*/ 356 h 936"/>
                    <a:gd name="T24" fmla="*/ 508 w 820"/>
                    <a:gd name="T25" fmla="*/ 92 h 936"/>
                    <a:gd name="T26" fmla="*/ 486 w 820"/>
                    <a:gd name="T27" fmla="*/ 50 h 936"/>
                    <a:gd name="T28" fmla="*/ 404 w 820"/>
                    <a:gd name="T29" fmla="*/ 0 h 936"/>
                    <a:gd name="T30" fmla="*/ 402 w 820"/>
                    <a:gd name="T31" fmla="*/ 120 h 936"/>
                    <a:gd name="T32" fmla="*/ 400 w 820"/>
                    <a:gd name="T33" fmla="*/ 184 h 936"/>
                    <a:gd name="T34" fmla="*/ 398 w 820"/>
                    <a:gd name="T35" fmla="*/ 356 h 936"/>
                    <a:gd name="T36" fmla="*/ 340 w 820"/>
                    <a:gd name="T37" fmla="*/ 382 h 936"/>
                    <a:gd name="T38" fmla="*/ 168 w 820"/>
                    <a:gd name="T39" fmla="*/ 312 h 936"/>
                    <a:gd name="T40" fmla="*/ 112 w 820"/>
                    <a:gd name="T41" fmla="*/ 280 h 936"/>
                    <a:gd name="T42" fmla="*/ 10 w 820"/>
                    <a:gd name="T43" fmla="*/ 224 h 936"/>
                    <a:gd name="T44" fmla="*/ 10 w 820"/>
                    <a:gd name="T45" fmla="*/ 324 h 936"/>
                    <a:gd name="T46" fmla="*/ 36 w 820"/>
                    <a:gd name="T47" fmla="*/ 364 h 936"/>
                    <a:gd name="T48" fmla="*/ 266 w 820"/>
                    <a:gd name="T49" fmla="*/ 398 h 936"/>
                    <a:gd name="T50" fmla="*/ 302 w 820"/>
                    <a:gd name="T51" fmla="*/ 468 h 936"/>
                    <a:gd name="T52" fmla="*/ 264 w 820"/>
                    <a:gd name="T53" fmla="*/ 532 h 936"/>
                    <a:gd name="T54" fmla="*/ 34 w 820"/>
                    <a:gd name="T55" fmla="*/ 580 h 936"/>
                    <a:gd name="T56" fmla="*/ 8 w 820"/>
                    <a:gd name="T57" fmla="*/ 620 h 936"/>
                    <a:gd name="T58" fmla="*/ 96 w 820"/>
                    <a:gd name="T59" fmla="*/ 658 h 936"/>
                    <a:gd name="T60" fmla="*/ 152 w 820"/>
                    <a:gd name="T61" fmla="*/ 628 h 936"/>
                    <a:gd name="T62" fmla="*/ 174 w 820"/>
                    <a:gd name="T63" fmla="*/ 616 h 936"/>
                    <a:gd name="T64" fmla="*/ 324 w 820"/>
                    <a:gd name="T65" fmla="*/ 532 h 936"/>
                    <a:gd name="T66" fmla="*/ 392 w 820"/>
                    <a:gd name="T67" fmla="*/ 574 h 936"/>
                    <a:gd name="T68" fmla="*/ 312 w 820"/>
                    <a:gd name="T69" fmla="*/ 842 h 936"/>
                    <a:gd name="T70" fmla="*/ 334 w 820"/>
                    <a:gd name="T71" fmla="*/ 884 h 936"/>
                    <a:gd name="T72" fmla="*/ 416 w 820"/>
                    <a:gd name="T73" fmla="*/ 936 h 936"/>
                    <a:gd name="T74" fmla="*/ 420 w 820"/>
                    <a:gd name="T75" fmla="*/ 814 h 936"/>
                    <a:gd name="T76" fmla="*/ 420 w 820"/>
                    <a:gd name="T77" fmla="*/ 750 h 936"/>
                    <a:gd name="T78" fmla="*/ 424 w 820"/>
                    <a:gd name="T79" fmla="*/ 576 h 936"/>
                    <a:gd name="T80" fmla="*/ 482 w 820"/>
                    <a:gd name="T81" fmla="*/ 552 h 936"/>
                    <a:gd name="T82" fmla="*/ 652 w 820"/>
                    <a:gd name="T83" fmla="*/ 622 h 936"/>
                    <a:gd name="T84" fmla="*/ 708 w 820"/>
                    <a:gd name="T85" fmla="*/ 654 h 936"/>
                    <a:gd name="T86" fmla="*/ 812 w 820"/>
                    <a:gd name="T87" fmla="*/ 710 h 936"/>
                    <a:gd name="T88" fmla="*/ 412 w 820"/>
                    <a:gd name="T89" fmla="*/ 546 h 936"/>
                    <a:gd name="T90" fmla="*/ 368 w 820"/>
                    <a:gd name="T91" fmla="*/ 532 h 936"/>
                    <a:gd name="T92" fmla="*/ 336 w 820"/>
                    <a:gd name="T93" fmla="*/ 482 h 936"/>
                    <a:gd name="T94" fmla="*/ 340 w 820"/>
                    <a:gd name="T95" fmla="*/ 436 h 936"/>
                    <a:gd name="T96" fmla="*/ 382 w 820"/>
                    <a:gd name="T97" fmla="*/ 394 h 936"/>
                    <a:gd name="T98" fmla="*/ 428 w 820"/>
                    <a:gd name="T99" fmla="*/ 390 h 936"/>
                    <a:gd name="T100" fmla="*/ 478 w 820"/>
                    <a:gd name="T101" fmla="*/ 424 h 936"/>
                    <a:gd name="T102" fmla="*/ 490 w 820"/>
                    <a:gd name="T103" fmla="*/ 468 h 936"/>
                    <a:gd name="T104" fmla="*/ 468 w 820"/>
                    <a:gd name="T105" fmla="*/ 522 h 936"/>
                    <a:gd name="T106" fmla="*/ 412 w 820"/>
                    <a:gd name="T107" fmla="*/ 54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20" h="936">
                      <a:moveTo>
                        <a:pt x="812" y="620"/>
                      </a:moveTo>
                      <a:lnTo>
                        <a:pt x="810" y="610"/>
                      </a:lnTo>
                      <a:lnTo>
                        <a:pt x="716" y="634"/>
                      </a:lnTo>
                      <a:lnTo>
                        <a:pt x="678" y="610"/>
                      </a:lnTo>
                      <a:lnTo>
                        <a:pt x="788" y="580"/>
                      </a:lnTo>
                      <a:lnTo>
                        <a:pt x="784" y="570"/>
                      </a:lnTo>
                      <a:lnTo>
                        <a:pt x="660" y="600"/>
                      </a:lnTo>
                      <a:lnTo>
                        <a:pt x="656" y="598"/>
                      </a:lnTo>
                      <a:lnTo>
                        <a:pt x="562" y="524"/>
                      </a:lnTo>
                      <a:lnTo>
                        <a:pt x="556" y="536"/>
                      </a:lnTo>
                      <a:lnTo>
                        <a:pt x="514" y="512"/>
                      </a:lnTo>
                      <a:lnTo>
                        <a:pt x="514" y="512"/>
                      </a:lnTo>
                      <a:lnTo>
                        <a:pt x="520" y="490"/>
                      </a:lnTo>
                      <a:lnTo>
                        <a:pt x="522" y="478"/>
                      </a:lnTo>
                      <a:lnTo>
                        <a:pt x="522" y="468"/>
                      </a:lnTo>
                      <a:lnTo>
                        <a:pt x="522" y="468"/>
                      </a:lnTo>
                      <a:lnTo>
                        <a:pt x="520" y="446"/>
                      </a:lnTo>
                      <a:lnTo>
                        <a:pt x="516" y="426"/>
                      </a:lnTo>
                      <a:lnTo>
                        <a:pt x="558" y="402"/>
                      </a:lnTo>
                      <a:lnTo>
                        <a:pt x="564" y="414"/>
                      </a:lnTo>
                      <a:lnTo>
                        <a:pt x="666" y="336"/>
                      </a:lnTo>
                      <a:lnTo>
                        <a:pt x="784" y="364"/>
                      </a:lnTo>
                      <a:lnTo>
                        <a:pt x="788" y="354"/>
                      </a:lnTo>
                      <a:lnTo>
                        <a:pt x="684" y="324"/>
                      </a:lnTo>
                      <a:lnTo>
                        <a:pt x="720" y="302"/>
                      </a:lnTo>
                      <a:lnTo>
                        <a:pt x="810" y="324"/>
                      </a:lnTo>
                      <a:lnTo>
                        <a:pt x="812" y="314"/>
                      </a:lnTo>
                      <a:lnTo>
                        <a:pt x="736" y="292"/>
                      </a:lnTo>
                      <a:lnTo>
                        <a:pt x="820" y="242"/>
                      </a:lnTo>
                      <a:lnTo>
                        <a:pt x="812" y="228"/>
                      </a:lnTo>
                      <a:lnTo>
                        <a:pt x="724" y="276"/>
                      </a:lnTo>
                      <a:lnTo>
                        <a:pt x="744" y="196"/>
                      </a:lnTo>
                      <a:lnTo>
                        <a:pt x="734" y="192"/>
                      </a:lnTo>
                      <a:lnTo>
                        <a:pt x="706" y="286"/>
                      </a:lnTo>
                      <a:lnTo>
                        <a:pt x="670" y="306"/>
                      </a:lnTo>
                      <a:lnTo>
                        <a:pt x="696" y="198"/>
                      </a:lnTo>
                      <a:lnTo>
                        <a:pt x="686" y="194"/>
                      </a:lnTo>
                      <a:lnTo>
                        <a:pt x="650" y="318"/>
                      </a:lnTo>
                      <a:lnTo>
                        <a:pt x="646" y="320"/>
                      </a:lnTo>
                      <a:lnTo>
                        <a:pt x="536" y="364"/>
                      </a:lnTo>
                      <a:lnTo>
                        <a:pt x="542" y="376"/>
                      </a:lnTo>
                      <a:lnTo>
                        <a:pt x="500" y="400"/>
                      </a:lnTo>
                      <a:lnTo>
                        <a:pt x="500" y="400"/>
                      </a:lnTo>
                      <a:lnTo>
                        <a:pt x="486" y="384"/>
                      </a:lnTo>
                      <a:lnTo>
                        <a:pt x="468" y="372"/>
                      </a:lnTo>
                      <a:lnTo>
                        <a:pt x="450" y="362"/>
                      </a:lnTo>
                      <a:lnTo>
                        <a:pt x="438" y="358"/>
                      </a:lnTo>
                      <a:lnTo>
                        <a:pt x="428" y="356"/>
                      </a:lnTo>
                      <a:lnTo>
                        <a:pt x="426" y="304"/>
                      </a:lnTo>
                      <a:lnTo>
                        <a:pt x="442" y="304"/>
                      </a:lnTo>
                      <a:lnTo>
                        <a:pt x="424" y="178"/>
                      </a:lnTo>
                      <a:lnTo>
                        <a:pt x="508" y="92"/>
                      </a:lnTo>
                      <a:lnTo>
                        <a:pt x="502" y="84"/>
                      </a:lnTo>
                      <a:lnTo>
                        <a:pt x="424" y="158"/>
                      </a:lnTo>
                      <a:lnTo>
                        <a:pt x="422" y="116"/>
                      </a:lnTo>
                      <a:lnTo>
                        <a:pt x="486" y="50"/>
                      </a:lnTo>
                      <a:lnTo>
                        <a:pt x="478" y="42"/>
                      </a:lnTo>
                      <a:lnTo>
                        <a:pt x="422" y="98"/>
                      </a:lnTo>
                      <a:lnTo>
                        <a:pt x="420" y="0"/>
                      </a:lnTo>
                      <a:lnTo>
                        <a:pt x="404" y="0"/>
                      </a:lnTo>
                      <a:lnTo>
                        <a:pt x="402" y="102"/>
                      </a:lnTo>
                      <a:lnTo>
                        <a:pt x="342" y="42"/>
                      </a:lnTo>
                      <a:lnTo>
                        <a:pt x="334" y="50"/>
                      </a:lnTo>
                      <a:lnTo>
                        <a:pt x="402" y="120"/>
                      </a:lnTo>
                      <a:lnTo>
                        <a:pt x="400" y="162"/>
                      </a:lnTo>
                      <a:lnTo>
                        <a:pt x="320" y="84"/>
                      </a:lnTo>
                      <a:lnTo>
                        <a:pt x="312" y="92"/>
                      </a:lnTo>
                      <a:lnTo>
                        <a:pt x="400" y="184"/>
                      </a:lnTo>
                      <a:lnTo>
                        <a:pt x="400" y="188"/>
                      </a:lnTo>
                      <a:lnTo>
                        <a:pt x="384" y="304"/>
                      </a:lnTo>
                      <a:lnTo>
                        <a:pt x="398" y="304"/>
                      </a:lnTo>
                      <a:lnTo>
                        <a:pt x="398" y="356"/>
                      </a:lnTo>
                      <a:lnTo>
                        <a:pt x="398" y="356"/>
                      </a:lnTo>
                      <a:lnTo>
                        <a:pt x="376" y="362"/>
                      </a:lnTo>
                      <a:lnTo>
                        <a:pt x="358" y="370"/>
                      </a:lnTo>
                      <a:lnTo>
                        <a:pt x="340" y="382"/>
                      </a:lnTo>
                      <a:lnTo>
                        <a:pt x="326" y="398"/>
                      </a:lnTo>
                      <a:lnTo>
                        <a:pt x="280" y="372"/>
                      </a:lnTo>
                      <a:lnTo>
                        <a:pt x="286" y="360"/>
                      </a:lnTo>
                      <a:lnTo>
                        <a:pt x="168" y="312"/>
                      </a:lnTo>
                      <a:lnTo>
                        <a:pt x="134" y="194"/>
                      </a:lnTo>
                      <a:lnTo>
                        <a:pt x="124" y="198"/>
                      </a:lnTo>
                      <a:lnTo>
                        <a:pt x="150" y="302"/>
                      </a:lnTo>
                      <a:lnTo>
                        <a:pt x="112" y="280"/>
                      </a:lnTo>
                      <a:lnTo>
                        <a:pt x="86" y="192"/>
                      </a:lnTo>
                      <a:lnTo>
                        <a:pt x="76" y="196"/>
                      </a:lnTo>
                      <a:lnTo>
                        <a:pt x="96" y="272"/>
                      </a:lnTo>
                      <a:lnTo>
                        <a:pt x="10" y="224"/>
                      </a:lnTo>
                      <a:lnTo>
                        <a:pt x="2" y="238"/>
                      </a:lnTo>
                      <a:lnTo>
                        <a:pt x="88" y="292"/>
                      </a:lnTo>
                      <a:lnTo>
                        <a:pt x="8" y="314"/>
                      </a:lnTo>
                      <a:lnTo>
                        <a:pt x="10" y="324"/>
                      </a:lnTo>
                      <a:lnTo>
                        <a:pt x="104" y="300"/>
                      </a:lnTo>
                      <a:lnTo>
                        <a:pt x="142" y="324"/>
                      </a:lnTo>
                      <a:lnTo>
                        <a:pt x="34" y="354"/>
                      </a:lnTo>
                      <a:lnTo>
                        <a:pt x="36" y="364"/>
                      </a:lnTo>
                      <a:lnTo>
                        <a:pt x="160" y="334"/>
                      </a:lnTo>
                      <a:lnTo>
                        <a:pt x="164" y="336"/>
                      </a:lnTo>
                      <a:lnTo>
                        <a:pt x="258" y="410"/>
                      </a:lnTo>
                      <a:lnTo>
                        <a:pt x="266" y="398"/>
                      </a:lnTo>
                      <a:lnTo>
                        <a:pt x="310" y="424"/>
                      </a:lnTo>
                      <a:lnTo>
                        <a:pt x="310" y="424"/>
                      </a:lnTo>
                      <a:lnTo>
                        <a:pt x="304" y="446"/>
                      </a:lnTo>
                      <a:lnTo>
                        <a:pt x="302" y="468"/>
                      </a:lnTo>
                      <a:lnTo>
                        <a:pt x="302" y="468"/>
                      </a:lnTo>
                      <a:lnTo>
                        <a:pt x="304" y="486"/>
                      </a:lnTo>
                      <a:lnTo>
                        <a:pt x="310" y="506"/>
                      </a:lnTo>
                      <a:lnTo>
                        <a:pt x="264" y="532"/>
                      </a:lnTo>
                      <a:lnTo>
                        <a:pt x="256" y="520"/>
                      </a:lnTo>
                      <a:lnTo>
                        <a:pt x="154" y="598"/>
                      </a:lnTo>
                      <a:lnTo>
                        <a:pt x="36" y="570"/>
                      </a:lnTo>
                      <a:lnTo>
                        <a:pt x="34" y="580"/>
                      </a:lnTo>
                      <a:lnTo>
                        <a:pt x="136" y="610"/>
                      </a:lnTo>
                      <a:lnTo>
                        <a:pt x="100" y="632"/>
                      </a:lnTo>
                      <a:lnTo>
                        <a:pt x="10" y="610"/>
                      </a:lnTo>
                      <a:lnTo>
                        <a:pt x="8" y="620"/>
                      </a:lnTo>
                      <a:lnTo>
                        <a:pt x="84" y="642"/>
                      </a:lnTo>
                      <a:lnTo>
                        <a:pt x="0" y="692"/>
                      </a:lnTo>
                      <a:lnTo>
                        <a:pt x="8" y="708"/>
                      </a:lnTo>
                      <a:lnTo>
                        <a:pt x="96" y="658"/>
                      </a:lnTo>
                      <a:lnTo>
                        <a:pt x="76" y="738"/>
                      </a:lnTo>
                      <a:lnTo>
                        <a:pt x="86" y="742"/>
                      </a:lnTo>
                      <a:lnTo>
                        <a:pt x="114" y="648"/>
                      </a:lnTo>
                      <a:lnTo>
                        <a:pt x="152" y="628"/>
                      </a:lnTo>
                      <a:lnTo>
                        <a:pt x="124" y="738"/>
                      </a:lnTo>
                      <a:lnTo>
                        <a:pt x="134" y="740"/>
                      </a:lnTo>
                      <a:lnTo>
                        <a:pt x="170" y="618"/>
                      </a:lnTo>
                      <a:lnTo>
                        <a:pt x="174" y="616"/>
                      </a:lnTo>
                      <a:lnTo>
                        <a:pt x="284" y="570"/>
                      </a:lnTo>
                      <a:lnTo>
                        <a:pt x="278" y="558"/>
                      </a:lnTo>
                      <a:lnTo>
                        <a:pt x="324" y="532"/>
                      </a:lnTo>
                      <a:lnTo>
                        <a:pt x="324" y="532"/>
                      </a:lnTo>
                      <a:lnTo>
                        <a:pt x="338" y="548"/>
                      </a:lnTo>
                      <a:lnTo>
                        <a:pt x="354" y="560"/>
                      </a:lnTo>
                      <a:lnTo>
                        <a:pt x="372" y="568"/>
                      </a:lnTo>
                      <a:lnTo>
                        <a:pt x="392" y="574"/>
                      </a:lnTo>
                      <a:lnTo>
                        <a:pt x="394" y="624"/>
                      </a:lnTo>
                      <a:lnTo>
                        <a:pt x="380" y="624"/>
                      </a:lnTo>
                      <a:lnTo>
                        <a:pt x="396" y="752"/>
                      </a:lnTo>
                      <a:lnTo>
                        <a:pt x="312" y="842"/>
                      </a:lnTo>
                      <a:lnTo>
                        <a:pt x="320" y="850"/>
                      </a:lnTo>
                      <a:lnTo>
                        <a:pt x="396" y="774"/>
                      </a:lnTo>
                      <a:lnTo>
                        <a:pt x="398" y="818"/>
                      </a:lnTo>
                      <a:lnTo>
                        <a:pt x="334" y="884"/>
                      </a:lnTo>
                      <a:lnTo>
                        <a:pt x="342" y="892"/>
                      </a:lnTo>
                      <a:lnTo>
                        <a:pt x="398" y="838"/>
                      </a:lnTo>
                      <a:lnTo>
                        <a:pt x="400" y="936"/>
                      </a:lnTo>
                      <a:lnTo>
                        <a:pt x="416" y="936"/>
                      </a:lnTo>
                      <a:lnTo>
                        <a:pt x="418" y="834"/>
                      </a:lnTo>
                      <a:lnTo>
                        <a:pt x="478" y="892"/>
                      </a:lnTo>
                      <a:lnTo>
                        <a:pt x="486" y="884"/>
                      </a:lnTo>
                      <a:lnTo>
                        <a:pt x="420" y="814"/>
                      </a:lnTo>
                      <a:lnTo>
                        <a:pt x="420" y="772"/>
                      </a:lnTo>
                      <a:lnTo>
                        <a:pt x="502" y="850"/>
                      </a:lnTo>
                      <a:lnTo>
                        <a:pt x="508" y="842"/>
                      </a:lnTo>
                      <a:lnTo>
                        <a:pt x="420" y="750"/>
                      </a:lnTo>
                      <a:lnTo>
                        <a:pt x="420" y="744"/>
                      </a:lnTo>
                      <a:lnTo>
                        <a:pt x="436" y="624"/>
                      </a:lnTo>
                      <a:lnTo>
                        <a:pt x="422" y="624"/>
                      </a:lnTo>
                      <a:lnTo>
                        <a:pt x="424" y="576"/>
                      </a:lnTo>
                      <a:lnTo>
                        <a:pt x="424" y="576"/>
                      </a:lnTo>
                      <a:lnTo>
                        <a:pt x="444" y="570"/>
                      </a:lnTo>
                      <a:lnTo>
                        <a:pt x="464" y="564"/>
                      </a:lnTo>
                      <a:lnTo>
                        <a:pt x="482" y="552"/>
                      </a:lnTo>
                      <a:lnTo>
                        <a:pt x="498" y="536"/>
                      </a:lnTo>
                      <a:lnTo>
                        <a:pt x="540" y="562"/>
                      </a:lnTo>
                      <a:lnTo>
                        <a:pt x="534" y="574"/>
                      </a:lnTo>
                      <a:lnTo>
                        <a:pt x="652" y="622"/>
                      </a:lnTo>
                      <a:lnTo>
                        <a:pt x="686" y="740"/>
                      </a:lnTo>
                      <a:lnTo>
                        <a:pt x="696" y="738"/>
                      </a:lnTo>
                      <a:lnTo>
                        <a:pt x="670" y="632"/>
                      </a:lnTo>
                      <a:lnTo>
                        <a:pt x="708" y="654"/>
                      </a:lnTo>
                      <a:lnTo>
                        <a:pt x="734" y="742"/>
                      </a:lnTo>
                      <a:lnTo>
                        <a:pt x="744" y="738"/>
                      </a:lnTo>
                      <a:lnTo>
                        <a:pt x="724" y="662"/>
                      </a:lnTo>
                      <a:lnTo>
                        <a:pt x="812" y="710"/>
                      </a:lnTo>
                      <a:lnTo>
                        <a:pt x="820" y="696"/>
                      </a:lnTo>
                      <a:lnTo>
                        <a:pt x="732" y="644"/>
                      </a:lnTo>
                      <a:lnTo>
                        <a:pt x="812" y="620"/>
                      </a:lnTo>
                      <a:close/>
                      <a:moveTo>
                        <a:pt x="412" y="546"/>
                      </a:moveTo>
                      <a:lnTo>
                        <a:pt x="412" y="546"/>
                      </a:lnTo>
                      <a:lnTo>
                        <a:pt x="396" y="544"/>
                      </a:lnTo>
                      <a:lnTo>
                        <a:pt x="382" y="540"/>
                      </a:lnTo>
                      <a:lnTo>
                        <a:pt x="368" y="532"/>
                      </a:lnTo>
                      <a:lnTo>
                        <a:pt x="358" y="522"/>
                      </a:lnTo>
                      <a:lnTo>
                        <a:pt x="348" y="510"/>
                      </a:lnTo>
                      <a:lnTo>
                        <a:pt x="340" y="498"/>
                      </a:lnTo>
                      <a:lnTo>
                        <a:pt x="336" y="482"/>
                      </a:lnTo>
                      <a:lnTo>
                        <a:pt x="334" y="468"/>
                      </a:lnTo>
                      <a:lnTo>
                        <a:pt x="334" y="468"/>
                      </a:lnTo>
                      <a:lnTo>
                        <a:pt x="336" y="452"/>
                      </a:lnTo>
                      <a:lnTo>
                        <a:pt x="340" y="436"/>
                      </a:lnTo>
                      <a:lnTo>
                        <a:pt x="348" y="424"/>
                      </a:lnTo>
                      <a:lnTo>
                        <a:pt x="358" y="412"/>
                      </a:lnTo>
                      <a:lnTo>
                        <a:pt x="368" y="402"/>
                      </a:lnTo>
                      <a:lnTo>
                        <a:pt x="382" y="394"/>
                      </a:lnTo>
                      <a:lnTo>
                        <a:pt x="396" y="390"/>
                      </a:lnTo>
                      <a:lnTo>
                        <a:pt x="412" y="388"/>
                      </a:lnTo>
                      <a:lnTo>
                        <a:pt x="412" y="388"/>
                      </a:lnTo>
                      <a:lnTo>
                        <a:pt x="428" y="390"/>
                      </a:lnTo>
                      <a:lnTo>
                        <a:pt x="442" y="394"/>
                      </a:lnTo>
                      <a:lnTo>
                        <a:pt x="456" y="402"/>
                      </a:lnTo>
                      <a:lnTo>
                        <a:pt x="468" y="412"/>
                      </a:lnTo>
                      <a:lnTo>
                        <a:pt x="478" y="424"/>
                      </a:lnTo>
                      <a:lnTo>
                        <a:pt x="484" y="436"/>
                      </a:lnTo>
                      <a:lnTo>
                        <a:pt x="490" y="452"/>
                      </a:lnTo>
                      <a:lnTo>
                        <a:pt x="490" y="468"/>
                      </a:lnTo>
                      <a:lnTo>
                        <a:pt x="490" y="468"/>
                      </a:lnTo>
                      <a:lnTo>
                        <a:pt x="490" y="482"/>
                      </a:lnTo>
                      <a:lnTo>
                        <a:pt x="484" y="498"/>
                      </a:lnTo>
                      <a:lnTo>
                        <a:pt x="478" y="510"/>
                      </a:lnTo>
                      <a:lnTo>
                        <a:pt x="468" y="522"/>
                      </a:lnTo>
                      <a:lnTo>
                        <a:pt x="456" y="532"/>
                      </a:lnTo>
                      <a:lnTo>
                        <a:pt x="442" y="540"/>
                      </a:lnTo>
                      <a:lnTo>
                        <a:pt x="428" y="544"/>
                      </a:lnTo>
                      <a:lnTo>
                        <a:pt x="412" y="546"/>
                      </a:lnTo>
                      <a:lnTo>
                        <a:pt x="412" y="546"/>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77"/>
                <p:cNvSpPr>
                  <a:spLocks noChangeAspect="1" noEditPoints="1"/>
                </p:cNvSpPr>
                <p:nvPr/>
              </p:nvSpPr>
              <p:spPr bwMode="auto">
                <a:xfrm rot="20957513">
                  <a:off x="7869058" y="3830515"/>
                  <a:ext cx="639682" cy="729516"/>
                </a:xfrm>
                <a:custGeom>
                  <a:avLst/>
                  <a:gdLst>
                    <a:gd name="T0" fmla="*/ 718 w 826"/>
                    <a:gd name="T1" fmla="*/ 634 h 942"/>
                    <a:gd name="T2" fmla="*/ 788 w 826"/>
                    <a:gd name="T3" fmla="*/ 570 h 942"/>
                    <a:gd name="T4" fmla="*/ 542 w 826"/>
                    <a:gd name="T5" fmla="*/ 472 h 942"/>
                    <a:gd name="T6" fmla="*/ 788 w 826"/>
                    <a:gd name="T7" fmla="*/ 376 h 942"/>
                    <a:gd name="T8" fmla="*/ 722 w 826"/>
                    <a:gd name="T9" fmla="*/ 314 h 942"/>
                    <a:gd name="T10" fmla="*/ 748 w 826"/>
                    <a:gd name="T11" fmla="*/ 298 h 942"/>
                    <a:gd name="T12" fmla="*/ 730 w 826"/>
                    <a:gd name="T13" fmla="*/ 276 h 942"/>
                    <a:gd name="T14" fmla="*/ 704 w 826"/>
                    <a:gd name="T15" fmla="*/ 290 h 942"/>
                    <a:gd name="T16" fmla="*/ 684 w 826"/>
                    <a:gd name="T17" fmla="*/ 196 h 942"/>
                    <a:gd name="T18" fmla="*/ 478 w 826"/>
                    <a:gd name="T19" fmla="*/ 360 h 942"/>
                    <a:gd name="T20" fmla="*/ 516 w 826"/>
                    <a:gd name="T21" fmla="*/ 100 h 942"/>
                    <a:gd name="T22" fmla="*/ 430 w 826"/>
                    <a:gd name="T23" fmla="*/ 124 h 942"/>
                    <a:gd name="T24" fmla="*/ 430 w 826"/>
                    <a:gd name="T25" fmla="*/ 94 h 942"/>
                    <a:gd name="T26" fmla="*/ 402 w 826"/>
                    <a:gd name="T27" fmla="*/ 98 h 942"/>
                    <a:gd name="T28" fmla="*/ 400 w 826"/>
                    <a:gd name="T29" fmla="*/ 128 h 942"/>
                    <a:gd name="T30" fmla="*/ 310 w 826"/>
                    <a:gd name="T31" fmla="*/ 100 h 942"/>
                    <a:gd name="T32" fmla="*/ 352 w 826"/>
                    <a:gd name="T33" fmla="*/ 360 h 942"/>
                    <a:gd name="T34" fmla="*/ 142 w 826"/>
                    <a:gd name="T35" fmla="*/ 196 h 942"/>
                    <a:gd name="T36" fmla="*/ 120 w 826"/>
                    <a:gd name="T37" fmla="*/ 284 h 942"/>
                    <a:gd name="T38" fmla="*/ 94 w 826"/>
                    <a:gd name="T39" fmla="*/ 270 h 942"/>
                    <a:gd name="T40" fmla="*/ 84 w 826"/>
                    <a:gd name="T41" fmla="*/ 296 h 942"/>
                    <a:gd name="T42" fmla="*/ 110 w 826"/>
                    <a:gd name="T43" fmla="*/ 312 h 942"/>
                    <a:gd name="T44" fmla="*/ 40 w 826"/>
                    <a:gd name="T45" fmla="*/ 376 h 942"/>
                    <a:gd name="T46" fmla="*/ 290 w 826"/>
                    <a:gd name="T47" fmla="*/ 472 h 942"/>
                    <a:gd name="T48" fmla="*/ 40 w 826"/>
                    <a:gd name="T49" fmla="*/ 570 h 942"/>
                    <a:gd name="T50" fmla="*/ 104 w 826"/>
                    <a:gd name="T51" fmla="*/ 632 h 942"/>
                    <a:gd name="T52" fmla="*/ 80 w 826"/>
                    <a:gd name="T53" fmla="*/ 648 h 942"/>
                    <a:gd name="T54" fmla="*/ 96 w 826"/>
                    <a:gd name="T55" fmla="*/ 670 h 942"/>
                    <a:gd name="T56" fmla="*/ 122 w 826"/>
                    <a:gd name="T57" fmla="*/ 656 h 942"/>
                    <a:gd name="T58" fmla="*/ 142 w 826"/>
                    <a:gd name="T59" fmla="*/ 748 h 942"/>
                    <a:gd name="T60" fmla="*/ 352 w 826"/>
                    <a:gd name="T61" fmla="*/ 584 h 942"/>
                    <a:gd name="T62" fmla="*/ 310 w 826"/>
                    <a:gd name="T63" fmla="*/ 846 h 942"/>
                    <a:gd name="T64" fmla="*/ 396 w 826"/>
                    <a:gd name="T65" fmla="*/ 820 h 942"/>
                    <a:gd name="T66" fmla="*/ 398 w 826"/>
                    <a:gd name="T67" fmla="*/ 850 h 942"/>
                    <a:gd name="T68" fmla="*/ 426 w 826"/>
                    <a:gd name="T69" fmla="*/ 846 h 942"/>
                    <a:gd name="T70" fmla="*/ 426 w 826"/>
                    <a:gd name="T71" fmla="*/ 816 h 942"/>
                    <a:gd name="T72" fmla="*/ 516 w 826"/>
                    <a:gd name="T73" fmla="*/ 844 h 942"/>
                    <a:gd name="T74" fmla="*/ 478 w 826"/>
                    <a:gd name="T75" fmla="*/ 584 h 942"/>
                    <a:gd name="T76" fmla="*/ 684 w 826"/>
                    <a:gd name="T77" fmla="*/ 748 h 942"/>
                    <a:gd name="T78" fmla="*/ 706 w 826"/>
                    <a:gd name="T79" fmla="*/ 660 h 942"/>
                    <a:gd name="T80" fmla="*/ 732 w 826"/>
                    <a:gd name="T81" fmla="*/ 674 h 942"/>
                    <a:gd name="T82" fmla="*/ 742 w 826"/>
                    <a:gd name="T83" fmla="*/ 648 h 942"/>
                    <a:gd name="T84" fmla="*/ 376 w 826"/>
                    <a:gd name="T85" fmla="*/ 544 h 942"/>
                    <a:gd name="T86" fmla="*/ 456 w 826"/>
                    <a:gd name="T87" fmla="*/ 40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6" h="942">
                      <a:moveTo>
                        <a:pt x="818" y="628"/>
                      </a:moveTo>
                      <a:lnTo>
                        <a:pt x="814" y="610"/>
                      </a:lnTo>
                      <a:lnTo>
                        <a:pt x="718" y="634"/>
                      </a:lnTo>
                      <a:lnTo>
                        <a:pt x="690" y="616"/>
                      </a:lnTo>
                      <a:lnTo>
                        <a:pt x="792" y="588"/>
                      </a:lnTo>
                      <a:lnTo>
                        <a:pt x="788" y="570"/>
                      </a:lnTo>
                      <a:lnTo>
                        <a:pt x="662" y="600"/>
                      </a:lnTo>
                      <a:lnTo>
                        <a:pt x="518" y="514"/>
                      </a:lnTo>
                      <a:lnTo>
                        <a:pt x="542" y="472"/>
                      </a:lnTo>
                      <a:lnTo>
                        <a:pt x="520" y="436"/>
                      </a:lnTo>
                      <a:lnTo>
                        <a:pt x="668" y="346"/>
                      </a:lnTo>
                      <a:lnTo>
                        <a:pt x="788" y="376"/>
                      </a:lnTo>
                      <a:lnTo>
                        <a:pt x="792" y="358"/>
                      </a:lnTo>
                      <a:lnTo>
                        <a:pt x="694" y="330"/>
                      </a:lnTo>
                      <a:lnTo>
                        <a:pt x="722" y="314"/>
                      </a:lnTo>
                      <a:lnTo>
                        <a:pt x="814" y="336"/>
                      </a:lnTo>
                      <a:lnTo>
                        <a:pt x="818" y="318"/>
                      </a:lnTo>
                      <a:lnTo>
                        <a:pt x="748" y="298"/>
                      </a:lnTo>
                      <a:lnTo>
                        <a:pt x="826" y="250"/>
                      </a:lnTo>
                      <a:lnTo>
                        <a:pt x="814" y="228"/>
                      </a:lnTo>
                      <a:lnTo>
                        <a:pt x="730" y="276"/>
                      </a:lnTo>
                      <a:lnTo>
                        <a:pt x="750" y="200"/>
                      </a:lnTo>
                      <a:lnTo>
                        <a:pt x="732" y="196"/>
                      </a:lnTo>
                      <a:lnTo>
                        <a:pt x="704" y="290"/>
                      </a:lnTo>
                      <a:lnTo>
                        <a:pt x="676" y="306"/>
                      </a:lnTo>
                      <a:lnTo>
                        <a:pt x="702" y="202"/>
                      </a:lnTo>
                      <a:lnTo>
                        <a:pt x="684" y="196"/>
                      </a:lnTo>
                      <a:lnTo>
                        <a:pt x="648" y="320"/>
                      </a:lnTo>
                      <a:lnTo>
                        <a:pt x="502" y="400"/>
                      </a:lnTo>
                      <a:lnTo>
                        <a:pt x="478" y="360"/>
                      </a:lnTo>
                      <a:lnTo>
                        <a:pt x="434" y="360"/>
                      </a:lnTo>
                      <a:lnTo>
                        <a:pt x="432" y="188"/>
                      </a:lnTo>
                      <a:lnTo>
                        <a:pt x="516" y="100"/>
                      </a:lnTo>
                      <a:lnTo>
                        <a:pt x="504" y="86"/>
                      </a:lnTo>
                      <a:lnTo>
                        <a:pt x="430" y="158"/>
                      </a:lnTo>
                      <a:lnTo>
                        <a:pt x="430" y="124"/>
                      </a:lnTo>
                      <a:lnTo>
                        <a:pt x="494" y="58"/>
                      </a:lnTo>
                      <a:lnTo>
                        <a:pt x="482" y="46"/>
                      </a:lnTo>
                      <a:lnTo>
                        <a:pt x="430" y="94"/>
                      </a:lnTo>
                      <a:lnTo>
                        <a:pt x="428" y="0"/>
                      </a:lnTo>
                      <a:lnTo>
                        <a:pt x="402" y="0"/>
                      </a:lnTo>
                      <a:lnTo>
                        <a:pt x="402" y="98"/>
                      </a:lnTo>
                      <a:lnTo>
                        <a:pt x="346" y="44"/>
                      </a:lnTo>
                      <a:lnTo>
                        <a:pt x="332" y="58"/>
                      </a:lnTo>
                      <a:lnTo>
                        <a:pt x="400" y="128"/>
                      </a:lnTo>
                      <a:lnTo>
                        <a:pt x="400" y="160"/>
                      </a:lnTo>
                      <a:lnTo>
                        <a:pt x="324" y="86"/>
                      </a:lnTo>
                      <a:lnTo>
                        <a:pt x="310" y="100"/>
                      </a:lnTo>
                      <a:lnTo>
                        <a:pt x="400" y="192"/>
                      </a:lnTo>
                      <a:lnTo>
                        <a:pt x="396" y="360"/>
                      </a:lnTo>
                      <a:lnTo>
                        <a:pt x="352" y="360"/>
                      </a:lnTo>
                      <a:lnTo>
                        <a:pt x="332" y="398"/>
                      </a:lnTo>
                      <a:lnTo>
                        <a:pt x="178" y="314"/>
                      </a:lnTo>
                      <a:lnTo>
                        <a:pt x="142" y="196"/>
                      </a:lnTo>
                      <a:lnTo>
                        <a:pt x="124" y="202"/>
                      </a:lnTo>
                      <a:lnTo>
                        <a:pt x="150" y="300"/>
                      </a:lnTo>
                      <a:lnTo>
                        <a:pt x="120" y="284"/>
                      </a:lnTo>
                      <a:lnTo>
                        <a:pt x="94" y="194"/>
                      </a:lnTo>
                      <a:lnTo>
                        <a:pt x="78" y="200"/>
                      </a:lnTo>
                      <a:lnTo>
                        <a:pt x="94" y="270"/>
                      </a:lnTo>
                      <a:lnTo>
                        <a:pt x="14" y="226"/>
                      </a:lnTo>
                      <a:lnTo>
                        <a:pt x="2" y="246"/>
                      </a:lnTo>
                      <a:lnTo>
                        <a:pt x="84" y="296"/>
                      </a:lnTo>
                      <a:lnTo>
                        <a:pt x="10" y="318"/>
                      </a:lnTo>
                      <a:lnTo>
                        <a:pt x="14" y="336"/>
                      </a:lnTo>
                      <a:lnTo>
                        <a:pt x="110" y="312"/>
                      </a:lnTo>
                      <a:lnTo>
                        <a:pt x="136" y="328"/>
                      </a:lnTo>
                      <a:lnTo>
                        <a:pt x="34" y="358"/>
                      </a:lnTo>
                      <a:lnTo>
                        <a:pt x="40" y="376"/>
                      </a:lnTo>
                      <a:lnTo>
                        <a:pt x="164" y="346"/>
                      </a:lnTo>
                      <a:lnTo>
                        <a:pt x="312" y="434"/>
                      </a:lnTo>
                      <a:lnTo>
                        <a:pt x="290" y="472"/>
                      </a:lnTo>
                      <a:lnTo>
                        <a:pt x="310" y="508"/>
                      </a:lnTo>
                      <a:lnTo>
                        <a:pt x="160" y="598"/>
                      </a:lnTo>
                      <a:lnTo>
                        <a:pt x="40" y="570"/>
                      </a:lnTo>
                      <a:lnTo>
                        <a:pt x="34" y="588"/>
                      </a:lnTo>
                      <a:lnTo>
                        <a:pt x="132" y="616"/>
                      </a:lnTo>
                      <a:lnTo>
                        <a:pt x="104" y="632"/>
                      </a:lnTo>
                      <a:lnTo>
                        <a:pt x="14" y="610"/>
                      </a:lnTo>
                      <a:lnTo>
                        <a:pt x="10" y="628"/>
                      </a:lnTo>
                      <a:lnTo>
                        <a:pt x="80" y="648"/>
                      </a:lnTo>
                      <a:lnTo>
                        <a:pt x="0" y="696"/>
                      </a:lnTo>
                      <a:lnTo>
                        <a:pt x="12" y="716"/>
                      </a:lnTo>
                      <a:lnTo>
                        <a:pt x="96" y="670"/>
                      </a:lnTo>
                      <a:lnTo>
                        <a:pt x="78" y="746"/>
                      </a:lnTo>
                      <a:lnTo>
                        <a:pt x="94" y="750"/>
                      </a:lnTo>
                      <a:lnTo>
                        <a:pt x="122" y="656"/>
                      </a:lnTo>
                      <a:lnTo>
                        <a:pt x="150" y="640"/>
                      </a:lnTo>
                      <a:lnTo>
                        <a:pt x="124" y="744"/>
                      </a:lnTo>
                      <a:lnTo>
                        <a:pt x="142" y="748"/>
                      </a:lnTo>
                      <a:lnTo>
                        <a:pt x="178" y="624"/>
                      </a:lnTo>
                      <a:lnTo>
                        <a:pt x="328" y="542"/>
                      </a:lnTo>
                      <a:lnTo>
                        <a:pt x="352" y="584"/>
                      </a:lnTo>
                      <a:lnTo>
                        <a:pt x="392" y="584"/>
                      </a:lnTo>
                      <a:lnTo>
                        <a:pt x="396" y="756"/>
                      </a:lnTo>
                      <a:lnTo>
                        <a:pt x="310" y="846"/>
                      </a:lnTo>
                      <a:lnTo>
                        <a:pt x="324" y="858"/>
                      </a:lnTo>
                      <a:lnTo>
                        <a:pt x="396" y="788"/>
                      </a:lnTo>
                      <a:lnTo>
                        <a:pt x="396" y="820"/>
                      </a:lnTo>
                      <a:lnTo>
                        <a:pt x="332" y="888"/>
                      </a:lnTo>
                      <a:lnTo>
                        <a:pt x="346" y="900"/>
                      </a:lnTo>
                      <a:lnTo>
                        <a:pt x="398" y="850"/>
                      </a:lnTo>
                      <a:lnTo>
                        <a:pt x="400" y="942"/>
                      </a:lnTo>
                      <a:lnTo>
                        <a:pt x="424" y="942"/>
                      </a:lnTo>
                      <a:lnTo>
                        <a:pt x="426" y="846"/>
                      </a:lnTo>
                      <a:lnTo>
                        <a:pt x="482" y="900"/>
                      </a:lnTo>
                      <a:lnTo>
                        <a:pt x="494" y="888"/>
                      </a:lnTo>
                      <a:lnTo>
                        <a:pt x="426" y="816"/>
                      </a:lnTo>
                      <a:lnTo>
                        <a:pt x="426" y="784"/>
                      </a:lnTo>
                      <a:lnTo>
                        <a:pt x="504" y="858"/>
                      </a:lnTo>
                      <a:lnTo>
                        <a:pt x="516" y="844"/>
                      </a:lnTo>
                      <a:lnTo>
                        <a:pt x="428" y="752"/>
                      </a:lnTo>
                      <a:lnTo>
                        <a:pt x="430" y="584"/>
                      </a:lnTo>
                      <a:lnTo>
                        <a:pt x="478" y="584"/>
                      </a:lnTo>
                      <a:lnTo>
                        <a:pt x="500" y="548"/>
                      </a:lnTo>
                      <a:lnTo>
                        <a:pt x="650" y="630"/>
                      </a:lnTo>
                      <a:lnTo>
                        <a:pt x="684" y="748"/>
                      </a:lnTo>
                      <a:lnTo>
                        <a:pt x="702" y="744"/>
                      </a:lnTo>
                      <a:lnTo>
                        <a:pt x="678" y="646"/>
                      </a:lnTo>
                      <a:lnTo>
                        <a:pt x="706" y="660"/>
                      </a:lnTo>
                      <a:lnTo>
                        <a:pt x="732" y="750"/>
                      </a:lnTo>
                      <a:lnTo>
                        <a:pt x="750" y="746"/>
                      </a:lnTo>
                      <a:lnTo>
                        <a:pt x="732" y="674"/>
                      </a:lnTo>
                      <a:lnTo>
                        <a:pt x="812" y="720"/>
                      </a:lnTo>
                      <a:lnTo>
                        <a:pt x="826" y="698"/>
                      </a:lnTo>
                      <a:lnTo>
                        <a:pt x="742" y="648"/>
                      </a:lnTo>
                      <a:lnTo>
                        <a:pt x="818" y="628"/>
                      </a:lnTo>
                      <a:close/>
                      <a:moveTo>
                        <a:pt x="456" y="544"/>
                      </a:moveTo>
                      <a:lnTo>
                        <a:pt x="376" y="544"/>
                      </a:lnTo>
                      <a:lnTo>
                        <a:pt x="336" y="472"/>
                      </a:lnTo>
                      <a:lnTo>
                        <a:pt x="376" y="400"/>
                      </a:lnTo>
                      <a:lnTo>
                        <a:pt x="456" y="400"/>
                      </a:lnTo>
                      <a:lnTo>
                        <a:pt x="496" y="472"/>
                      </a:lnTo>
                      <a:lnTo>
                        <a:pt x="456" y="544"/>
                      </a:lnTo>
                      <a:close/>
                    </a:path>
                  </a:pathLst>
                </a:custGeom>
                <a:noFill/>
                <a:ln>
                  <a:solidFill>
                    <a:srgbClr val="FEFFFF">
                      <a:alpha val="26000"/>
                    </a:srgbClr>
                  </a:solidFill>
                </a:ln>
                <a:effectLst/>
                <a:extLst/>
              </p:spPr>
              <p:txBody>
                <a:bodyPr vert="horz" wrap="square" lIns="91440" tIns="45720" rIns="91440" bIns="45720" numCol="1" anchor="t" anchorCtr="0" compatLnSpc="1">
                  <a:prstTxWarp prst="textNoShape">
                    <a:avLst/>
                  </a:prstTxWarp>
                </a:bodyPr>
                <a:lstStyle/>
                <a:p>
                  <a:endParaRPr lang="en-US"/>
                </a:p>
              </p:txBody>
            </p:sp>
            <p:sp>
              <p:nvSpPr>
                <p:cNvPr id="230" name="Freeform 81"/>
                <p:cNvSpPr>
                  <a:spLocks noChangeAspect="1" noEditPoints="1"/>
                </p:cNvSpPr>
                <p:nvPr/>
              </p:nvSpPr>
              <p:spPr bwMode="auto">
                <a:xfrm rot="924218">
                  <a:off x="8027251" y="1799143"/>
                  <a:ext cx="766532" cy="869062"/>
                </a:xfrm>
                <a:custGeom>
                  <a:avLst/>
                  <a:gdLst>
                    <a:gd name="T0" fmla="*/ 546 w 628"/>
                    <a:gd name="T1" fmla="*/ 480 h 712"/>
                    <a:gd name="T2" fmla="*/ 598 w 628"/>
                    <a:gd name="T3" fmla="*/ 430 h 712"/>
                    <a:gd name="T4" fmla="*/ 400 w 628"/>
                    <a:gd name="T5" fmla="*/ 374 h 712"/>
                    <a:gd name="T6" fmla="*/ 402 w 628"/>
                    <a:gd name="T7" fmla="*/ 354 h 712"/>
                    <a:gd name="T8" fmla="*/ 508 w 628"/>
                    <a:gd name="T9" fmla="*/ 254 h 712"/>
                    <a:gd name="T10" fmla="*/ 524 w 628"/>
                    <a:gd name="T11" fmla="*/ 246 h 712"/>
                    <a:gd name="T12" fmla="*/ 620 w 628"/>
                    <a:gd name="T13" fmla="*/ 236 h 712"/>
                    <a:gd name="T14" fmla="*/ 620 w 628"/>
                    <a:gd name="T15" fmla="*/ 170 h 712"/>
                    <a:gd name="T16" fmla="*/ 558 w 628"/>
                    <a:gd name="T17" fmla="*/ 144 h 712"/>
                    <a:gd name="T18" fmla="*/ 532 w 628"/>
                    <a:gd name="T19" fmla="*/ 148 h 712"/>
                    <a:gd name="T20" fmla="*/ 450 w 628"/>
                    <a:gd name="T21" fmla="*/ 264 h 712"/>
                    <a:gd name="T22" fmla="*/ 360 w 628"/>
                    <a:gd name="T23" fmla="*/ 278 h 712"/>
                    <a:gd name="T24" fmla="*/ 324 w 628"/>
                    <a:gd name="T25" fmla="*/ 136 h 712"/>
                    <a:gd name="T26" fmla="*/ 324 w 628"/>
                    <a:gd name="T27" fmla="*/ 118 h 712"/>
                    <a:gd name="T28" fmla="*/ 366 w 628"/>
                    <a:gd name="T29" fmla="*/ 30 h 712"/>
                    <a:gd name="T30" fmla="*/ 308 w 628"/>
                    <a:gd name="T31" fmla="*/ 0 h 712"/>
                    <a:gd name="T32" fmla="*/ 254 w 628"/>
                    <a:gd name="T33" fmla="*/ 36 h 712"/>
                    <a:gd name="T34" fmla="*/ 244 w 628"/>
                    <a:gd name="T35" fmla="*/ 62 h 712"/>
                    <a:gd name="T36" fmla="*/ 304 w 628"/>
                    <a:gd name="T37" fmla="*/ 190 h 712"/>
                    <a:gd name="T38" fmla="*/ 272 w 628"/>
                    <a:gd name="T39" fmla="*/ 278 h 712"/>
                    <a:gd name="T40" fmla="*/ 130 w 628"/>
                    <a:gd name="T41" fmla="*/ 234 h 712"/>
                    <a:gd name="T42" fmla="*/ 114 w 628"/>
                    <a:gd name="T43" fmla="*/ 226 h 712"/>
                    <a:gd name="T44" fmla="*/ 58 w 628"/>
                    <a:gd name="T45" fmla="*/ 146 h 712"/>
                    <a:gd name="T46" fmla="*/ 0 w 628"/>
                    <a:gd name="T47" fmla="*/ 180 h 712"/>
                    <a:gd name="T48" fmla="*/ 8 w 628"/>
                    <a:gd name="T49" fmla="*/ 246 h 712"/>
                    <a:gd name="T50" fmla="*/ 26 w 628"/>
                    <a:gd name="T51" fmla="*/ 268 h 712"/>
                    <a:gd name="T52" fmla="*/ 166 w 628"/>
                    <a:gd name="T53" fmla="*/ 280 h 712"/>
                    <a:gd name="T54" fmla="*/ 228 w 628"/>
                    <a:gd name="T55" fmla="*/ 354 h 712"/>
                    <a:gd name="T56" fmla="*/ 162 w 628"/>
                    <a:gd name="T57" fmla="*/ 426 h 712"/>
                    <a:gd name="T58" fmla="*/ 26 w 628"/>
                    <a:gd name="T59" fmla="*/ 440 h 712"/>
                    <a:gd name="T60" fmla="*/ 8 w 628"/>
                    <a:gd name="T61" fmla="*/ 462 h 712"/>
                    <a:gd name="T62" fmla="*/ 0 w 628"/>
                    <a:gd name="T63" fmla="*/ 526 h 712"/>
                    <a:gd name="T64" fmla="*/ 58 w 628"/>
                    <a:gd name="T65" fmla="*/ 562 h 712"/>
                    <a:gd name="T66" fmla="*/ 114 w 628"/>
                    <a:gd name="T67" fmla="*/ 478 h 712"/>
                    <a:gd name="T68" fmla="*/ 132 w 628"/>
                    <a:gd name="T69" fmla="*/ 468 h 712"/>
                    <a:gd name="T70" fmla="*/ 256 w 628"/>
                    <a:gd name="T71" fmla="*/ 418 h 712"/>
                    <a:gd name="T72" fmla="*/ 300 w 628"/>
                    <a:gd name="T73" fmla="*/ 522 h 712"/>
                    <a:gd name="T74" fmla="*/ 244 w 628"/>
                    <a:gd name="T75" fmla="*/ 646 h 712"/>
                    <a:gd name="T76" fmla="*/ 254 w 628"/>
                    <a:gd name="T77" fmla="*/ 672 h 712"/>
                    <a:gd name="T78" fmla="*/ 304 w 628"/>
                    <a:gd name="T79" fmla="*/ 712 h 712"/>
                    <a:gd name="T80" fmla="*/ 366 w 628"/>
                    <a:gd name="T81" fmla="*/ 678 h 712"/>
                    <a:gd name="T82" fmla="*/ 322 w 628"/>
                    <a:gd name="T83" fmla="*/ 588 h 712"/>
                    <a:gd name="T84" fmla="*/ 322 w 628"/>
                    <a:gd name="T85" fmla="*/ 568 h 712"/>
                    <a:gd name="T86" fmla="*/ 340 w 628"/>
                    <a:gd name="T87" fmla="*/ 438 h 712"/>
                    <a:gd name="T88" fmla="*/ 452 w 628"/>
                    <a:gd name="T89" fmla="*/ 448 h 712"/>
                    <a:gd name="T90" fmla="*/ 532 w 628"/>
                    <a:gd name="T91" fmla="*/ 560 h 712"/>
                    <a:gd name="T92" fmla="*/ 558 w 628"/>
                    <a:gd name="T93" fmla="*/ 564 h 712"/>
                    <a:gd name="T94" fmla="*/ 618 w 628"/>
                    <a:gd name="T95" fmla="*/ 540 h 712"/>
                    <a:gd name="T96" fmla="*/ 620 w 628"/>
                    <a:gd name="T97" fmla="*/ 470 h 712"/>
                    <a:gd name="T98" fmla="*/ 304 w 628"/>
                    <a:gd name="T99" fmla="*/ 408 h 712"/>
                    <a:gd name="T100" fmla="*/ 276 w 628"/>
                    <a:gd name="T101" fmla="*/ 394 h 712"/>
                    <a:gd name="T102" fmla="*/ 260 w 628"/>
                    <a:gd name="T103" fmla="*/ 364 h 712"/>
                    <a:gd name="T104" fmla="*/ 260 w 628"/>
                    <a:gd name="T105" fmla="*/ 342 h 712"/>
                    <a:gd name="T106" fmla="*/ 276 w 628"/>
                    <a:gd name="T107" fmla="*/ 314 h 712"/>
                    <a:gd name="T108" fmla="*/ 304 w 628"/>
                    <a:gd name="T109" fmla="*/ 300 h 712"/>
                    <a:gd name="T110" fmla="*/ 326 w 628"/>
                    <a:gd name="T111" fmla="*/ 300 h 712"/>
                    <a:gd name="T112" fmla="*/ 354 w 628"/>
                    <a:gd name="T113" fmla="*/ 314 h 712"/>
                    <a:gd name="T114" fmla="*/ 370 w 628"/>
                    <a:gd name="T115" fmla="*/ 342 h 712"/>
                    <a:gd name="T116" fmla="*/ 370 w 628"/>
                    <a:gd name="T117" fmla="*/ 364 h 712"/>
                    <a:gd name="T118" fmla="*/ 354 w 628"/>
                    <a:gd name="T119" fmla="*/ 394 h 712"/>
                    <a:gd name="T120" fmla="*/ 326 w 628"/>
                    <a:gd name="T121" fmla="*/ 408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8" h="712">
                      <a:moveTo>
                        <a:pt x="620" y="470"/>
                      </a:moveTo>
                      <a:lnTo>
                        <a:pt x="618" y="462"/>
                      </a:lnTo>
                      <a:lnTo>
                        <a:pt x="546" y="480"/>
                      </a:lnTo>
                      <a:lnTo>
                        <a:pt x="520" y="464"/>
                      </a:lnTo>
                      <a:lnTo>
                        <a:pt x="602" y="440"/>
                      </a:lnTo>
                      <a:lnTo>
                        <a:pt x="598" y="430"/>
                      </a:lnTo>
                      <a:lnTo>
                        <a:pt x="504" y="454"/>
                      </a:lnTo>
                      <a:lnTo>
                        <a:pt x="460" y="428"/>
                      </a:lnTo>
                      <a:lnTo>
                        <a:pt x="400" y="374"/>
                      </a:lnTo>
                      <a:lnTo>
                        <a:pt x="400" y="374"/>
                      </a:lnTo>
                      <a:lnTo>
                        <a:pt x="402" y="354"/>
                      </a:lnTo>
                      <a:lnTo>
                        <a:pt x="402" y="354"/>
                      </a:lnTo>
                      <a:lnTo>
                        <a:pt x="402" y="338"/>
                      </a:lnTo>
                      <a:lnTo>
                        <a:pt x="464" y="282"/>
                      </a:lnTo>
                      <a:lnTo>
                        <a:pt x="508" y="254"/>
                      </a:lnTo>
                      <a:lnTo>
                        <a:pt x="598" y="278"/>
                      </a:lnTo>
                      <a:lnTo>
                        <a:pt x="602" y="268"/>
                      </a:lnTo>
                      <a:lnTo>
                        <a:pt x="524" y="246"/>
                      </a:lnTo>
                      <a:lnTo>
                        <a:pt x="550" y="230"/>
                      </a:lnTo>
                      <a:lnTo>
                        <a:pt x="618" y="246"/>
                      </a:lnTo>
                      <a:lnTo>
                        <a:pt x="620" y="236"/>
                      </a:lnTo>
                      <a:lnTo>
                        <a:pt x="564" y="220"/>
                      </a:lnTo>
                      <a:lnTo>
                        <a:pt x="628" y="182"/>
                      </a:lnTo>
                      <a:lnTo>
                        <a:pt x="620" y="170"/>
                      </a:lnTo>
                      <a:lnTo>
                        <a:pt x="554" y="206"/>
                      </a:lnTo>
                      <a:lnTo>
                        <a:pt x="568" y="146"/>
                      </a:lnTo>
                      <a:lnTo>
                        <a:pt x="558" y="144"/>
                      </a:lnTo>
                      <a:lnTo>
                        <a:pt x="538" y="214"/>
                      </a:lnTo>
                      <a:lnTo>
                        <a:pt x="512" y="230"/>
                      </a:lnTo>
                      <a:lnTo>
                        <a:pt x="532" y="148"/>
                      </a:lnTo>
                      <a:lnTo>
                        <a:pt x="522" y="144"/>
                      </a:lnTo>
                      <a:lnTo>
                        <a:pt x="494" y="238"/>
                      </a:lnTo>
                      <a:lnTo>
                        <a:pt x="450" y="264"/>
                      </a:lnTo>
                      <a:lnTo>
                        <a:pt x="374" y="288"/>
                      </a:lnTo>
                      <a:lnTo>
                        <a:pt x="374" y="288"/>
                      </a:lnTo>
                      <a:lnTo>
                        <a:pt x="360" y="278"/>
                      </a:lnTo>
                      <a:lnTo>
                        <a:pt x="344" y="272"/>
                      </a:lnTo>
                      <a:lnTo>
                        <a:pt x="326" y="186"/>
                      </a:lnTo>
                      <a:lnTo>
                        <a:pt x="324" y="136"/>
                      </a:lnTo>
                      <a:lnTo>
                        <a:pt x="390" y="68"/>
                      </a:lnTo>
                      <a:lnTo>
                        <a:pt x="382" y="62"/>
                      </a:lnTo>
                      <a:lnTo>
                        <a:pt x="324" y="118"/>
                      </a:lnTo>
                      <a:lnTo>
                        <a:pt x="324" y="86"/>
                      </a:lnTo>
                      <a:lnTo>
                        <a:pt x="372" y="36"/>
                      </a:lnTo>
                      <a:lnTo>
                        <a:pt x="366" y="30"/>
                      </a:lnTo>
                      <a:lnTo>
                        <a:pt x="324" y="72"/>
                      </a:lnTo>
                      <a:lnTo>
                        <a:pt x="322" y="0"/>
                      </a:lnTo>
                      <a:lnTo>
                        <a:pt x="308" y="0"/>
                      </a:lnTo>
                      <a:lnTo>
                        <a:pt x="306" y="74"/>
                      </a:lnTo>
                      <a:lnTo>
                        <a:pt x="260" y="30"/>
                      </a:lnTo>
                      <a:lnTo>
                        <a:pt x="254" y="36"/>
                      </a:lnTo>
                      <a:lnTo>
                        <a:pt x="306" y="90"/>
                      </a:lnTo>
                      <a:lnTo>
                        <a:pt x="304" y="120"/>
                      </a:lnTo>
                      <a:lnTo>
                        <a:pt x="244" y="62"/>
                      </a:lnTo>
                      <a:lnTo>
                        <a:pt x="236" y="68"/>
                      </a:lnTo>
                      <a:lnTo>
                        <a:pt x="304" y="138"/>
                      </a:lnTo>
                      <a:lnTo>
                        <a:pt x="304" y="190"/>
                      </a:lnTo>
                      <a:lnTo>
                        <a:pt x="286" y="270"/>
                      </a:lnTo>
                      <a:lnTo>
                        <a:pt x="286" y="270"/>
                      </a:lnTo>
                      <a:lnTo>
                        <a:pt x="272" y="278"/>
                      </a:lnTo>
                      <a:lnTo>
                        <a:pt x="258" y="286"/>
                      </a:lnTo>
                      <a:lnTo>
                        <a:pt x="174" y="260"/>
                      </a:lnTo>
                      <a:lnTo>
                        <a:pt x="130" y="234"/>
                      </a:lnTo>
                      <a:lnTo>
                        <a:pt x="104" y="144"/>
                      </a:lnTo>
                      <a:lnTo>
                        <a:pt x="94" y="148"/>
                      </a:lnTo>
                      <a:lnTo>
                        <a:pt x="114" y="226"/>
                      </a:lnTo>
                      <a:lnTo>
                        <a:pt x="86" y="212"/>
                      </a:lnTo>
                      <a:lnTo>
                        <a:pt x="68" y="144"/>
                      </a:lnTo>
                      <a:lnTo>
                        <a:pt x="58" y="146"/>
                      </a:lnTo>
                      <a:lnTo>
                        <a:pt x="72" y="204"/>
                      </a:lnTo>
                      <a:lnTo>
                        <a:pt x="8" y="168"/>
                      </a:lnTo>
                      <a:lnTo>
                        <a:pt x="0" y="180"/>
                      </a:lnTo>
                      <a:lnTo>
                        <a:pt x="66" y="220"/>
                      </a:lnTo>
                      <a:lnTo>
                        <a:pt x="6" y="236"/>
                      </a:lnTo>
                      <a:lnTo>
                        <a:pt x="8" y="246"/>
                      </a:lnTo>
                      <a:lnTo>
                        <a:pt x="80" y="228"/>
                      </a:lnTo>
                      <a:lnTo>
                        <a:pt x="106" y="244"/>
                      </a:lnTo>
                      <a:lnTo>
                        <a:pt x="26" y="268"/>
                      </a:lnTo>
                      <a:lnTo>
                        <a:pt x="28" y="278"/>
                      </a:lnTo>
                      <a:lnTo>
                        <a:pt x="122" y="254"/>
                      </a:lnTo>
                      <a:lnTo>
                        <a:pt x="166" y="280"/>
                      </a:lnTo>
                      <a:lnTo>
                        <a:pt x="228" y="336"/>
                      </a:lnTo>
                      <a:lnTo>
                        <a:pt x="228" y="336"/>
                      </a:lnTo>
                      <a:lnTo>
                        <a:pt x="228" y="354"/>
                      </a:lnTo>
                      <a:lnTo>
                        <a:pt x="228" y="354"/>
                      </a:lnTo>
                      <a:lnTo>
                        <a:pt x="228" y="366"/>
                      </a:lnTo>
                      <a:lnTo>
                        <a:pt x="162" y="426"/>
                      </a:lnTo>
                      <a:lnTo>
                        <a:pt x="118" y="452"/>
                      </a:lnTo>
                      <a:lnTo>
                        <a:pt x="28" y="430"/>
                      </a:lnTo>
                      <a:lnTo>
                        <a:pt x="26" y="440"/>
                      </a:lnTo>
                      <a:lnTo>
                        <a:pt x="102" y="462"/>
                      </a:lnTo>
                      <a:lnTo>
                        <a:pt x="76" y="478"/>
                      </a:lnTo>
                      <a:lnTo>
                        <a:pt x="8" y="462"/>
                      </a:lnTo>
                      <a:lnTo>
                        <a:pt x="6" y="470"/>
                      </a:lnTo>
                      <a:lnTo>
                        <a:pt x="62" y="488"/>
                      </a:lnTo>
                      <a:lnTo>
                        <a:pt x="0" y="526"/>
                      </a:lnTo>
                      <a:lnTo>
                        <a:pt x="6" y="538"/>
                      </a:lnTo>
                      <a:lnTo>
                        <a:pt x="74" y="500"/>
                      </a:lnTo>
                      <a:lnTo>
                        <a:pt x="58" y="562"/>
                      </a:lnTo>
                      <a:lnTo>
                        <a:pt x="68" y="564"/>
                      </a:lnTo>
                      <a:lnTo>
                        <a:pt x="88" y="492"/>
                      </a:lnTo>
                      <a:lnTo>
                        <a:pt x="114" y="478"/>
                      </a:lnTo>
                      <a:lnTo>
                        <a:pt x="94" y="560"/>
                      </a:lnTo>
                      <a:lnTo>
                        <a:pt x="104" y="562"/>
                      </a:lnTo>
                      <a:lnTo>
                        <a:pt x="132" y="468"/>
                      </a:lnTo>
                      <a:lnTo>
                        <a:pt x="176" y="444"/>
                      </a:lnTo>
                      <a:lnTo>
                        <a:pt x="256" y="418"/>
                      </a:lnTo>
                      <a:lnTo>
                        <a:pt x="256" y="418"/>
                      </a:lnTo>
                      <a:lnTo>
                        <a:pt x="268" y="428"/>
                      </a:lnTo>
                      <a:lnTo>
                        <a:pt x="282" y="436"/>
                      </a:lnTo>
                      <a:lnTo>
                        <a:pt x="300" y="522"/>
                      </a:lnTo>
                      <a:lnTo>
                        <a:pt x="302" y="572"/>
                      </a:lnTo>
                      <a:lnTo>
                        <a:pt x="236" y="640"/>
                      </a:lnTo>
                      <a:lnTo>
                        <a:pt x="244" y="646"/>
                      </a:lnTo>
                      <a:lnTo>
                        <a:pt x="302" y="590"/>
                      </a:lnTo>
                      <a:lnTo>
                        <a:pt x="302" y="620"/>
                      </a:lnTo>
                      <a:lnTo>
                        <a:pt x="254" y="672"/>
                      </a:lnTo>
                      <a:lnTo>
                        <a:pt x="260" y="678"/>
                      </a:lnTo>
                      <a:lnTo>
                        <a:pt x="304" y="638"/>
                      </a:lnTo>
                      <a:lnTo>
                        <a:pt x="304" y="712"/>
                      </a:lnTo>
                      <a:lnTo>
                        <a:pt x="320" y="712"/>
                      </a:lnTo>
                      <a:lnTo>
                        <a:pt x="320" y="636"/>
                      </a:lnTo>
                      <a:lnTo>
                        <a:pt x="366" y="678"/>
                      </a:lnTo>
                      <a:lnTo>
                        <a:pt x="372" y="672"/>
                      </a:lnTo>
                      <a:lnTo>
                        <a:pt x="320" y="618"/>
                      </a:lnTo>
                      <a:lnTo>
                        <a:pt x="322" y="588"/>
                      </a:lnTo>
                      <a:lnTo>
                        <a:pt x="382" y="646"/>
                      </a:lnTo>
                      <a:lnTo>
                        <a:pt x="390" y="640"/>
                      </a:lnTo>
                      <a:lnTo>
                        <a:pt x="322" y="568"/>
                      </a:lnTo>
                      <a:lnTo>
                        <a:pt x="322" y="518"/>
                      </a:lnTo>
                      <a:lnTo>
                        <a:pt x="340" y="438"/>
                      </a:lnTo>
                      <a:lnTo>
                        <a:pt x="340" y="438"/>
                      </a:lnTo>
                      <a:lnTo>
                        <a:pt x="356" y="432"/>
                      </a:lnTo>
                      <a:lnTo>
                        <a:pt x="370" y="422"/>
                      </a:lnTo>
                      <a:lnTo>
                        <a:pt x="452" y="448"/>
                      </a:lnTo>
                      <a:lnTo>
                        <a:pt x="496" y="472"/>
                      </a:lnTo>
                      <a:lnTo>
                        <a:pt x="522" y="562"/>
                      </a:lnTo>
                      <a:lnTo>
                        <a:pt x="532" y="560"/>
                      </a:lnTo>
                      <a:lnTo>
                        <a:pt x="512" y="482"/>
                      </a:lnTo>
                      <a:lnTo>
                        <a:pt x="540" y="496"/>
                      </a:lnTo>
                      <a:lnTo>
                        <a:pt x="558" y="564"/>
                      </a:lnTo>
                      <a:lnTo>
                        <a:pt x="568" y="562"/>
                      </a:lnTo>
                      <a:lnTo>
                        <a:pt x="554" y="504"/>
                      </a:lnTo>
                      <a:lnTo>
                        <a:pt x="618" y="540"/>
                      </a:lnTo>
                      <a:lnTo>
                        <a:pt x="626" y="528"/>
                      </a:lnTo>
                      <a:lnTo>
                        <a:pt x="560" y="488"/>
                      </a:lnTo>
                      <a:lnTo>
                        <a:pt x="620" y="470"/>
                      </a:lnTo>
                      <a:close/>
                      <a:moveTo>
                        <a:pt x="314" y="410"/>
                      </a:moveTo>
                      <a:lnTo>
                        <a:pt x="314" y="410"/>
                      </a:lnTo>
                      <a:lnTo>
                        <a:pt x="304" y="408"/>
                      </a:lnTo>
                      <a:lnTo>
                        <a:pt x="294" y="406"/>
                      </a:lnTo>
                      <a:lnTo>
                        <a:pt x="284" y="400"/>
                      </a:lnTo>
                      <a:lnTo>
                        <a:pt x="276" y="394"/>
                      </a:lnTo>
                      <a:lnTo>
                        <a:pt x="268" y="384"/>
                      </a:lnTo>
                      <a:lnTo>
                        <a:pt x="264" y="376"/>
                      </a:lnTo>
                      <a:lnTo>
                        <a:pt x="260" y="364"/>
                      </a:lnTo>
                      <a:lnTo>
                        <a:pt x="260" y="354"/>
                      </a:lnTo>
                      <a:lnTo>
                        <a:pt x="260" y="354"/>
                      </a:lnTo>
                      <a:lnTo>
                        <a:pt x="260" y="342"/>
                      </a:lnTo>
                      <a:lnTo>
                        <a:pt x="264" y="332"/>
                      </a:lnTo>
                      <a:lnTo>
                        <a:pt x="268" y="322"/>
                      </a:lnTo>
                      <a:lnTo>
                        <a:pt x="276" y="314"/>
                      </a:lnTo>
                      <a:lnTo>
                        <a:pt x="284" y="308"/>
                      </a:lnTo>
                      <a:lnTo>
                        <a:pt x="294" y="302"/>
                      </a:lnTo>
                      <a:lnTo>
                        <a:pt x="304" y="300"/>
                      </a:lnTo>
                      <a:lnTo>
                        <a:pt x="314" y="298"/>
                      </a:lnTo>
                      <a:lnTo>
                        <a:pt x="314" y="298"/>
                      </a:lnTo>
                      <a:lnTo>
                        <a:pt x="326" y="300"/>
                      </a:lnTo>
                      <a:lnTo>
                        <a:pt x="336" y="302"/>
                      </a:lnTo>
                      <a:lnTo>
                        <a:pt x="346" y="308"/>
                      </a:lnTo>
                      <a:lnTo>
                        <a:pt x="354" y="314"/>
                      </a:lnTo>
                      <a:lnTo>
                        <a:pt x="362" y="322"/>
                      </a:lnTo>
                      <a:lnTo>
                        <a:pt x="366" y="332"/>
                      </a:lnTo>
                      <a:lnTo>
                        <a:pt x="370" y="342"/>
                      </a:lnTo>
                      <a:lnTo>
                        <a:pt x="370" y="354"/>
                      </a:lnTo>
                      <a:lnTo>
                        <a:pt x="370" y="354"/>
                      </a:lnTo>
                      <a:lnTo>
                        <a:pt x="370" y="364"/>
                      </a:lnTo>
                      <a:lnTo>
                        <a:pt x="366" y="376"/>
                      </a:lnTo>
                      <a:lnTo>
                        <a:pt x="362" y="384"/>
                      </a:lnTo>
                      <a:lnTo>
                        <a:pt x="354" y="394"/>
                      </a:lnTo>
                      <a:lnTo>
                        <a:pt x="346" y="400"/>
                      </a:lnTo>
                      <a:lnTo>
                        <a:pt x="336" y="406"/>
                      </a:lnTo>
                      <a:lnTo>
                        <a:pt x="326" y="408"/>
                      </a:lnTo>
                      <a:lnTo>
                        <a:pt x="314" y="410"/>
                      </a:lnTo>
                      <a:lnTo>
                        <a:pt x="314" y="410"/>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1" name="Freeform 8"/>
            <p:cNvSpPr>
              <a:spLocks noChangeAspect="1" noEditPoints="1"/>
            </p:cNvSpPr>
            <p:nvPr/>
          </p:nvSpPr>
          <p:spPr bwMode="auto">
            <a:xfrm>
              <a:off x="8267911" y="2855927"/>
              <a:ext cx="865764" cy="1172389"/>
            </a:xfrm>
            <a:custGeom>
              <a:avLst/>
              <a:gdLst>
                <a:gd name="T0" fmla="*/ 562 w 672"/>
                <a:gd name="T1" fmla="*/ 532 h 910"/>
                <a:gd name="T2" fmla="*/ 624 w 672"/>
                <a:gd name="T3" fmla="*/ 522 h 910"/>
                <a:gd name="T4" fmla="*/ 640 w 672"/>
                <a:gd name="T5" fmla="*/ 514 h 910"/>
                <a:gd name="T6" fmla="*/ 636 w 672"/>
                <a:gd name="T7" fmla="*/ 502 h 910"/>
                <a:gd name="T8" fmla="*/ 594 w 672"/>
                <a:gd name="T9" fmla="*/ 460 h 910"/>
                <a:gd name="T10" fmla="*/ 588 w 672"/>
                <a:gd name="T11" fmla="*/ 422 h 910"/>
                <a:gd name="T12" fmla="*/ 610 w 672"/>
                <a:gd name="T13" fmla="*/ 364 h 910"/>
                <a:gd name="T14" fmla="*/ 614 w 672"/>
                <a:gd name="T15" fmla="*/ 352 h 910"/>
                <a:gd name="T16" fmla="*/ 604 w 672"/>
                <a:gd name="T17" fmla="*/ 342 h 910"/>
                <a:gd name="T18" fmla="*/ 560 w 672"/>
                <a:gd name="T19" fmla="*/ 374 h 910"/>
                <a:gd name="T20" fmla="*/ 672 w 672"/>
                <a:gd name="T21" fmla="*/ 156 h 910"/>
                <a:gd name="T22" fmla="*/ 672 w 672"/>
                <a:gd name="T23" fmla="*/ 104 h 910"/>
                <a:gd name="T24" fmla="*/ 644 w 672"/>
                <a:gd name="T25" fmla="*/ 0 h 910"/>
                <a:gd name="T26" fmla="*/ 596 w 672"/>
                <a:gd name="T27" fmla="*/ 120 h 910"/>
                <a:gd name="T28" fmla="*/ 570 w 672"/>
                <a:gd name="T29" fmla="*/ 182 h 910"/>
                <a:gd name="T30" fmla="*/ 476 w 672"/>
                <a:gd name="T31" fmla="*/ 342 h 910"/>
                <a:gd name="T32" fmla="*/ 468 w 672"/>
                <a:gd name="T33" fmla="*/ 296 h 910"/>
                <a:gd name="T34" fmla="*/ 468 w 672"/>
                <a:gd name="T35" fmla="*/ 294 h 910"/>
                <a:gd name="T36" fmla="*/ 468 w 672"/>
                <a:gd name="T37" fmla="*/ 290 h 910"/>
                <a:gd name="T38" fmla="*/ 464 w 672"/>
                <a:gd name="T39" fmla="*/ 288 h 910"/>
                <a:gd name="T40" fmla="*/ 460 w 672"/>
                <a:gd name="T41" fmla="*/ 288 h 910"/>
                <a:gd name="T42" fmla="*/ 450 w 672"/>
                <a:gd name="T43" fmla="*/ 288 h 910"/>
                <a:gd name="T44" fmla="*/ 444 w 672"/>
                <a:gd name="T45" fmla="*/ 300 h 910"/>
                <a:gd name="T46" fmla="*/ 450 w 672"/>
                <a:gd name="T47" fmla="*/ 346 h 910"/>
                <a:gd name="T48" fmla="*/ 320 w 672"/>
                <a:gd name="T49" fmla="*/ 90 h 910"/>
                <a:gd name="T50" fmla="*/ 276 w 672"/>
                <a:gd name="T51" fmla="*/ 70 h 910"/>
                <a:gd name="T52" fmla="*/ 168 w 672"/>
                <a:gd name="T53" fmla="*/ 88 h 910"/>
                <a:gd name="T54" fmla="*/ 246 w 672"/>
                <a:gd name="T55" fmla="*/ 188 h 910"/>
                <a:gd name="T56" fmla="*/ 288 w 672"/>
                <a:gd name="T57" fmla="*/ 240 h 910"/>
                <a:gd name="T58" fmla="*/ 380 w 672"/>
                <a:gd name="T59" fmla="*/ 404 h 910"/>
                <a:gd name="T60" fmla="*/ 328 w 672"/>
                <a:gd name="T61" fmla="*/ 388 h 910"/>
                <a:gd name="T62" fmla="*/ 322 w 672"/>
                <a:gd name="T63" fmla="*/ 398 h 910"/>
                <a:gd name="T64" fmla="*/ 372 w 672"/>
                <a:gd name="T65" fmla="*/ 426 h 910"/>
                <a:gd name="T66" fmla="*/ 188 w 672"/>
                <a:gd name="T67" fmla="*/ 482 h 910"/>
                <a:gd name="T68" fmla="*/ 122 w 672"/>
                <a:gd name="T69" fmla="*/ 494 h 910"/>
                <a:gd name="T70" fmla="*/ 0 w 672"/>
                <a:gd name="T71" fmla="*/ 516 h 910"/>
                <a:gd name="T72" fmla="*/ 54 w 672"/>
                <a:gd name="T73" fmla="*/ 594 h 910"/>
                <a:gd name="T74" fmla="*/ 100 w 672"/>
                <a:gd name="T75" fmla="*/ 610 h 910"/>
                <a:gd name="T76" fmla="*/ 374 w 672"/>
                <a:gd name="T77" fmla="*/ 490 h 910"/>
                <a:gd name="T78" fmla="*/ 352 w 672"/>
                <a:gd name="T79" fmla="*/ 544 h 910"/>
                <a:gd name="T80" fmla="*/ 350 w 672"/>
                <a:gd name="T81" fmla="*/ 562 h 910"/>
                <a:gd name="T82" fmla="*/ 362 w 672"/>
                <a:gd name="T83" fmla="*/ 566 h 910"/>
                <a:gd name="T84" fmla="*/ 420 w 672"/>
                <a:gd name="T85" fmla="*/ 548 h 910"/>
                <a:gd name="T86" fmla="*/ 346 w 672"/>
                <a:gd name="T87" fmla="*/ 752 h 910"/>
                <a:gd name="T88" fmla="*/ 324 w 672"/>
                <a:gd name="T89" fmla="*/ 812 h 910"/>
                <a:gd name="T90" fmla="*/ 352 w 672"/>
                <a:gd name="T91" fmla="*/ 820 h 910"/>
                <a:gd name="T92" fmla="*/ 376 w 672"/>
                <a:gd name="T93" fmla="*/ 760 h 910"/>
                <a:gd name="T94" fmla="*/ 456 w 672"/>
                <a:gd name="T95" fmla="*/ 564 h 910"/>
                <a:gd name="T96" fmla="*/ 494 w 672"/>
                <a:gd name="T97" fmla="*/ 612 h 910"/>
                <a:gd name="T98" fmla="*/ 498 w 672"/>
                <a:gd name="T99" fmla="*/ 620 h 910"/>
                <a:gd name="T100" fmla="*/ 514 w 672"/>
                <a:gd name="T101" fmla="*/ 620 h 910"/>
                <a:gd name="T102" fmla="*/ 512 w 672"/>
                <a:gd name="T103" fmla="*/ 562 h 910"/>
                <a:gd name="T104" fmla="*/ 638 w 672"/>
                <a:gd name="T105" fmla="*/ 822 h 910"/>
                <a:gd name="T106" fmla="*/ 672 w 672"/>
                <a:gd name="T107" fmla="*/ 672 h 910"/>
                <a:gd name="T108" fmla="*/ 504 w 672"/>
                <a:gd name="T109" fmla="*/ 532 h 910"/>
                <a:gd name="T110" fmla="*/ 442 w 672"/>
                <a:gd name="T111" fmla="*/ 526 h 910"/>
                <a:gd name="T112" fmla="*/ 410 w 672"/>
                <a:gd name="T113" fmla="*/ 492 h 910"/>
                <a:gd name="T114" fmla="*/ 404 w 672"/>
                <a:gd name="T115" fmla="*/ 430 h 910"/>
                <a:gd name="T116" fmla="*/ 430 w 672"/>
                <a:gd name="T117" fmla="*/ 392 h 910"/>
                <a:gd name="T118" fmla="*/ 490 w 672"/>
                <a:gd name="T119" fmla="*/ 374 h 910"/>
                <a:gd name="T120" fmla="*/ 544 w 672"/>
                <a:gd name="T121" fmla="*/ 404 h 910"/>
                <a:gd name="T122" fmla="*/ 562 w 672"/>
                <a:gd name="T123" fmla="*/ 448 h 910"/>
                <a:gd name="T124" fmla="*/ 544 w 672"/>
                <a:gd name="T125" fmla="*/ 506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910">
                  <a:moveTo>
                    <a:pt x="672" y="672"/>
                  </a:moveTo>
                  <a:lnTo>
                    <a:pt x="670" y="672"/>
                  </a:lnTo>
                  <a:lnTo>
                    <a:pt x="562" y="532"/>
                  </a:lnTo>
                  <a:lnTo>
                    <a:pt x="562" y="532"/>
                  </a:lnTo>
                  <a:lnTo>
                    <a:pt x="572" y="520"/>
                  </a:lnTo>
                  <a:lnTo>
                    <a:pt x="582" y="506"/>
                  </a:lnTo>
                  <a:lnTo>
                    <a:pt x="624" y="522"/>
                  </a:lnTo>
                  <a:lnTo>
                    <a:pt x="624" y="522"/>
                  </a:lnTo>
                  <a:lnTo>
                    <a:pt x="630" y="522"/>
                  </a:lnTo>
                  <a:lnTo>
                    <a:pt x="636" y="520"/>
                  </a:lnTo>
                  <a:lnTo>
                    <a:pt x="636" y="520"/>
                  </a:lnTo>
                  <a:lnTo>
                    <a:pt x="640" y="514"/>
                  </a:lnTo>
                  <a:lnTo>
                    <a:pt x="640" y="514"/>
                  </a:lnTo>
                  <a:lnTo>
                    <a:pt x="640" y="510"/>
                  </a:lnTo>
                  <a:lnTo>
                    <a:pt x="640" y="504"/>
                  </a:lnTo>
                  <a:lnTo>
                    <a:pt x="636" y="502"/>
                  </a:lnTo>
                  <a:lnTo>
                    <a:pt x="632" y="498"/>
                  </a:lnTo>
                  <a:lnTo>
                    <a:pt x="590" y="482"/>
                  </a:lnTo>
                  <a:lnTo>
                    <a:pt x="590" y="482"/>
                  </a:lnTo>
                  <a:lnTo>
                    <a:pt x="594" y="460"/>
                  </a:lnTo>
                  <a:lnTo>
                    <a:pt x="672" y="446"/>
                  </a:lnTo>
                  <a:lnTo>
                    <a:pt x="672" y="410"/>
                  </a:lnTo>
                  <a:lnTo>
                    <a:pt x="588" y="422"/>
                  </a:lnTo>
                  <a:lnTo>
                    <a:pt x="588" y="422"/>
                  </a:lnTo>
                  <a:lnTo>
                    <a:pt x="582" y="406"/>
                  </a:lnTo>
                  <a:lnTo>
                    <a:pt x="576" y="392"/>
                  </a:lnTo>
                  <a:lnTo>
                    <a:pt x="610" y="364"/>
                  </a:lnTo>
                  <a:lnTo>
                    <a:pt x="610" y="364"/>
                  </a:lnTo>
                  <a:lnTo>
                    <a:pt x="614" y="360"/>
                  </a:lnTo>
                  <a:lnTo>
                    <a:pt x="614" y="356"/>
                  </a:lnTo>
                  <a:lnTo>
                    <a:pt x="614" y="356"/>
                  </a:lnTo>
                  <a:lnTo>
                    <a:pt x="614" y="352"/>
                  </a:lnTo>
                  <a:lnTo>
                    <a:pt x="612" y="348"/>
                  </a:lnTo>
                  <a:lnTo>
                    <a:pt x="612" y="348"/>
                  </a:lnTo>
                  <a:lnTo>
                    <a:pt x="608" y="344"/>
                  </a:lnTo>
                  <a:lnTo>
                    <a:pt x="604" y="342"/>
                  </a:lnTo>
                  <a:lnTo>
                    <a:pt x="600" y="344"/>
                  </a:lnTo>
                  <a:lnTo>
                    <a:pt x="594" y="346"/>
                  </a:lnTo>
                  <a:lnTo>
                    <a:pt x="560" y="374"/>
                  </a:lnTo>
                  <a:lnTo>
                    <a:pt x="560" y="374"/>
                  </a:lnTo>
                  <a:lnTo>
                    <a:pt x="550" y="366"/>
                  </a:lnTo>
                  <a:lnTo>
                    <a:pt x="540" y="358"/>
                  </a:lnTo>
                  <a:lnTo>
                    <a:pt x="602" y="190"/>
                  </a:lnTo>
                  <a:lnTo>
                    <a:pt x="672" y="156"/>
                  </a:lnTo>
                  <a:lnTo>
                    <a:pt x="672" y="134"/>
                  </a:lnTo>
                  <a:lnTo>
                    <a:pt x="612" y="160"/>
                  </a:lnTo>
                  <a:lnTo>
                    <a:pt x="624" y="128"/>
                  </a:lnTo>
                  <a:lnTo>
                    <a:pt x="672" y="104"/>
                  </a:lnTo>
                  <a:lnTo>
                    <a:pt x="672" y="84"/>
                  </a:lnTo>
                  <a:lnTo>
                    <a:pt x="634" y="100"/>
                  </a:lnTo>
                  <a:lnTo>
                    <a:pt x="666" y="10"/>
                  </a:lnTo>
                  <a:lnTo>
                    <a:pt x="644" y="0"/>
                  </a:lnTo>
                  <a:lnTo>
                    <a:pt x="606" y="92"/>
                  </a:lnTo>
                  <a:lnTo>
                    <a:pt x="572" y="18"/>
                  </a:lnTo>
                  <a:lnTo>
                    <a:pt x="556" y="26"/>
                  </a:lnTo>
                  <a:lnTo>
                    <a:pt x="596" y="120"/>
                  </a:lnTo>
                  <a:lnTo>
                    <a:pt x="582" y="152"/>
                  </a:lnTo>
                  <a:lnTo>
                    <a:pt x="536" y="52"/>
                  </a:lnTo>
                  <a:lnTo>
                    <a:pt x="518" y="58"/>
                  </a:lnTo>
                  <a:lnTo>
                    <a:pt x="570" y="182"/>
                  </a:lnTo>
                  <a:lnTo>
                    <a:pt x="504" y="344"/>
                  </a:lnTo>
                  <a:lnTo>
                    <a:pt x="504" y="344"/>
                  </a:lnTo>
                  <a:lnTo>
                    <a:pt x="490" y="342"/>
                  </a:lnTo>
                  <a:lnTo>
                    <a:pt x="476" y="342"/>
                  </a:lnTo>
                  <a:lnTo>
                    <a:pt x="468" y="298"/>
                  </a:lnTo>
                  <a:lnTo>
                    <a:pt x="468" y="298"/>
                  </a:lnTo>
                  <a:lnTo>
                    <a:pt x="468" y="296"/>
                  </a:lnTo>
                  <a:lnTo>
                    <a:pt x="468" y="296"/>
                  </a:lnTo>
                  <a:lnTo>
                    <a:pt x="468" y="294"/>
                  </a:lnTo>
                  <a:lnTo>
                    <a:pt x="468" y="294"/>
                  </a:lnTo>
                  <a:lnTo>
                    <a:pt x="468" y="294"/>
                  </a:lnTo>
                  <a:lnTo>
                    <a:pt x="468" y="294"/>
                  </a:lnTo>
                  <a:lnTo>
                    <a:pt x="470" y="290"/>
                  </a:lnTo>
                  <a:lnTo>
                    <a:pt x="470" y="290"/>
                  </a:lnTo>
                  <a:lnTo>
                    <a:pt x="468" y="290"/>
                  </a:lnTo>
                  <a:lnTo>
                    <a:pt x="468" y="290"/>
                  </a:lnTo>
                  <a:lnTo>
                    <a:pt x="464" y="288"/>
                  </a:lnTo>
                  <a:lnTo>
                    <a:pt x="464" y="288"/>
                  </a:lnTo>
                  <a:lnTo>
                    <a:pt x="464" y="288"/>
                  </a:lnTo>
                  <a:lnTo>
                    <a:pt x="464" y="288"/>
                  </a:lnTo>
                  <a:lnTo>
                    <a:pt x="458" y="286"/>
                  </a:lnTo>
                  <a:lnTo>
                    <a:pt x="458" y="286"/>
                  </a:lnTo>
                  <a:lnTo>
                    <a:pt x="460" y="288"/>
                  </a:lnTo>
                  <a:lnTo>
                    <a:pt x="460" y="288"/>
                  </a:lnTo>
                  <a:lnTo>
                    <a:pt x="456" y="288"/>
                  </a:lnTo>
                  <a:lnTo>
                    <a:pt x="454" y="288"/>
                  </a:lnTo>
                  <a:lnTo>
                    <a:pt x="454" y="288"/>
                  </a:lnTo>
                  <a:lnTo>
                    <a:pt x="450" y="288"/>
                  </a:lnTo>
                  <a:lnTo>
                    <a:pt x="446" y="290"/>
                  </a:lnTo>
                  <a:lnTo>
                    <a:pt x="444" y="298"/>
                  </a:lnTo>
                  <a:lnTo>
                    <a:pt x="444" y="298"/>
                  </a:lnTo>
                  <a:lnTo>
                    <a:pt x="444" y="300"/>
                  </a:lnTo>
                  <a:lnTo>
                    <a:pt x="444" y="300"/>
                  </a:lnTo>
                  <a:lnTo>
                    <a:pt x="444" y="302"/>
                  </a:lnTo>
                  <a:lnTo>
                    <a:pt x="450" y="346"/>
                  </a:lnTo>
                  <a:lnTo>
                    <a:pt x="450" y="346"/>
                  </a:lnTo>
                  <a:lnTo>
                    <a:pt x="438" y="350"/>
                  </a:lnTo>
                  <a:lnTo>
                    <a:pt x="426" y="356"/>
                  </a:lnTo>
                  <a:lnTo>
                    <a:pt x="310" y="216"/>
                  </a:lnTo>
                  <a:lnTo>
                    <a:pt x="320" y="90"/>
                  </a:lnTo>
                  <a:lnTo>
                    <a:pt x="302" y="88"/>
                  </a:lnTo>
                  <a:lnTo>
                    <a:pt x="288" y="192"/>
                  </a:lnTo>
                  <a:lnTo>
                    <a:pt x="266" y="166"/>
                  </a:lnTo>
                  <a:lnTo>
                    <a:pt x="276" y="70"/>
                  </a:lnTo>
                  <a:lnTo>
                    <a:pt x="258" y="68"/>
                  </a:lnTo>
                  <a:lnTo>
                    <a:pt x="248" y="144"/>
                  </a:lnTo>
                  <a:lnTo>
                    <a:pt x="188" y="72"/>
                  </a:lnTo>
                  <a:lnTo>
                    <a:pt x="168" y="88"/>
                  </a:lnTo>
                  <a:lnTo>
                    <a:pt x="228" y="164"/>
                  </a:lnTo>
                  <a:lnTo>
                    <a:pt x="148" y="158"/>
                  </a:lnTo>
                  <a:lnTo>
                    <a:pt x="146" y="174"/>
                  </a:lnTo>
                  <a:lnTo>
                    <a:pt x="246" y="188"/>
                  </a:lnTo>
                  <a:lnTo>
                    <a:pt x="268" y="214"/>
                  </a:lnTo>
                  <a:lnTo>
                    <a:pt x="156" y="204"/>
                  </a:lnTo>
                  <a:lnTo>
                    <a:pt x="154" y="222"/>
                  </a:lnTo>
                  <a:lnTo>
                    <a:pt x="288" y="240"/>
                  </a:lnTo>
                  <a:lnTo>
                    <a:pt x="396" y="380"/>
                  </a:lnTo>
                  <a:lnTo>
                    <a:pt x="396" y="380"/>
                  </a:lnTo>
                  <a:lnTo>
                    <a:pt x="388" y="392"/>
                  </a:lnTo>
                  <a:lnTo>
                    <a:pt x="380" y="404"/>
                  </a:lnTo>
                  <a:lnTo>
                    <a:pt x="338" y="386"/>
                  </a:lnTo>
                  <a:lnTo>
                    <a:pt x="338" y="386"/>
                  </a:lnTo>
                  <a:lnTo>
                    <a:pt x="334" y="386"/>
                  </a:lnTo>
                  <a:lnTo>
                    <a:pt x="328" y="388"/>
                  </a:lnTo>
                  <a:lnTo>
                    <a:pt x="326" y="390"/>
                  </a:lnTo>
                  <a:lnTo>
                    <a:pt x="322" y="394"/>
                  </a:lnTo>
                  <a:lnTo>
                    <a:pt x="322" y="394"/>
                  </a:lnTo>
                  <a:lnTo>
                    <a:pt x="322" y="398"/>
                  </a:lnTo>
                  <a:lnTo>
                    <a:pt x="322" y="404"/>
                  </a:lnTo>
                  <a:lnTo>
                    <a:pt x="326" y="408"/>
                  </a:lnTo>
                  <a:lnTo>
                    <a:pt x="330" y="410"/>
                  </a:lnTo>
                  <a:lnTo>
                    <a:pt x="372" y="426"/>
                  </a:lnTo>
                  <a:lnTo>
                    <a:pt x="372" y="426"/>
                  </a:lnTo>
                  <a:lnTo>
                    <a:pt x="370" y="438"/>
                  </a:lnTo>
                  <a:lnTo>
                    <a:pt x="368" y="450"/>
                  </a:lnTo>
                  <a:lnTo>
                    <a:pt x="188" y="482"/>
                  </a:lnTo>
                  <a:lnTo>
                    <a:pt x="82" y="410"/>
                  </a:lnTo>
                  <a:lnTo>
                    <a:pt x="72" y="424"/>
                  </a:lnTo>
                  <a:lnTo>
                    <a:pt x="156" y="488"/>
                  </a:lnTo>
                  <a:lnTo>
                    <a:pt x="122" y="494"/>
                  </a:lnTo>
                  <a:lnTo>
                    <a:pt x="44" y="440"/>
                  </a:lnTo>
                  <a:lnTo>
                    <a:pt x="32" y="454"/>
                  </a:lnTo>
                  <a:lnTo>
                    <a:pt x="92" y="500"/>
                  </a:lnTo>
                  <a:lnTo>
                    <a:pt x="0" y="516"/>
                  </a:lnTo>
                  <a:lnTo>
                    <a:pt x="0" y="528"/>
                  </a:lnTo>
                  <a:lnTo>
                    <a:pt x="2" y="540"/>
                  </a:lnTo>
                  <a:lnTo>
                    <a:pt x="100" y="528"/>
                  </a:lnTo>
                  <a:lnTo>
                    <a:pt x="54" y="594"/>
                  </a:lnTo>
                  <a:lnTo>
                    <a:pt x="68" y="604"/>
                  </a:lnTo>
                  <a:lnTo>
                    <a:pt x="130" y="524"/>
                  </a:lnTo>
                  <a:lnTo>
                    <a:pt x="164" y="518"/>
                  </a:lnTo>
                  <a:lnTo>
                    <a:pt x="100" y="610"/>
                  </a:lnTo>
                  <a:lnTo>
                    <a:pt x="116" y="620"/>
                  </a:lnTo>
                  <a:lnTo>
                    <a:pt x="196" y="514"/>
                  </a:lnTo>
                  <a:lnTo>
                    <a:pt x="374" y="490"/>
                  </a:lnTo>
                  <a:lnTo>
                    <a:pt x="374" y="490"/>
                  </a:lnTo>
                  <a:lnTo>
                    <a:pt x="380" y="502"/>
                  </a:lnTo>
                  <a:lnTo>
                    <a:pt x="386" y="516"/>
                  </a:lnTo>
                  <a:lnTo>
                    <a:pt x="352" y="544"/>
                  </a:lnTo>
                  <a:lnTo>
                    <a:pt x="352" y="544"/>
                  </a:lnTo>
                  <a:lnTo>
                    <a:pt x="348" y="548"/>
                  </a:lnTo>
                  <a:lnTo>
                    <a:pt x="346" y="552"/>
                  </a:lnTo>
                  <a:lnTo>
                    <a:pt x="348" y="558"/>
                  </a:lnTo>
                  <a:lnTo>
                    <a:pt x="350" y="562"/>
                  </a:lnTo>
                  <a:lnTo>
                    <a:pt x="350" y="562"/>
                  </a:lnTo>
                  <a:lnTo>
                    <a:pt x="354" y="564"/>
                  </a:lnTo>
                  <a:lnTo>
                    <a:pt x="358" y="566"/>
                  </a:lnTo>
                  <a:lnTo>
                    <a:pt x="362" y="566"/>
                  </a:lnTo>
                  <a:lnTo>
                    <a:pt x="366" y="564"/>
                  </a:lnTo>
                  <a:lnTo>
                    <a:pt x="402" y="534"/>
                  </a:lnTo>
                  <a:lnTo>
                    <a:pt x="402" y="534"/>
                  </a:lnTo>
                  <a:lnTo>
                    <a:pt x="420" y="548"/>
                  </a:lnTo>
                  <a:lnTo>
                    <a:pt x="356" y="722"/>
                  </a:lnTo>
                  <a:lnTo>
                    <a:pt x="240" y="776"/>
                  </a:lnTo>
                  <a:lnTo>
                    <a:pt x="248" y="794"/>
                  </a:lnTo>
                  <a:lnTo>
                    <a:pt x="346" y="752"/>
                  </a:lnTo>
                  <a:lnTo>
                    <a:pt x="334" y="784"/>
                  </a:lnTo>
                  <a:lnTo>
                    <a:pt x="246" y="826"/>
                  </a:lnTo>
                  <a:lnTo>
                    <a:pt x="254" y="842"/>
                  </a:lnTo>
                  <a:lnTo>
                    <a:pt x="324" y="812"/>
                  </a:lnTo>
                  <a:lnTo>
                    <a:pt x="292" y="902"/>
                  </a:lnTo>
                  <a:lnTo>
                    <a:pt x="310" y="910"/>
                  </a:lnTo>
                  <a:lnTo>
                    <a:pt x="314" y="910"/>
                  </a:lnTo>
                  <a:lnTo>
                    <a:pt x="352" y="820"/>
                  </a:lnTo>
                  <a:lnTo>
                    <a:pt x="386" y="892"/>
                  </a:lnTo>
                  <a:lnTo>
                    <a:pt x="402" y="886"/>
                  </a:lnTo>
                  <a:lnTo>
                    <a:pt x="364" y="792"/>
                  </a:lnTo>
                  <a:lnTo>
                    <a:pt x="376" y="760"/>
                  </a:lnTo>
                  <a:lnTo>
                    <a:pt x="422" y="860"/>
                  </a:lnTo>
                  <a:lnTo>
                    <a:pt x="440" y="852"/>
                  </a:lnTo>
                  <a:lnTo>
                    <a:pt x="388" y="730"/>
                  </a:lnTo>
                  <a:lnTo>
                    <a:pt x="456" y="564"/>
                  </a:lnTo>
                  <a:lnTo>
                    <a:pt x="456" y="564"/>
                  </a:lnTo>
                  <a:lnTo>
                    <a:pt x="472" y="566"/>
                  </a:lnTo>
                  <a:lnTo>
                    <a:pt x="486" y="566"/>
                  </a:lnTo>
                  <a:lnTo>
                    <a:pt x="494" y="612"/>
                  </a:lnTo>
                  <a:lnTo>
                    <a:pt x="494" y="612"/>
                  </a:lnTo>
                  <a:lnTo>
                    <a:pt x="496" y="616"/>
                  </a:lnTo>
                  <a:lnTo>
                    <a:pt x="498" y="620"/>
                  </a:lnTo>
                  <a:lnTo>
                    <a:pt x="498" y="620"/>
                  </a:lnTo>
                  <a:lnTo>
                    <a:pt x="504" y="622"/>
                  </a:lnTo>
                  <a:lnTo>
                    <a:pt x="508" y="622"/>
                  </a:lnTo>
                  <a:lnTo>
                    <a:pt x="508" y="622"/>
                  </a:lnTo>
                  <a:lnTo>
                    <a:pt x="514" y="620"/>
                  </a:lnTo>
                  <a:lnTo>
                    <a:pt x="514" y="620"/>
                  </a:lnTo>
                  <a:lnTo>
                    <a:pt x="518" y="614"/>
                  </a:lnTo>
                  <a:lnTo>
                    <a:pt x="518" y="608"/>
                  </a:lnTo>
                  <a:lnTo>
                    <a:pt x="512" y="562"/>
                  </a:lnTo>
                  <a:lnTo>
                    <a:pt x="512" y="562"/>
                  </a:lnTo>
                  <a:lnTo>
                    <a:pt x="530" y="556"/>
                  </a:lnTo>
                  <a:lnTo>
                    <a:pt x="648" y="694"/>
                  </a:lnTo>
                  <a:lnTo>
                    <a:pt x="638" y="822"/>
                  </a:lnTo>
                  <a:lnTo>
                    <a:pt x="656" y="824"/>
                  </a:lnTo>
                  <a:lnTo>
                    <a:pt x="670" y="720"/>
                  </a:lnTo>
                  <a:lnTo>
                    <a:pt x="672" y="722"/>
                  </a:lnTo>
                  <a:lnTo>
                    <a:pt x="672" y="672"/>
                  </a:lnTo>
                  <a:close/>
                  <a:moveTo>
                    <a:pt x="532" y="518"/>
                  </a:moveTo>
                  <a:lnTo>
                    <a:pt x="532" y="518"/>
                  </a:lnTo>
                  <a:lnTo>
                    <a:pt x="518" y="526"/>
                  </a:lnTo>
                  <a:lnTo>
                    <a:pt x="504" y="532"/>
                  </a:lnTo>
                  <a:lnTo>
                    <a:pt x="488" y="534"/>
                  </a:lnTo>
                  <a:lnTo>
                    <a:pt x="472" y="534"/>
                  </a:lnTo>
                  <a:lnTo>
                    <a:pt x="458" y="532"/>
                  </a:lnTo>
                  <a:lnTo>
                    <a:pt x="442" y="526"/>
                  </a:lnTo>
                  <a:lnTo>
                    <a:pt x="430" y="516"/>
                  </a:lnTo>
                  <a:lnTo>
                    <a:pt x="418" y="504"/>
                  </a:lnTo>
                  <a:lnTo>
                    <a:pt x="418" y="504"/>
                  </a:lnTo>
                  <a:lnTo>
                    <a:pt x="410" y="492"/>
                  </a:lnTo>
                  <a:lnTo>
                    <a:pt x="404" y="476"/>
                  </a:lnTo>
                  <a:lnTo>
                    <a:pt x="400" y="462"/>
                  </a:lnTo>
                  <a:lnTo>
                    <a:pt x="400" y="446"/>
                  </a:lnTo>
                  <a:lnTo>
                    <a:pt x="404" y="430"/>
                  </a:lnTo>
                  <a:lnTo>
                    <a:pt x="410" y="416"/>
                  </a:lnTo>
                  <a:lnTo>
                    <a:pt x="418" y="402"/>
                  </a:lnTo>
                  <a:lnTo>
                    <a:pt x="430" y="392"/>
                  </a:lnTo>
                  <a:lnTo>
                    <a:pt x="430" y="392"/>
                  </a:lnTo>
                  <a:lnTo>
                    <a:pt x="444" y="382"/>
                  </a:lnTo>
                  <a:lnTo>
                    <a:pt x="458" y="376"/>
                  </a:lnTo>
                  <a:lnTo>
                    <a:pt x="474" y="374"/>
                  </a:lnTo>
                  <a:lnTo>
                    <a:pt x="490" y="374"/>
                  </a:lnTo>
                  <a:lnTo>
                    <a:pt x="504" y="378"/>
                  </a:lnTo>
                  <a:lnTo>
                    <a:pt x="520" y="384"/>
                  </a:lnTo>
                  <a:lnTo>
                    <a:pt x="532" y="392"/>
                  </a:lnTo>
                  <a:lnTo>
                    <a:pt x="544" y="404"/>
                  </a:lnTo>
                  <a:lnTo>
                    <a:pt x="544" y="404"/>
                  </a:lnTo>
                  <a:lnTo>
                    <a:pt x="552" y="418"/>
                  </a:lnTo>
                  <a:lnTo>
                    <a:pt x="558" y="432"/>
                  </a:lnTo>
                  <a:lnTo>
                    <a:pt x="562" y="448"/>
                  </a:lnTo>
                  <a:lnTo>
                    <a:pt x="562" y="462"/>
                  </a:lnTo>
                  <a:lnTo>
                    <a:pt x="558" y="478"/>
                  </a:lnTo>
                  <a:lnTo>
                    <a:pt x="552" y="492"/>
                  </a:lnTo>
                  <a:lnTo>
                    <a:pt x="544" y="506"/>
                  </a:lnTo>
                  <a:lnTo>
                    <a:pt x="532" y="518"/>
                  </a:lnTo>
                  <a:lnTo>
                    <a:pt x="532" y="518"/>
                  </a:lnTo>
                  <a:close/>
                </a:path>
              </a:pathLst>
            </a:custGeom>
            <a:solidFill>
              <a:srgbClr val="FEFFFF">
                <a:alpha val="4000"/>
              </a:srgbClr>
            </a:solidFill>
            <a:ln>
              <a:solidFill>
                <a:srgbClr val="FEFFFF">
                  <a:alpha val="8000"/>
                </a:srgbClr>
              </a:solidFill>
            </a:ln>
            <a:effectLst>
              <a:glow rad="88900">
                <a:srgbClr val="FEFFFF">
                  <a:alpha val="10000"/>
                </a:srgb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22" name="Freeform 12"/>
            <p:cNvSpPr>
              <a:spLocks noChangeAspect="1" noEditPoints="1"/>
            </p:cNvSpPr>
            <p:nvPr/>
          </p:nvSpPr>
          <p:spPr bwMode="auto">
            <a:xfrm>
              <a:off x="6558164" y="5996260"/>
              <a:ext cx="1289035" cy="867126"/>
            </a:xfrm>
            <a:custGeom>
              <a:avLst/>
              <a:gdLst>
                <a:gd name="T0" fmla="*/ 1036 w 1106"/>
                <a:gd name="T1" fmla="*/ 350 h 744"/>
                <a:gd name="T2" fmla="*/ 772 w 1106"/>
                <a:gd name="T3" fmla="*/ 472 h 744"/>
                <a:gd name="T4" fmla="*/ 736 w 1106"/>
                <a:gd name="T5" fmla="*/ 478 h 744"/>
                <a:gd name="T6" fmla="*/ 660 w 1106"/>
                <a:gd name="T7" fmla="*/ 472 h 744"/>
                <a:gd name="T8" fmla="*/ 638 w 1106"/>
                <a:gd name="T9" fmla="*/ 446 h 744"/>
                <a:gd name="T10" fmla="*/ 604 w 1106"/>
                <a:gd name="T11" fmla="*/ 424 h 744"/>
                <a:gd name="T12" fmla="*/ 848 w 1106"/>
                <a:gd name="T13" fmla="*/ 226 h 744"/>
                <a:gd name="T14" fmla="*/ 792 w 1106"/>
                <a:gd name="T15" fmla="*/ 92 h 744"/>
                <a:gd name="T16" fmla="*/ 738 w 1106"/>
                <a:gd name="T17" fmla="*/ 8 h 744"/>
                <a:gd name="T18" fmla="*/ 630 w 1106"/>
                <a:gd name="T19" fmla="*/ 26 h 744"/>
                <a:gd name="T20" fmla="*/ 604 w 1106"/>
                <a:gd name="T21" fmla="*/ 316 h 744"/>
                <a:gd name="T22" fmla="*/ 592 w 1106"/>
                <a:gd name="T23" fmla="*/ 350 h 744"/>
                <a:gd name="T24" fmla="*/ 544 w 1106"/>
                <a:gd name="T25" fmla="*/ 410 h 744"/>
                <a:gd name="T26" fmla="*/ 474 w 1106"/>
                <a:gd name="T27" fmla="*/ 432 h 744"/>
                <a:gd name="T28" fmla="*/ 430 w 1106"/>
                <a:gd name="T29" fmla="*/ 126 h 744"/>
                <a:gd name="T30" fmla="*/ 284 w 1106"/>
                <a:gd name="T31" fmla="*/ 108 h 744"/>
                <a:gd name="T32" fmla="*/ 182 w 1106"/>
                <a:gd name="T33" fmla="*/ 110 h 744"/>
                <a:gd name="T34" fmla="*/ 146 w 1106"/>
                <a:gd name="T35" fmla="*/ 214 h 744"/>
                <a:gd name="T36" fmla="*/ 384 w 1106"/>
                <a:gd name="T37" fmla="*/ 384 h 744"/>
                <a:gd name="T38" fmla="*/ 408 w 1106"/>
                <a:gd name="T39" fmla="*/ 412 h 744"/>
                <a:gd name="T40" fmla="*/ 438 w 1106"/>
                <a:gd name="T41" fmla="*/ 468 h 744"/>
                <a:gd name="T42" fmla="*/ 420 w 1106"/>
                <a:gd name="T43" fmla="*/ 504 h 744"/>
                <a:gd name="T44" fmla="*/ 414 w 1106"/>
                <a:gd name="T45" fmla="*/ 542 h 744"/>
                <a:gd name="T46" fmla="*/ 142 w 1106"/>
                <a:gd name="T47" fmla="*/ 426 h 744"/>
                <a:gd name="T48" fmla="*/ 136 w 1106"/>
                <a:gd name="T49" fmla="*/ 616 h 744"/>
                <a:gd name="T50" fmla="*/ 114 w 1106"/>
                <a:gd name="T51" fmla="*/ 620 h 744"/>
                <a:gd name="T52" fmla="*/ 2 w 1106"/>
                <a:gd name="T53" fmla="*/ 664 h 744"/>
                <a:gd name="T54" fmla="*/ 80 w 1106"/>
                <a:gd name="T55" fmla="*/ 736 h 744"/>
                <a:gd name="T56" fmla="*/ 246 w 1106"/>
                <a:gd name="T57" fmla="*/ 744 h 744"/>
                <a:gd name="T58" fmla="*/ 422 w 1106"/>
                <a:gd name="T59" fmla="*/ 592 h 744"/>
                <a:gd name="T60" fmla="*/ 446 w 1106"/>
                <a:gd name="T61" fmla="*/ 632 h 744"/>
                <a:gd name="T62" fmla="*/ 470 w 1106"/>
                <a:gd name="T63" fmla="*/ 652 h 744"/>
                <a:gd name="T64" fmla="*/ 480 w 1106"/>
                <a:gd name="T65" fmla="*/ 720 h 744"/>
                <a:gd name="T66" fmla="*/ 514 w 1106"/>
                <a:gd name="T67" fmla="*/ 728 h 744"/>
                <a:gd name="T68" fmla="*/ 546 w 1106"/>
                <a:gd name="T69" fmla="*/ 678 h 744"/>
                <a:gd name="T70" fmla="*/ 584 w 1106"/>
                <a:gd name="T71" fmla="*/ 672 h 744"/>
                <a:gd name="T72" fmla="*/ 620 w 1106"/>
                <a:gd name="T73" fmla="*/ 656 h 744"/>
                <a:gd name="T74" fmla="*/ 670 w 1106"/>
                <a:gd name="T75" fmla="*/ 744 h 744"/>
                <a:gd name="T76" fmla="*/ 720 w 1106"/>
                <a:gd name="T77" fmla="*/ 744 h 744"/>
                <a:gd name="T78" fmla="*/ 934 w 1106"/>
                <a:gd name="T79" fmla="*/ 706 h 744"/>
                <a:gd name="T80" fmla="*/ 656 w 1106"/>
                <a:gd name="T81" fmla="*/ 620 h 744"/>
                <a:gd name="T82" fmla="*/ 676 w 1106"/>
                <a:gd name="T83" fmla="*/ 574 h 744"/>
                <a:gd name="T84" fmla="*/ 746 w 1106"/>
                <a:gd name="T85" fmla="*/ 512 h 744"/>
                <a:gd name="T86" fmla="*/ 778 w 1106"/>
                <a:gd name="T87" fmla="*/ 504 h 744"/>
                <a:gd name="T88" fmla="*/ 1068 w 1106"/>
                <a:gd name="T89" fmla="*/ 512 h 744"/>
                <a:gd name="T90" fmla="*/ 1102 w 1106"/>
                <a:gd name="T91" fmla="*/ 414 h 744"/>
                <a:gd name="T92" fmla="*/ 592 w 1106"/>
                <a:gd name="T93" fmla="*/ 626 h 744"/>
                <a:gd name="T94" fmla="*/ 540 w 1106"/>
                <a:gd name="T95" fmla="*/ 638 h 744"/>
                <a:gd name="T96" fmla="*/ 490 w 1106"/>
                <a:gd name="T97" fmla="*/ 618 h 744"/>
                <a:gd name="T98" fmla="*/ 466 w 1106"/>
                <a:gd name="T99" fmla="*/ 590 h 744"/>
                <a:gd name="T100" fmla="*/ 454 w 1106"/>
                <a:gd name="T101" fmla="*/ 538 h 744"/>
                <a:gd name="T102" fmla="*/ 472 w 1106"/>
                <a:gd name="T103" fmla="*/ 488 h 744"/>
                <a:gd name="T104" fmla="*/ 502 w 1106"/>
                <a:gd name="T105" fmla="*/ 462 h 744"/>
                <a:gd name="T106" fmla="*/ 554 w 1106"/>
                <a:gd name="T107" fmla="*/ 452 h 744"/>
                <a:gd name="T108" fmla="*/ 604 w 1106"/>
                <a:gd name="T109" fmla="*/ 470 h 744"/>
                <a:gd name="T110" fmla="*/ 628 w 1106"/>
                <a:gd name="T111" fmla="*/ 498 h 744"/>
                <a:gd name="T112" fmla="*/ 640 w 1106"/>
                <a:gd name="T113" fmla="*/ 550 h 744"/>
                <a:gd name="T114" fmla="*/ 622 w 1106"/>
                <a:gd name="T115" fmla="*/ 60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6" h="744">
                  <a:moveTo>
                    <a:pt x="1102" y="414"/>
                  </a:moveTo>
                  <a:lnTo>
                    <a:pt x="982" y="434"/>
                  </a:lnTo>
                  <a:lnTo>
                    <a:pt x="1036" y="350"/>
                  </a:lnTo>
                  <a:lnTo>
                    <a:pt x="1026" y="344"/>
                  </a:lnTo>
                  <a:lnTo>
                    <a:pt x="958" y="440"/>
                  </a:lnTo>
                  <a:lnTo>
                    <a:pt x="772" y="472"/>
                  </a:lnTo>
                  <a:lnTo>
                    <a:pt x="886" y="292"/>
                  </a:lnTo>
                  <a:lnTo>
                    <a:pt x="874" y="284"/>
                  </a:lnTo>
                  <a:lnTo>
                    <a:pt x="736" y="478"/>
                  </a:lnTo>
                  <a:lnTo>
                    <a:pt x="668" y="490"/>
                  </a:lnTo>
                  <a:lnTo>
                    <a:pt x="668" y="490"/>
                  </a:lnTo>
                  <a:lnTo>
                    <a:pt x="660" y="472"/>
                  </a:lnTo>
                  <a:lnTo>
                    <a:pt x="648" y="456"/>
                  </a:lnTo>
                  <a:lnTo>
                    <a:pt x="648" y="456"/>
                  </a:lnTo>
                  <a:lnTo>
                    <a:pt x="638" y="446"/>
                  </a:lnTo>
                  <a:lnTo>
                    <a:pt x="628" y="438"/>
                  </a:lnTo>
                  <a:lnTo>
                    <a:pt x="616" y="430"/>
                  </a:lnTo>
                  <a:lnTo>
                    <a:pt x="604" y="424"/>
                  </a:lnTo>
                  <a:lnTo>
                    <a:pt x="626" y="358"/>
                  </a:lnTo>
                  <a:lnTo>
                    <a:pt x="856" y="240"/>
                  </a:lnTo>
                  <a:lnTo>
                    <a:pt x="848" y="226"/>
                  </a:lnTo>
                  <a:lnTo>
                    <a:pt x="636" y="326"/>
                  </a:lnTo>
                  <a:lnTo>
                    <a:pt x="694" y="142"/>
                  </a:lnTo>
                  <a:lnTo>
                    <a:pt x="792" y="92"/>
                  </a:lnTo>
                  <a:lnTo>
                    <a:pt x="786" y="80"/>
                  </a:lnTo>
                  <a:lnTo>
                    <a:pt x="702" y="120"/>
                  </a:lnTo>
                  <a:lnTo>
                    <a:pt x="738" y="8"/>
                  </a:lnTo>
                  <a:lnTo>
                    <a:pt x="718" y="0"/>
                  </a:lnTo>
                  <a:lnTo>
                    <a:pt x="676" y="116"/>
                  </a:lnTo>
                  <a:lnTo>
                    <a:pt x="630" y="26"/>
                  </a:lnTo>
                  <a:lnTo>
                    <a:pt x="620" y="32"/>
                  </a:lnTo>
                  <a:lnTo>
                    <a:pt x="668" y="138"/>
                  </a:lnTo>
                  <a:lnTo>
                    <a:pt x="604" y="316"/>
                  </a:lnTo>
                  <a:lnTo>
                    <a:pt x="506" y="126"/>
                  </a:lnTo>
                  <a:lnTo>
                    <a:pt x="492" y="134"/>
                  </a:lnTo>
                  <a:lnTo>
                    <a:pt x="592" y="350"/>
                  </a:lnTo>
                  <a:lnTo>
                    <a:pt x="568" y="412"/>
                  </a:lnTo>
                  <a:lnTo>
                    <a:pt x="568" y="412"/>
                  </a:lnTo>
                  <a:lnTo>
                    <a:pt x="544" y="410"/>
                  </a:lnTo>
                  <a:lnTo>
                    <a:pt x="520" y="414"/>
                  </a:lnTo>
                  <a:lnTo>
                    <a:pt x="496" y="420"/>
                  </a:lnTo>
                  <a:lnTo>
                    <a:pt x="474" y="432"/>
                  </a:lnTo>
                  <a:lnTo>
                    <a:pt x="432" y="386"/>
                  </a:lnTo>
                  <a:lnTo>
                    <a:pt x="446" y="128"/>
                  </a:lnTo>
                  <a:lnTo>
                    <a:pt x="430" y="126"/>
                  </a:lnTo>
                  <a:lnTo>
                    <a:pt x="410" y="362"/>
                  </a:lnTo>
                  <a:lnTo>
                    <a:pt x="278" y="218"/>
                  </a:lnTo>
                  <a:lnTo>
                    <a:pt x="284" y="108"/>
                  </a:lnTo>
                  <a:lnTo>
                    <a:pt x="272" y="106"/>
                  </a:lnTo>
                  <a:lnTo>
                    <a:pt x="262" y="200"/>
                  </a:lnTo>
                  <a:lnTo>
                    <a:pt x="182" y="110"/>
                  </a:lnTo>
                  <a:lnTo>
                    <a:pt x="166" y="124"/>
                  </a:lnTo>
                  <a:lnTo>
                    <a:pt x="246" y="218"/>
                  </a:lnTo>
                  <a:lnTo>
                    <a:pt x="146" y="214"/>
                  </a:lnTo>
                  <a:lnTo>
                    <a:pt x="146" y="228"/>
                  </a:lnTo>
                  <a:lnTo>
                    <a:pt x="262" y="238"/>
                  </a:lnTo>
                  <a:lnTo>
                    <a:pt x="384" y="384"/>
                  </a:lnTo>
                  <a:lnTo>
                    <a:pt x="172" y="374"/>
                  </a:lnTo>
                  <a:lnTo>
                    <a:pt x="170" y="390"/>
                  </a:lnTo>
                  <a:lnTo>
                    <a:pt x="408" y="412"/>
                  </a:lnTo>
                  <a:lnTo>
                    <a:pt x="446" y="458"/>
                  </a:lnTo>
                  <a:lnTo>
                    <a:pt x="446" y="458"/>
                  </a:lnTo>
                  <a:lnTo>
                    <a:pt x="438" y="468"/>
                  </a:lnTo>
                  <a:lnTo>
                    <a:pt x="430" y="480"/>
                  </a:lnTo>
                  <a:lnTo>
                    <a:pt x="424" y="490"/>
                  </a:lnTo>
                  <a:lnTo>
                    <a:pt x="420" y="504"/>
                  </a:lnTo>
                  <a:lnTo>
                    <a:pt x="416" y="516"/>
                  </a:lnTo>
                  <a:lnTo>
                    <a:pt x="414" y="528"/>
                  </a:lnTo>
                  <a:lnTo>
                    <a:pt x="414" y="542"/>
                  </a:lnTo>
                  <a:lnTo>
                    <a:pt x="414" y="554"/>
                  </a:lnTo>
                  <a:lnTo>
                    <a:pt x="360" y="566"/>
                  </a:lnTo>
                  <a:lnTo>
                    <a:pt x="142" y="426"/>
                  </a:lnTo>
                  <a:lnTo>
                    <a:pt x="134" y="440"/>
                  </a:lnTo>
                  <a:lnTo>
                    <a:pt x="326" y="574"/>
                  </a:lnTo>
                  <a:lnTo>
                    <a:pt x="136" y="616"/>
                  </a:lnTo>
                  <a:lnTo>
                    <a:pt x="44" y="556"/>
                  </a:lnTo>
                  <a:lnTo>
                    <a:pt x="38" y="566"/>
                  </a:lnTo>
                  <a:lnTo>
                    <a:pt x="114" y="620"/>
                  </a:lnTo>
                  <a:lnTo>
                    <a:pt x="0" y="646"/>
                  </a:lnTo>
                  <a:lnTo>
                    <a:pt x="0" y="650"/>
                  </a:lnTo>
                  <a:lnTo>
                    <a:pt x="2" y="664"/>
                  </a:lnTo>
                  <a:lnTo>
                    <a:pt x="124" y="644"/>
                  </a:lnTo>
                  <a:lnTo>
                    <a:pt x="68" y="728"/>
                  </a:lnTo>
                  <a:lnTo>
                    <a:pt x="80" y="736"/>
                  </a:lnTo>
                  <a:lnTo>
                    <a:pt x="146" y="640"/>
                  </a:lnTo>
                  <a:lnTo>
                    <a:pt x="334" y="606"/>
                  </a:lnTo>
                  <a:lnTo>
                    <a:pt x="246" y="744"/>
                  </a:lnTo>
                  <a:lnTo>
                    <a:pt x="268" y="744"/>
                  </a:lnTo>
                  <a:lnTo>
                    <a:pt x="370" y="600"/>
                  </a:lnTo>
                  <a:lnTo>
                    <a:pt x="422" y="592"/>
                  </a:lnTo>
                  <a:lnTo>
                    <a:pt x="422" y="592"/>
                  </a:lnTo>
                  <a:lnTo>
                    <a:pt x="432" y="612"/>
                  </a:lnTo>
                  <a:lnTo>
                    <a:pt x="446" y="632"/>
                  </a:lnTo>
                  <a:lnTo>
                    <a:pt x="446" y="632"/>
                  </a:lnTo>
                  <a:lnTo>
                    <a:pt x="458" y="644"/>
                  </a:lnTo>
                  <a:lnTo>
                    <a:pt x="470" y="652"/>
                  </a:lnTo>
                  <a:lnTo>
                    <a:pt x="482" y="660"/>
                  </a:lnTo>
                  <a:lnTo>
                    <a:pt x="496" y="668"/>
                  </a:lnTo>
                  <a:lnTo>
                    <a:pt x="480" y="720"/>
                  </a:lnTo>
                  <a:lnTo>
                    <a:pt x="434" y="744"/>
                  </a:lnTo>
                  <a:lnTo>
                    <a:pt x="520" y="744"/>
                  </a:lnTo>
                  <a:lnTo>
                    <a:pt x="514" y="728"/>
                  </a:lnTo>
                  <a:lnTo>
                    <a:pt x="532" y="676"/>
                  </a:lnTo>
                  <a:lnTo>
                    <a:pt x="532" y="676"/>
                  </a:lnTo>
                  <a:lnTo>
                    <a:pt x="546" y="678"/>
                  </a:lnTo>
                  <a:lnTo>
                    <a:pt x="558" y="676"/>
                  </a:lnTo>
                  <a:lnTo>
                    <a:pt x="572" y="674"/>
                  </a:lnTo>
                  <a:lnTo>
                    <a:pt x="584" y="672"/>
                  </a:lnTo>
                  <a:lnTo>
                    <a:pt x="596" y="668"/>
                  </a:lnTo>
                  <a:lnTo>
                    <a:pt x="608" y="662"/>
                  </a:lnTo>
                  <a:lnTo>
                    <a:pt x="620" y="656"/>
                  </a:lnTo>
                  <a:lnTo>
                    <a:pt x="632" y="648"/>
                  </a:lnTo>
                  <a:lnTo>
                    <a:pt x="672" y="692"/>
                  </a:lnTo>
                  <a:lnTo>
                    <a:pt x="670" y="744"/>
                  </a:lnTo>
                  <a:lnTo>
                    <a:pt x="692" y="744"/>
                  </a:lnTo>
                  <a:lnTo>
                    <a:pt x="696" y="718"/>
                  </a:lnTo>
                  <a:lnTo>
                    <a:pt x="720" y="744"/>
                  </a:lnTo>
                  <a:lnTo>
                    <a:pt x="762" y="744"/>
                  </a:lnTo>
                  <a:lnTo>
                    <a:pt x="720" y="696"/>
                  </a:lnTo>
                  <a:lnTo>
                    <a:pt x="934" y="706"/>
                  </a:lnTo>
                  <a:lnTo>
                    <a:pt x="934" y="690"/>
                  </a:lnTo>
                  <a:lnTo>
                    <a:pt x="696" y="668"/>
                  </a:lnTo>
                  <a:lnTo>
                    <a:pt x="656" y="620"/>
                  </a:lnTo>
                  <a:lnTo>
                    <a:pt x="656" y="620"/>
                  </a:lnTo>
                  <a:lnTo>
                    <a:pt x="668" y="598"/>
                  </a:lnTo>
                  <a:lnTo>
                    <a:pt x="676" y="574"/>
                  </a:lnTo>
                  <a:lnTo>
                    <a:pt x="680" y="550"/>
                  </a:lnTo>
                  <a:lnTo>
                    <a:pt x="678" y="526"/>
                  </a:lnTo>
                  <a:lnTo>
                    <a:pt x="746" y="512"/>
                  </a:lnTo>
                  <a:lnTo>
                    <a:pt x="962" y="652"/>
                  </a:lnTo>
                  <a:lnTo>
                    <a:pt x="972" y="640"/>
                  </a:lnTo>
                  <a:lnTo>
                    <a:pt x="778" y="504"/>
                  </a:lnTo>
                  <a:lnTo>
                    <a:pt x="968" y="464"/>
                  </a:lnTo>
                  <a:lnTo>
                    <a:pt x="1060" y="524"/>
                  </a:lnTo>
                  <a:lnTo>
                    <a:pt x="1068" y="512"/>
                  </a:lnTo>
                  <a:lnTo>
                    <a:pt x="990" y="458"/>
                  </a:lnTo>
                  <a:lnTo>
                    <a:pt x="1106" y="434"/>
                  </a:lnTo>
                  <a:lnTo>
                    <a:pt x="1102" y="414"/>
                  </a:lnTo>
                  <a:close/>
                  <a:moveTo>
                    <a:pt x="608" y="614"/>
                  </a:moveTo>
                  <a:lnTo>
                    <a:pt x="608" y="614"/>
                  </a:lnTo>
                  <a:lnTo>
                    <a:pt x="592" y="626"/>
                  </a:lnTo>
                  <a:lnTo>
                    <a:pt x="576" y="632"/>
                  </a:lnTo>
                  <a:lnTo>
                    <a:pt x="558" y="636"/>
                  </a:lnTo>
                  <a:lnTo>
                    <a:pt x="540" y="638"/>
                  </a:lnTo>
                  <a:lnTo>
                    <a:pt x="522" y="634"/>
                  </a:lnTo>
                  <a:lnTo>
                    <a:pt x="506" y="628"/>
                  </a:lnTo>
                  <a:lnTo>
                    <a:pt x="490" y="618"/>
                  </a:lnTo>
                  <a:lnTo>
                    <a:pt x="476" y="606"/>
                  </a:lnTo>
                  <a:lnTo>
                    <a:pt x="476" y="606"/>
                  </a:lnTo>
                  <a:lnTo>
                    <a:pt x="466" y="590"/>
                  </a:lnTo>
                  <a:lnTo>
                    <a:pt x="458" y="574"/>
                  </a:lnTo>
                  <a:lnTo>
                    <a:pt x="454" y="556"/>
                  </a:lnTo>
                  <a:lnTo>
                    <a:pt x="454" y="538"/>
                  </a:lnTo>
                  <a:lnTo>
                    <a:pt x="456" y="520"/>
                  </a:lnTo>
                  <a:lnTo>
                    <a:pt x="464" y="504"/>
                  </a:lnTo>
                  <a:lnTo>
                    <a:pt x="472" y="488"/>
                  </a:lnTo>
                  <a:lnTo>
                    <a:pt x="486" y="474"/>
                  </a:lnTo>
                  <a:lnTo>
                    <a:pt x="486" y="474"/>
                  </a:lnTo>
                  <a:lnTo>
                    <a:pt x="502" y="462"/>
                  </a:lnTo>
                  <a:lnTo>
                    <a:pt x="518" y="456"/>
                  </a:lnTo>
                  <a:lnTo>
                    <a:pt x="536" y="452"/>
                  </a:lnTo>
                  <a:lnTo>
                    <a:pt x="554" y="452"/>
                  </a:lnTo>
                  <a:lnTo>
                    <a:pt x="572" y="454"/>
                  </a:lnTo>
                  <a:lnTo>
                    <a:pt x="588" y="460"/>
                  </a:lnTo>
                  <a:lnTo>
                    <a:pt x="604" y="470"/>
                  </a:lnTo>
                  <a:lnTo>
                    <a:pt x="618" y="482"/>
                  </a:lnTo>
                  <a:lnTo>
                    <a:pt x="618" y="482"/>
                  </a:lnTo>
                  <a:lnTo>
                    <a:pt x="628" y="498"/>
                  </a:lnTo>
                  <a:lnTo>
                    <a:pt x="636" y="516"/>
                  </a:lnTo>
                  <a:lnTo>
                    <a:pt x="640" y="532"/>
                  </a:lnTo>
                  <a:lnTo>
                    <a:pt x="640" y="550"/>
                  </a:lnTo>
                  <a:lnTo>
                    <a:pt x="638" y="568"/>
                  </a:lnTo>
                  <a:lnTo>
                    <a:pt x="630" y="586"/>
                  </a:lnTo>
                  <a:lnTo>
                    <a:pt x="622" y="600"/>
                  </a:lnTo>
                  <a:lnTo>
                    <a:pt x="608" y="614"/>
                  </a:lnTo>
                  <a:lnTo>
                    <a:pt x="608" y="614"/>
                  </a:lnTo>
                  <a:close/>
                </a:path>
              </a:pathLst>
            </a:custGeom>
            <a:solidFill>
              <a:srgbClr val="FEFFFF">
                <a:alpha val="4000"/>
              </a:srgbClr>
            </a:solidFill>
            <a:ln>
              <a:solidFill>
                <a:srgbClr val="FEFFFF">
                  <a:alpha val="13000"/>
                </a:srgbClr>
              </a:solidFill>
            </a:ln>
            <a:effectLst>
              <a:glow rad="101600">
                <a:srgbClr val="FEFFFF">
                  <a:alpha val="13000"/>
                </a:srgbClr>
              </a:glow>
            </a:effectLst>
            <a:extLst/>
          </p:spPr>
          <p:txBody>
            <a:bodyPr vert="horz" wrap="square" lIns="91440" tIns="45720" rIns="91440" bIns="45720" numCol="1" anchor="t" anchorCtr="0" compatLnSpc="1">
              <a:prstTxWarp prst="textNoShape">
                <a:avLst/>
              </a:prstTxWarp>
            </a:bodyPr>
            <a:lstStyle/>
            <a:p>
              <a:endParaRPr lang="en-US"/>
            </a:p>
          </p:txBody>
        </p:sp>
        <p:sp>
          <p:nvSpPr>
            <p:cNvPr id="223" name="Freeform 16"/>
            <p:cNvSpPr>
              <a:spLocks noChangeAspect="1"/>
            </p:cNvSpPr>
            <p:nvPr/>
          </p:nvSpPr>
          <p:spPr bwMode="auto">
            <a:xfrm>
              <a:off x="8126715" y="6307559"/>
              <a:ext cx="976330" cy="550441"/>
            </a:xfrm>
            <a:custGeom>
              <a:avLst/>
              <a:gdLst>
                <a:gd name="T0" fmla="*/ 962 w 972"/>
                <a:gd name="T1" fmla="*/ 344 h 548"/>
                <a:gd name="T2" fmla="*/ 860 w 972"/>
                <a:gd name="T3" fmla="*/ 232 h 548"/>
                <a:gd name="T4" fmla="*/ 972 w 972"/>
                <a:gd name="T5" fmla="*/ 210 h 548"/>
                <a:gd name="T6" fmla="*/ 954 w 972"/>
                <a:gd name="T7" fmla="*/ 122 h 548"/>
                <a:gd name="T8" fmla="*/ 854 w 972"/>
                <a:gd name="T9" fmla="*/ 200 h 548"/>
                <a:gd name="T10" fmla="*/ 834 w 972"/>
                <a:gd name="T11" fmla="*/ 98 h 548"/>
                <a:gd name="T12" fmla="*/ 742 w 972"/>
                <a:gd name="T13" fmla="*/ 320 h 548"/>
                <a:gd name="T14" fmla="*/ 714 w 972"/>
                <a:gd name="T15" fmla="*/ 122 h 548"/>
                <a:gd name="T16" fmla="*/ 636 w 972"/>
                <a:gd name="T17" fmla="*/ 434 h 548"/>
                <a:gd name="T18" fmla="*/ 614 w 972"/>
                <a:gd name="T19" fmla="*/ 422 h 548"/>
                <a:gd name="T20" fmla="*/ 576 w 972"/>
                <a:gd name="T21" fmla="*/ 412 h 548"/>
                <a:gd name="T22" fmla="*/ 552 w 972"/>
                <a:gd name="T23" fmla="*/ 412 h 548"/>
                <a:gd name="T24" fmla="*/ 502 w 972"/>
                <a:gd name="T25" fmla="*/ 312 h 548"/>
                <a:gd name="T26" fmla="*/ 588 w 972"/>
                <a:gd name="T27" fmla="*/ 100 h 548"/>
                <a:gd name="T28" fmla="*/ 440 w 972"/>
                <a:gd name="T29" fmla="*/ 132 h 548"/>
                <a:gd name="T30" fmla="*/ 478 w 972"/>
                <a:gd name="T31" fmla="*/ 24 h 548"/>
                <a:gd name="T32" fmla="*/ 394 w 972"/>
                <a:gd name="T33" fmla="*/ 0 h 548"/>
                <a:gd name="T34" fmla="*/ 410 w 972"/>
                <a:gd name="T35" fmla="*/ 124 h 548"/>
                <a:gd name="T36" fmla="*/ 312 w 972"/>
                <a:gd name="T37" fmla="*/ 88 h 548"/>
                <a:gd name="T38" fmla="*/ 458 w 972"/>
                <a:gd name="T39" fmla="*/ 278 h 548"/>
                <a:gd name="T40" fmla="*/ 272 w 972"/>
                <a:gd name="T41" fmla="*/ 204 h 548"/>
                <a:gd name="T42" fmla="*/ 502 w 972"/>
                <a:gd name="T43" fmla="*/ 426 h 548"/>
                <a:gd name="T44" fmla="*/ 490 w 972"/>
                <a:gd name="T45" fmla="*/ 432 h 548"/>
                <a:gd name="T46" fmla="*/ 470 w 972"/>
                <a:gd name="T47" fmla="*/ 448 h 548"/>
                <a:gd name="T48" fmla="*/ 452 w 972"/>
                <a:gd name="T49" fmla="*/ 468 h 548"/>
                <a:gd name="T50" fmla="*/ 440 w 972"/>
                <a:gd name="T51" fmla="*/ 490 h 548"/>
                <a:gd name="T52" fmla="*/ 332 w 972"/>
                <a:gd name="T53" fmla="*/ 482 h 548"/>
                <a:gd name="T54" fmla="*/ 190 w 972"/>
                <a:gd name="T55" fmla="*/ 302 h 548"/>
                <a:gd name="T56" fmla="*/ 142 w 972"/>
                <a:gd name="T57" fmla="*/ 446 h 548"/>
                <a:gd name="T58" fmla="*/ 70 w 972"/>
                <a:gd name="T59" fmla="*/ 360 h 548"/>
                <a:gd name="T60" fmla="*/ 2 w 972"/>
                <a:gd name="T61" fmla="*/ 420 h 548"/>
                <a:gd name="T62" fmla="*/ 0 w 972"/>
                <a:gd name="T63" fmla="*/ 440 h 548"/>
                <a:gd name="T64" fmla="*/ 34 w 972"/>
                <a:gd name="T65" fmla="*/ 526 h 548"/>
                <a:gd name="T66" fmla="*/ 142 w 972"/>
                <a:gd name="T67" fmla="*/ 472 h 548"/>
                <a:gd name="T68" fmla="*/ 214 w 972"/>
                <a:gd name="T69" fmla="*/ 548 h 548"/>
                <a:gd name="T70" fmla="*/ 310 w 972"/>
                <a:gd name="T71" fmla="*/ 512 h 548"/>
                <a:gd name="T72" fmla="*/ 428 w 972"/>
                <a:gd name="T73" fmla="*/ 538 h 548"/>
                <a:gd name="T74" fmla="*/ 464 w 972"/>
                <a:gd name="T75" fmla="*/ 548 h 548"/>
                <a:gd name="T76" fmla="*/ 466 w 972"/>
                <a:gd name="T77" fmla="*/ 532 h 548"/>
                <a:gd name="T78" fmla="*/ 474 w 972"/>
                <a:gd name="T79" fmla="*/ 504 h 548"/>
                <a:gd name="T80" fmla="*/ 492 w 972"/>
                <a:gd name="T81" fmla="*/ 478 h 548"/>
                <a:gd name="T82" fmla="*/ 516 w 972"/>
                <a:gd name="T83" fmla="*/ 460 h 548"/>
                <a:gd name="T84" fmla="*/ 532 w 972"/>
                <a:gd name="T85" fmla="*/ 454 h 548"/>
                <a:gd name="T86" fmla="*/ 570 w 972"/>
                <a:gd name="T87" fmla="*/ 450 h 548"/>
                <a:gd name="T88" fmla="*/ 606 w 972"/>
                <a:gd name="T89" fmla="*/ 460 h 548"/>
                <a:gd name="T90" fmla="*/ 634 w 972"/>
                <a:gd name="T91" fmla="*/ 482 h 548"/>
                <a:gd name="T92" fmla="*/ 654 w 972"/>
                <a:gd name="T93" fmla="*/ 516 h 548"/>
                <a:gd name="T94" fmla="*/ 658 w 972"/>
                <a:gd name="T95" fmla="*/ 532 h 548"/>
                <a:gd name="T96" fmla="*/ 696 w 972"/>
                <a:gd name="T97" fmla="*/ 548 h 548"/>
                <a:gd name="T98" fmla="*/ 694 w 972"/>
                <a:gd name="T99" fmla="*/ 526 h 548"/>
                <a:gd name="T100" fmla="*/ 690 w 972"/>
                <a:gd name="T101" fmla="*/ 504 h 548"/>
                <a:gd name="T102" fmla="*/ 680 w 972"/>
                <a:gd name="T103" fmla="*/ 480 h 548"/>
                <a:gd name="T104" fmla="*/ 664 w 972"/>
                <a:gd name="T105" fmla="*/ 458 h 548"/>
                <a:gd name="T106" fmla="*/ 962 w 972"/>
                <a:gd name="T107" fmla="*/ 36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2" h="548">
                  <a:moveTo>
                    <a:pt x="962" y="360"/>
                  </a:moveTo>
                  <a:lnTo>
                    <a:pt x="962" y="344"/>
                  </a:lnTo>
                  <a:lnTo>
                    <a:pt x="756" y="352"/>
                  </a:lnTo>
                  <a:lnTo>
                    <a:pt x="860" y="232"/>
                  </a:lnTo>
                  <a:lnTo>
                    <a:pt x="972" y="222"/>
                  </a:lnTo>
                  <a:lnTo>
                    <a:pt x="972" y="210"/>
                  </a:lnTo>
                  <a:lnTo>
                    <a:pt x="874" y="214"/>
                  </a:lnTo>
                  <a:lnTo>
                    <a:pt x="954" y="122"/>
                  </a:lnTo>
                  <a:lnTo>
                    <a:pt x="940" y="108"/>
                  </a:lnTo>
                  <a:lnTo>
                    <a:pt x="854" y="200"/>
                  </a:lnTo>
                  <a:lnTo>
                    <a:pt x="846" y="98"/>
                  </a:lnTo>
                  <a:lnTo>
                    <a:pt x="834" y="98"/>
                  </a:lnTo>
                  <a:lnTo>
                    <a:pt x="838" y="218"/>
                  </a:lnTo>
                  <a:lnTo>
                    <a:pt x="742" y="320"/>
                  </a:lnTo>
                  <a:lnTo>
                    <a:pt x="728" y="122"/>
                  </a:lnTo>
                  <a:lnTo>
                    <a:pt x="714" y="122"/>
                  </a:lnTo>
                  <a:lnTo>
                    <a:pt x="720" y="344"/>
                  </a:lnTo>
                  <a:lnTo>
                    <a:pt x="636" y="434"/>
                  </a:lnTo>
                  <a:lnTo>
                    <a:pt x="636" y="434"/>
                  </a:lnTo>
                  <a:lnTo>
                    <a:pt x="614" y="422"/>
                  </a:lnTo>
                  <a:lnTo>
                    <a:pt x="590" y="414"/>
                  </a:lnTo>
                  <a:lnTo>
                    <a:pt x="576" y="412"/>
                  </a:lnTo>
                  <a:lnTo>
                    <a:pt x="564" y="412"/>
                  </a:lnTo>
                  <a:lnTo>
                    <a:pt x="552" y="412"/>
                  </a:lnTo>
                  <a:lnTo>
                    <a:pt x="538" y="414"/>
                  </a:lnTo>
                  <a:lnTo>
                    <a:pt x="502" y="312"/>
                  </a:lnTo>
                  <a:lnTo>
                    <a:pt x="602" y="108"/>
                  </a:lnTo>
                  <a:lnTo>
                    <a:pt x="588" y="100"/>
                  </a:lnTo>
                  <a:lnTo>
                    <a:pt x="492" y="282"/>
                  </a:lnTo>
                  <a:lnTo>
                    <a:pt x="440" y="132"/>
                  </a:lnTo>
                  <a:lnTo>
                    <a:pt x="488" y="30"/>
                  </a:lnTo>
                  <a:lnTo>
                    <a:pt x="478" y="24"/>
                  </a:lnTo>
                  <a:lnTo>
                    <a:pt x="432" y="112"/>
                  </a:lnTo>
                  <a:lnTo>
                    <a:pt x="394" y="0"/>
                  </a:lnTo>
                  <a:lnTo>
                    <a:pt x="374" y="6"/>
                  </a:lnTo>
                  <a:lnTo>
                    <a:pt x="410" y="124"/>
                  </a:lnTo>
                  <a:lnTo>
                    <a:pt x="318" y="78"/>
                  </a:lnTo>
                  <a:lnTo>
                    <a:pt x="312" y="88"/>
                  </a:lnTo>
                  <a:lnTo>
                    <a:pt x="416" y="144"/>
                  </a:lnTo>
                  <a:lnTo>
                    <a:pt x="458" y="278"/>
                  </a:lnTo>
                  <a:lnTo>
                    <a:pt x="278" y="192"/>
                  </a:lnTo>
                  <a:lnTo>
                    <a:pt x="272" y="204"/>
                  </a:lnTo>
                  <a:lnTo>
                    <a:pt x="466" y="308"/>
                  </a:lnTo>
                  <a:lnTo>
                    <a:pt x="502" y="426"/>
                  </a:lnTo>
                  <a:lnTo>
                    <a:pt x="502" y="426"/>
                  </a:lnTo>
                  <a:lnTo>
                    <a:pt x="490" y="432"/>
                  </a:lnTo>
                  <a:lnTo>
                    <a:pt x="480" y="440"/>
                  </a:lnTo>
                  <a:lnTo>
                    <a:pt x="470" y="448"/>
                  </a:lnTo>
                  <a:lnTo>
                    <a:pt x="460" y="458"/>
                  </a:lnTo>
                  <a:lnTo>
                    <a:pt x="452" y="468"/>
                  </a:lnTo>
                  <a:lnTo>
                    <a:pt x="446" y="478"/>
                  </a:lnTo>
                  <a:lnTo>
                    <a:pt x="440" y="490"/>
                  </a:lnTo>
                  <a:lnTo>
                    <a:pt x="434" y="502"/>
                  </a:lnTo>
                  <a:lnTo>
                    <a:pt x="332" y="482"/>
                  </a:lnTo>
                  <a:lnTo>
                    <a:pt x="202" y="294"/>
                  </a:lnTo>
                  <a:lnTo>
                    <a:pt x="190" y="302"/>
                  </a:lnTo>
                  <a:lnTo>
                    <a:pt x="298" y="476"/>
                  </a:lnTo>
                  <a:lnTo>
                    <a:pt x="142" y="446"/>
                  </a:lnTo>
                  <a:lnTo>
                    <a:pt x="80" y="354"/>
                  </a:lnTo>
                  <a:lnTo>
                    <a:pt x="70" y="360"/>
                  </a:lnTo>
                  <a:lnTo>
                    <a:pt x="120" y="442"/>
                  </a:lnTo>
                  <a:lnTo>
                    <a:pt x="2" y="420"/>
                  </a:lnTo>
                  <a:lnTo>
                    <a:pt x="0" y="426"/>
                  </a:lnTo>
                  <a:lnTo>
                    <a:pt x="0" y="440"/>
                  </a:lnTo>
                  <a:lnTo>
                    <a:pt x="120" y="468"/>
                  </a:lnTo>
                  <a:lnTo>
                    <a:pt x="34" y="526"/>
                  </a:lnTo>
                  <a:lnTo>
                    <a:pt x="40" y="536"/>
                  </a:lnTo>
                  <a:lnTo>
                    <a:pt x="142" y="472"/>
                  </a:lnTo>
                  <a:lnTo>
                    <a:pt x="280" y="504"/>
                  </a:lnTo>
                  <a:lnTo>
                    <a:pt x="214" y="548"/>
                  </a:lnTo>
                  <a:lnTo>
                    <a:pt x="250" y="548"/>
                  </a:lnTo>
                  <a:lnTo>
                    <a:pt x="310" y="512"/>
                  </a:lnTo>
                  <a:lnTo>
                    <a:pt x="428" y="538"/>
                  </a:lnTo>
                  <a:lnTo>
                    <a:pt x="428" y="538"/>
                  </a:lnTo>
                  <a:lnTo>
                    <a:pt x="426" y="548"/>
                  </a:lnTo>
                  <a:lnTo>
                    <a:pt x="464" y="548"/>
                  </a:lnTo>
                  <a:lnTo>
                    <a:pt x="464" y="548"/>
                  </a:lnTo>
                  <a:lnTo>
                    <a:pt x="466" y="532"/>
                  </a:lnTo>
                  <a:lnTo>
                    <a:pt x="468" y="518"/>
                  </a:lnTo>
                  <a:lnTo>
                    <a:pt x="474" y="504"/>
                  </a:lnTo>
                  <a:lnTo>
                    <a:pt x="482" y="490"/>
                  </a:lnTo>
                  <a:lnTo>
                    <a:pt x="492" y="478"/>
                  </a:lnTo>
                  <a:lnTo>
                    <a:pt x="504" y="468"/>
                  </a:lnTo>
                  <a:lnTo>
                    <a:pt x="516" y="460"/>
                  </a:lnTo>
                  <a:lnTo>
                    <a:pt x="532" y="454"/>
                  </a:lnTo>
                  <a:lnTo>
                    <a:pt x="532" y="454"/>
                  </a:lnTo>
                  <a:lnTo>
                    <a:pt x="550" y="450"/>
                  </a:lnTo>
                  <a:lnTo>
                    <a:pt x="570" y="450"/>
                  </a:lnTo>
                  <a:lnTo>
                    <a:pt x="588" y="454"/>
                  </a:lnTo>
                  <a:lnTo>
                    <a:pt x="606" y="460"/>
                  </a:lnTo>
                  <a:lnTo>
                    <a:pt x="622" y="470"/>
                  </a:lnTo>
                  <a:lnTo>
                    <a:pt x="634" y="482"/>
                  </a:lnTo>
                  <a:lnTo>
                    <a:pt x="646" y="498"/>
                  </a:lnTo>
                  <a:lnTo>
                    <a:pt x="654" y="516"/>
                  </a:lnTo>
                  <a:lnTo>
                    <a:pt x="654" y="516"/>
                  </a:lnTo>
                  <a:lnTo>
                    <a:pt x="658" y="532"/>
                  </a:lnTo>
                  <a:lnTo>
                    <a:pt x="658" y="548"/>
                  </a:lnTo>
                  <a:lnTo>
                    <a:pt x="696" y="548"/>
                  </a:lnTo>
                  <a:lnTo>
                    <a:pt x="696" y="548"/>
                  </a:lnTo>
                  <a:lnTo>
                    <a:pt x="694" y="526"/>
                  </a:lnTo>
                  <a:lnTo>
                    <a:pt x="690" y="504"/>
                  </a:lnTo>
                  <a:lnTo>
                    <a:pt x="690" y="504"/>
                  </a:lnTo>
                  <a:lnTo>
                    <a:pt x="686" y="492"/>
                  </a:lnTo>
                  <a:lnTo>
                    <a:pt x="680" y="480"/>
                  </a:lnTo>
                  <a:lnTo>
                    <a:pt x="672" y="470"/>
                  </a:lnTo>
                  <a:lnTo>
                    <a:pt x="664" y="458"/>
                  </a:lnTo>
                  <a:lnTo>
                    <a:pt x="736" y="376"/>
                  </a:lnTo>
                  <a:lnTo>
                    <a:pt x="962" y="360"/>
                  </a:lnTo>
                  <a:close/>
                </a:path>
              </a:pathLst>
            </a:custGeom>
            <a:solidFill>
              <a:srgbClr val="FEFFFF">
                <a:alpha val="76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B61BEF0D-F0BB-DE4B-95CE-6DB70DBA9567}" type="datetimeFigureOut">
              <a:rPr lang="en-US"/>
              <a:pPr/>
              <a:t>10/2/2017</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7E4CFD87-C09A-4ECC-8B6A-2491CD5A3A47}" type="slidenum">
              <a:rPr lang="en-US" smtClean="0"/>
              <a:pPr/>
              <a:t>‹#›</a:t>
            </a:fld>
            <a:endParaRPr lang="en-US"/>
          </a:p>
        </p:txBody>
      </p:sp>
      <p:pic>
        <p:nvPicPr>
          <p:cNvPr id="31" name="Picture 2" descr="Cascade for PPT 34 inch clipped"/>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ltGray">
          <a:xfrm>
            <a:off x="0" y="0"/>
            <a:ext cx="7747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Kraft Foods_CBI Small"/>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04150" y="6348413"/>
            <a:ext cx="1236663" cy="411162"/>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ransition>
    <p:fade/>
  </p:transition>
  <p:hf hdr="0" ftr="0" dt="0"/>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1"/>
          <p:cNvSpPr>
            <a:spLocks noGrp="1"/>
          </p:cNvSpPr>
          <p:nvPr>
            <p:ph type="sldNum" sz="quarter" idx="12"/>
          </p:nvPr>
        </p:nvSpPr>
        <p:spPr/>
        <p:txBody>
          <a:bodyPr/>
          <a:lstStyle/>
          <a:p>
            <a:fld id="{1A769720-7C59-4EB7-91BC-CCEEB2E70506}" type="slidenum">
              <a:rPr lang="en-US"/>
              <a:pPr/>
              <a:t>1</a:t>
            </a:fld>
            <a:endParaRPr lang="en-US" dirty="0"/>
          </a:p>
        </p:txBody>
      </p:sp>
      <p:pic>
        <p:nvPicPr>
          <p:cNvPr id="711682" name="Picture 2" descr="Flavor Burst NEW for title fr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670" y="-74055"/>
            <a:ext cx="10547797" cy="7466527"/>
          </a:xfrm>
          <a:prstGeom prst="rect">
            <a:avLst/>
          </a:prstGeom>
          <a:noFill/>
          <a:extLst>
            <a:ext uri="{909E8E84-426E-40DD-AFC4-6F175D3DCCD1}">
              <a14:hiddenFill xmlns:a14="http://schemas.microsoft.com/office/drawing/2010/main">
                <a:solidFill>
                  <a:srgbClr val="FFFFFF"/>
                </a:solidFill>
              </a14:hiddenFill>
            </a:ext>
          </a:extLst>
        </p:spPr>
      </p:pic>
      <p:sp>
        <p:nvSpPr>
          <p:cNvPr id="711683" name="Rectangle 3"/>
          <p:cNvSpPr>
            <a:spLocks noChangeArrowheads="1"/>
          </p:cNvSpPr>
          <p:nvPr/>
        </p:nvSpPr>
        <p:spPr bwMode="auto">
          <a:xfrm>
            <a:off x="0" y="794072"/>
            <a:ext cx="7035800" cy="4318000"/>
          </a:xfrm>
          <a:prstGeom prst="rect">
            <a:avLst/>
          </a:prstGeom>
          <a:noFill/>
          <a:ln>
            <a:noFill/>
          </a:ln>
          <a:effectLst/>
          <a:extLst>
            <a:ext uri="{909E8E84-426E-40DD-AFC4-6F175D3DCCD1}">
              <a14:hiddenFill xmlns:a14="http://schemas.microsoft.com/office/drawing/2010/main">
                <a:solidFill>
                  <a:srgbClr val="00549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eaLnBrk="1" hangingPunct="1"/>
            <a:endParaRPr lang="en-US" sz="4800" b="1" dirty="0">
              <a:solidFill>
                <a:srgbClr val="C1D82F"/>
              </a:solidFill>
            </a:endParaRPr>
          </a:p>
          <a:p>
            <a:pPr eaLnBrk="1" hangingPunct="1"/>
            <a:r>
              <a:rPr lang="en-US" sz="4800" b="1" dirty="0">
                <a:solidFill>
                  <a:srgbClr val="C1D82F"/>
                </a:solidFill>
              </a:rPr>
              <a:t>Pre-Op </a:t>
            </a:r>
          </a:p>
          <a:p>
            <a:pPr eaLnBrk="1" hangingPunct="1"/>
            <a:r>
              <a:rPr lang="en-US" sz="4800" b="1" dirty="0">
                <a:solidFill>
                  <a:srgbClr val="C1D82F"/>
                </a:solidFill>
              </a:rPr>
              <a:t>Inspections</a:t>
            </a:r>
          </a:p>
          <a:p>
            <a:pPr eaLnBrk="1" hangingPunct="1"/>
            <a:endParaRPr lang="en-US" sz="4800" dirty="0">
              <a:solidFill>
                <a:schemeClr val="accent1"/>
              </a:solidFill>
            </a:endParaRPr>
          </a:p>
        </p:txBody>
      </p:sp>
      <p:sp>
        <p:nvSpPr>
          <p:cNvPr id="711684" name="Rectangle 4"/>
          <p:cNvSpPr>
            <a:spLocks noChangeArrowheads="1"/>
          </p:cNvSpPr>
          <p:nvPr/>
        </p:nvSpPr>
        <p:spPr bwMode="auto">
          <a:xfrm>
            <a:off x="1784350" y="4435475"/>
            <a:ext cx="2663825" cy="1011238"/>
          </a:xfrm>
          <a:prstGeom prst="rect">
            <a:avLst/>
          </a:prstGeom>
          <a:noFill/>
          <a:ln>
            <a:noFill/>
          </a:ln>
          <a:effectLst/>
          <a:extLst>
            <a:ext uri="{909E8E84-426E-40DD-AFC4-6F175D3DCCD1}">
              <a14:hiddenFill xmlns:a14="http://schemas.microsoft.com/office/drawing/2010/main">
                <a:solidFill>
                  <a:srgbClr val="00549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eaLnBrk="1" hangingPunct="1"/>
            <a:endParaRPr lang="en-US" sz="2400" b="1" dirty="0">
              <a:solidFill>
                <a:schemeClr val="accent1"/>
              </a:solidFill>
              <a:effectLst>
                <a:outerShdw blurRad="38100" dist="38100" dir="2700000" algn="tl">
                  <a:srgbClr val="C0C0C0"/>
                </a:outerShdw>
              </a:effectLst>
            </a:endParaRPr>
          </a:p>
          <a:p>
            <a:pPr eaLnBrk="1" hangingPunct="1"/>
            <a:endParaRPr lang="en-US" sz="2400" b="1" dirty="0">
              <a:solidFill>
                <a:schemeClr val="accent1"/>
              </a:solidFill>
              <a:effectLst>
                <a:outerShdw blurRad="38100" dist="38100" dir="2700000" algn="tl">
                  <a:srgbClr val="C0C0C0"/>
                </a:outerShdw>
              </a:effectLst>
            </a:endParaRPr>
          </a:p>
        </p:txBody>
      </p:sp>
      <p:sp>
        <p:nvSpPr>
          <p:cNvPr id="711685" name="Rectangle 5"/>
          <p:cNvSpPr>
            <a:spLocks noChangeArrowheads="1"/>
          </p:cNvSpPr>
          <p:nvPr/>
        </p:nvSpPr>
        <p:spPr bwMode="auto">
          <a:xfrm>
            <a:off x="1189828" y="5270499"/>
            <a:ext cx="3565525" cy="695325"/>
          </a:xfrm>
          <a:prstGeom prst="rect">
            <a:avLst/>
          </a:prstGeom>
          <a:noFill/>
          <a:ln>
            <a:noFill/>
          </a:ln>
          <a:effectLst/>
          <a:extLst>
            <a:ext uri="{909E8E84-426E-40DD-AFC4-6F175D3DCCD1}">
              <a14:hiddenFill xmlns:a14="http://schemas.microsoft.com/office/drawing/2010/main">
                <a:solidFill>
                  <a:srgbClr val="00549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eaLnBrk="1" hangingPunct="1">
              <a:lnSpc>
                <a:spcPct val="90000"/>
              </a:lnSpc>
              <a:spcBef>
                <a:spcPct val="50000"/>
              </a:spcBef>
              <a:buClr>
                <a:srgbClr val="6CAEDF"/>
              </a:buClr>
            </a:pPr>
            <a:r>
              <a:rPr lang="en-US" sz="4400" b="1" i="1" dirty="0">
                <a:solidFill>
                  <a:srgbClr val="EE4498"/>
                </a:solidFill>
                <a:effectLst>
                  <a:outerShdw blurRad="38100" dist="38100" dir="2700000" algn="tl">
                    <a:srgbClr val="C0C0C0"/>
                  </a:outerShdw>
                </a:effectLst>
              </a:rPr>
              <a:t>Is it SAFE?</a:t>
            </a:r>
          </a:p>
        </p:txBody>
      </p:sp>
      <p:pic>
        <p:nvPicPr>
          <p:cNvPr id="711686" name="Picture 6" descr="C:\Users\ztd0108\AppData\Local\Microsoft\Windows\Temporary Internet Files\Content.IE5\KMC8QDL3\searching-for-inf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9103" y="1152524"/>
            <a:ext cx="4348163" cy="57054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10</a:t>
            </a:fld>
            <a:endParaRPr lang="en-US"/>
          </a:p>
        </p:txBody>
      </p:sp>
      <p:sp>
        <p:nvSpPr>
          <p:cNvPr id="3" name="Rectangle 2"/>
          <p:cNvSpPr/>
          <p:nvPr/>
        </p:nvSpPr>
        <p:spPr>
          <a:xfrm>
            <a:off x="1371599" y="1720840"/>
            <a:ext cx="6638925" cy="2246769"/>
          </a:xfrm>
          <a:prstGeom prst="rect">
            <a:avLst/>
          </a:prstGeom>
        </p:spPr>
        <p:txBody>
          <a:bodyPr wrap="square">
            <a:spAutoFit/>
          </a:bodyPr>
          <a:lstStyle/>
          <a:p>
            <a:pPr lvl="0"/>
            <a:r>
              <a:rPr lang="en-US" sz="2800" dirty="0"/>
              <a:t>The pre-operational inspection should include the </a:t>
            </a:r>
            <a:r>
              <a:rPr lang="en-US" sz="2800" dirty="0">
                <a:solidFill>
                  <a:srgbClr val="FF0000"/>
                </a:solidFill>
              </a:rPr>
              <a:t>entire</a:t>
            </a:r>
            <a:r>
              <a:rPr lang="en-US" sz="2800" dirty="0"/>
              <a:t> production area to assure the environment is ready for food processing.</a:t>
            </a:r>
          </a:p>
          <a:p>
            <a:pPr lvl="0"/>
            <a:endParaRPr lang="en-US" sz="2800" dirty="0"/>
          </a:p>
        </p:txBody>
      </p:sp>
    </p:spTree>
    <p:extLst>
      <p:ext uri="{BB962C8B-B14F-4D97-AF65-F5344CB8AC3E}">
        <p14:creationId xmlns:p14="http://schemas.microsoft.com/office/powerpoint/2010/main" val="145205801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11</a:t>
            </a:fld>
            <a:endParaRPr lang="en-US"/>
          </a:p>
        </p:txBody>
      </p:sp>
      <p:sp>
        <p:nvSpPr>
          <p:cNvPr id="3" name="Rectangle 2"/>
          <p:cNvSpPr/>
          <p:nvPr/>
        </p:nvSpPr>
        <p:spPr>
          <a:xfrm>
            <a:off x="923925" y="1813263"/>
            <a:ext cx="7486650" cy="3108543"/>
          </a:xfrm>
          <a:prstGeom prst="rect">
            <a:avLst/>
          </a:prstGeom>
        </p:spPr>
        <p:txBody>
          <a:bodyPr wrap="square">
            <a:spAutoFit/>
          </a:bodyPr>
          <a:lstStyle/>
          <a:p>
            <a:pPr lvl="0"/>
            <a:r>
              <a:rPr lang="en-US" sz="2800" dirty="0"/>
              <a:t>The pre-operational inspection should be performed no more than one shift (maximum of 8 hours, with 4 hours recommended as the maximum length of time) before production startup to assure possible causes of contamination are minimized.</a:t>
            </a:r>
          </a:p>
        </p:txBody>
      </p:sp>
    </p:spTree>
    <p:extLst>
      <p:ext uri="{BB962C8B-B14F-4D97-AF65-F5344CB8AC3E}">
        <p14:creationId xmlns:p14="http://schemas.microsoft.com/office/powerpoint/2010/main" val="53640460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12</a:t>
            </a:fld>
            <a:endParaRPr lang="en-US"/>
          </a:p>
        </p:txBody>
      </p:sp>
      <p:sp>
        <p:nvSpPr>
          <p:cNvPr id="3" name="Rectangle 2"/>
          <p:cNvSpPr/>
          <p:nvPr/>
        </p:nvSpPr>
        <p:spPr>
          <a:xfrm>
            <a:off x="266700" y="2499063"/>
            <a:ext cx="8010525" cy="2308324"/>
          </a:xfrm>
          <a:prstGeom prst="rect">
            <a:avLst/>
          </a:prstGeom>
        </p:spPr>
        <p:txBody>
          <a:bodyPr wrap="square">
            <a:spAutoFit/>
          </a:bodyPr>
          <a:lstStyle/>
          <a:p>
            <a:pPr lvl="0"/>
            <a:r>
              <a:rPr lang="en-US" dirty="0"/>
              <a:t>                    </a:t>
            </a:r>
            <a:r>
              <a:rPr lang="en-US" sz="2400" b="1" dirty="0"/>
              <a:t>Pre-Operational Inspections</a:t>
            </a:r>
          </a:p>
          <a:p>
            <a:pPr lvl="0"/>
            <a:endParaRPr lang="en-US" sz="2400" dirty="0"/>
          </a:p>
          <a:p>
            <a:pPr lvl="0"/>
            <a:r>
              <a:rPr lang="en-US" sz="2400" dirty="0"/>
              <a:t>During visual and swab checks, operators should use their sense of smell and feel for greasy surfaces and note and correct improper drainage, dead-ends, and pockets. </a:t>
            </a:r>
          </a:p>
        </p:txBody>
      </p:sp>
      <p:pic>
        <p:nvPicPr>
          <p:cNvPr id="4" name="Picture 7" descr="Description: Description: Description: Description: Description: Description: C:\Users\znc0019\AppData\Local\Microsoft\Windows\Temporary Internet Files\Content.Word\caf-lamb-logo-signa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0" y="6305550"/>
            <a:ext cx="31432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829245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a:xfrm>
            <a:off x="1085850" y="942975"/>
            <a:ext cx="7086600" cy="523875"/>
          </a:xfrm>
        </p:spPr>
        <p:txBody>
          <a:bodyPr/>
          <a:lstStyle/>
          <a:p>
            <a:r>
              <a:rPr lang="en-US" sz="2800" b="1" dirty="0"/>
              <a:t>Soils – Defined </a:t>
            </a:r>
          </a:p>
        </p:txBody>
      </p:sp>
      <p:sp>
        <p:nvSpPr>
          <p:cNvPr id="729091" name="Rectangle 3"/>
          <p:cNvSpPr>
            <a:spLocks noGrp="1" noChangeArrowheads="1"/>
          </p:cNvSpPr>
          <p:nvPr>
            <p:ph idx="1"/>
          </p:nvPr>
        </p:nvSpPr>
        <p:spPr>
          <a:xfrm>
            <a:off x="1019175" y="1990725"/>
            <a:ext cx="8229600" cy="4114800"/>
          </a:xfrm>
        </p:spPr>
        <p:txBody>
          <a:bodyPr/>
          <a:lstStyle/>
          <a:p>
            <a:pPr>
              <a:lnSpc>
                <a:spcPct val="90000"/>
              </a:lnSpc>
            </a:pPr>
            <a:r>
              <a:rPr lang="en-US" sz="2000" i="1" dirty="0"/>
              <a:t>Soil is defined as anything that should not be there</a:t>
            </a:r>
          </a:p>
          <a:p>
            <a:pPr>
              <a:lnSpc>
                <a:spcPct val="90000"/>
              </a:lnSpc>
            </a:pPr>
            <a:r>
              <a:rPr lang="en-US" sz="2000" dirty="0"/>
              <a:t>Debris – examples: packaging scraps, trash, dirt, lubrication, grease, oil</a:t>
            </a:r>
          </a:p>
          <a:p>
            <a:pPr>
              <a:lnSpc>
                <a:spcPct val="90000"/>
              </a:lnSpc>
            </a:pPr>
            <a:r>
              <a:rPr lang="en-US" sz="2000" dirty="0"/>
              <a:t>Product soil buildup – proteins &amp; fats</a:t>
            </a:r>
          </a:p>
          <a:p>
            <a:pPr>
              <a:lnSpc>
                <a:spcPct val="90000"/>
              </a:lnSpc>
            </a:pPr>
            <a:r>
              <a:rPr lang="en-US" sz="2000" dirty="0"/>
              <a:t>Films – bio-films, hard water scale build-up, and soap films</a:t>
            </a:r>
          </a:p>
          <a:p>
            <a:pPr>
              <a:lnSpc>
                <a:spcPct val="90000"/>
              </a:lnSpc>
            </a:pPr>
            <a:r>
              <a:rPr lang="en-US" sz="2000" dirty="0"/>
              <a:t>Flaking paint, rust or metal shavings</a:t>
            </a:r>
          </a:p>
          <a:p>
            <a:pPr>
              <a:lnSpc>
                <a:spcPct val="90000"/>
              </a:lnSpc>
            </a:pPr>
            <a:r>
              <a:rPr lang="en-US" sz="2000" dirty="0"/>
              <a:t>Flaking plastic from belting and other equipment </a:t>
            </a:r>
          </a:p>
          <a:p>
            <a:pPr>
              <a:lnSpc>
                <a:spcPct val="90000"/>
              </a:lnSpc>
            </a:pPr>
            <a:r>
              <a:rPr lang="en-US" sz="2000" dirty="0"/>
              <a:t>Bacteria – as in APC, Mold, Yeast and Coliforms</a:t>
            </a:r>
          </a:p>
        </p:txBody>
      </p:sp>
      <p:sp>
        <p:nvSpPr>
          <p:cNvPr id="4" name="Slide Number Placeholder 3"/>
          <p:cNvSpPr>
            <a:spLocks noGrp="1"/>
          </p:cNvSpPr>
          <p:nvPr>
            <p:ph type="sldNum" sz="quarter" idx="12"/>
          </p:nvPr>
        </p:nvSpPr>
        <p:spPr/>
        <p:txBody>
          <a:bodyPr>
            <a:normAutofit lnSpcReduction="10000"/>
          </a:bodyPr>
          <a:lstStyle/>
          <a:p>
            <a:fld id="{98B965AC-5AEA-4326-ABBA-6388A9507D32}" type="slidenum">
              <a:rPr lang="en-US"/>
              <a:pPr/>
              <a:t>13</a:t>
            </a:fld>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729091">
                                            <p:txEl>
                                              <p:pRg st="0" end="0"/>
                                            </p:txEl>
                                          </p:spTgt>
                                        </p:tgtEl>
                                        <p:attrNameLst>
                                          <p:attrName>style.visibility</p:attrName>
                                        </p:attrNameLst>
                                      </p:cBhvr>
                                      <p:to>
                                        <p:strVal val="visible"/>
                                      </p:to>
                                    </p:set>
                                    <p:animEffect transition="in" filter="slide(fromLeft)">
                                      <p:cBhvr>
                                        <p:cTn id="7" dur="500"/>
                                        <p:tgtEl>
                                          <p:spTgt spid="7290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729091">
                                            <p:txEl>
                                              <p:pRg st="1" end="1"/>
                                            </p:txEl>
                                          </p:spTgt>
                                        </p:tgtEl>
                                        <p:attrNameLst>
                                          <p:attrName>style.visibility</p:attrName>
                                        </p:attrNameLst>
                                      </p:cBhvr>
                                      <p:to>
                                        <p:strVal val="visible"/>
                                      </p:to>
                                    </p:set>
                                    <p:animEffect transition="in" filter="slide(fromLeft)">
                                      <p:cBhvr>
                                        <p:cTn id="12" dur="500"/>
                                        <p:tgtEl>
                                          <p:spTgt spid="72909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729091">
                                            <p:txEl>
                                              <p:pRg st="2" end="2"/>
                                            </p:txEl>
                                          </p:spTgt>
                                        </p:tgtEl>
                                        <p:attrNameLst>
                                          <p:attrName>style.visibility</p:attrName>
                                        </p:attrNameLst>
                                      </p:cBhvr>
                                      <p:to>
                                        <p:strVal val="visible"/>
                                      </p:to>
                                    </p:set>
                                    <p:animEffect transition="in" filter="slide(fromLeft)">
                                      <p:cBhvr>
                                        <p:cTn id="17" dur="500"/>
                                        <p:tgtEl>
                                          <p:spTgt spid="72909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729091">
                                            <p:txEl>
                                              <p:pRg st="3" end="3"/>
                                            </p:txEl>
                                          </p:spTgt>
                                        </p:tgtEl>
                                        <p:attrNameLst>
                                          <p:attrName>style.visibility</p:attrName>
                                        </p:attrNameLst>
                                      </p:cBhvr>
                                      <p:to>
                                        <p:strVal val="visible"/>
                                      </p:to>
                                    </p:set>
                                    <p:animEffect transition="in" filter="slide(fromLeft)">
                                      <p:cBhvr>
                                        <p:cTn id="22" dur="500"/>
                                        <p:tgtEl>
                                          <p:spTgt spid="72909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729091">
                                            <p:txEl>
                                              <p:pRg st="4" end="4"/>
                                            </p:txEl>
                                          </p:spTgt>
                                        </p:tgtEl>
                                        <p:attrNameLst>
                                          <p:attrName>style.visibility</p:attrName>
                                        </p:attrNameLst>
                                      </p:cBhvr>
                                      <p:to>
                                        <p:strVal val="visible"/>
                                      </p:to>
                                    </p:set>
                                    <p:animEffect transition="in" filter="slide(fromLeft)">
                                      <p:cBhvr>
                                        <p:cTn id="27" dur="500"/>
                                        <p:tgtEl>
                                          <p:spTgt spid="72909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729091">
                                            <p:txEl>
                                              <p:pRg st="5" end="5"/>
                                            </p:txEl>
                                          </p:spTgt>
                                        </p:tgtEl>
                                        <p:attrNameLst>
                                          <p:attrName>style.visibility</p:attrName>
                                        </p:attrNameLst>
                                      </p:cBhvr>
                                      <p:to>
                                        <p:strVal val="visible"/>
                                      </p:to>
                                    </p:set>
                                    <p:animEffect transition="in" filter="slide(fromLeft)">
                                      <p:cBhvr>
                                        <p:cTn id="32" dur="500"/>
                                        <p:tgtEl>
                                          <p:spTgt spid="72909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729091">
                                            <p:txEl>
                                              <p:pRg st="6" end="6"/>
                                            </p:txEl>
                                          </p:spTgt>
                                        </p:tgtEl>
                                        <p:attrNameLst>
                                          <p:attrName>style.visibility</p:attrName>
                                        </p:attrNameLst>
                                      </p:cBhvr>
                                      <p:to>
                                        <p:strVal val="visible"/>
                                      </p:to>
                                    </p:set>
                                    <p:animEffect transition="in" filter="slide(fromLeft)">
                                      <p:cBhvr>
                                        <p:cTn id="37" dur="500"/>
                                        <p:tgtEl>
                                          <p:spTgt spid="7290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091"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1138" name="Rectangle 2"/>
          <p:cNvSpPr>
            <a:spLocks noGrp="1" noChangeArrowheads="1"/>
          </p:cNvSpPr>
          <p:nvPr>
            <p:ph type="title"/>
          </p:nvPr>
        </p:nvSpPr>
        <p:spPr>
          <a:xfrm>
            <a:off x="1100138" y="1206500"/>
            <a:ext cx="8113712" cy="708025"/>
          </a:xfrm>
        </p:spPr>
        <p:txBody>
          <a:bodyPr/>
          <a:lstStyle/>
          <a:p>
            <a:r>
              <a:rPr lang="en-US" sz="2000" b="1" dirty="0"/>
              <a:t>What are the expectations of persons </a:t>
            </a:r>
            <a:br>
              <a:rPr lang="en-US" sz="2000" b="1" dirty="0"/>
            </a:br>
            <a:r>
              <a:rPr lang="en-US" sz="2000" b="1" dirty="0"/>
              <a:t>completing sanitation</a:t>
            </a:r>
          </a:p>
        </p:txBody>
      </p:sp>
      <p:sp>
        <p:nvSpPr>
          <p:cNvPr id="731139" name="Rectangle 3"/>
          <p:cNvSpPr>
            <a:spLocks noGrp="1" noChangeArrowheads="1"/>
          </p:cNvSpPr>
          <p:nvPr>
            <p:ph idx="1"/>
          </p:nvPr>
        </p:nvSpPr>
        <p:spPr>
          <a:xfrm>
            <a:off x="723902" y="2238376"/>
            <a:ext cx="8113712" cy="4114800"/>
          </a:xfrm>
        </p:spPr>
        <p:txBody>
          <a:bodyPr/>
          <a:lstStyle/>
          <a:p>
            <a:pPr lvl="1">
              <a:lnSpc>
                <a:spcPct val="90000"/>
              </a:lnSpc>
            </a:pPr>
            <a:r>
              <a:rPr lang="en-US" sz="2000" dirty="0"/>
              <a:t>To Clean, self inspect and document assigned area of responsibility </a:t>
            </a:r>
          </a:p>
          <a:p>
            <a:pPr marL="365760" lvl="1" indent="0">
              <a:lnSpc>
                <a:spcPct val="90000"/>
              </a:lnSpc>
              <a:buNone/>
            </a:pPr>
            <a:endParaRPr lang="en-US" sz="2000" dirty="0"/>
          </a:p>
          <a:p>
            <a:pPr lvl="1">
              <a:lnSpc>
                <a:spcPct val="90000"/>
              </a:lnSpc>
            </a:pPr>
            <a:r>
              <a:rPr lang="en-US" sz="2000" dirty="0"/>
              <a:t>Understand how to clean assigned equipment and location area (room)</a:t>
            </a:r>
          </a:p>
          <a:p>
            <a:pPr lvl="1">
              <a:lnSpc>
                <a:spcPct val="90000"/>
              </a:lnSpc>
            </a:pPr>
            <a:endParaRPr lang="en-US" sz="2000" dirty="0"/>
          </a:p>
          <a:p>
            <a:pPr lvl="1">
              <a:lnSpc>
                <a:spcPct val="90000"/>
              </a:lnSpc>
            </a:pPr>
            <a:r>
              <a:rPr lang="en-US" sz="2000" dirty="0"/>
              <a:t>Perform all work activities in a SAFE manner, according to company and plant procedures</a:t>
            </a:r>
          </a:p>
          <a:p>
            <a:pPr lvl="1">
              <a:lnSpc>
                <a:spcPct val="90000"/>
              </a:lnSpc>
            </a:pPr>
            <a:endParaRPr lang="en-US" sz="2000" dirty="0"/>
          </a:p>
          <a:p>
            <a:pPr lvl="1">
              <a:lnSpc>
                <a:spcPct val="90000"/>
              </a:lnSpc>
            </a:pPr>
            <a:r>
              <a:rPr lang="en-US" sz="2000" dirty="0"/>
              <a:t>Be present for pre-operational inspection to complete any identified corrective actions</a:t>
            </a:r>
          </a:p>
          <a:p>
            <a:pPr lvl="1">
              <a:lnSpc>
                <a:spcPct val="90000"/>
              </a:lnSpc>
            </a:pPr>
            <a:endParaRPr lang="en-US" dirty="0"/>
          </a:p>
        </p:txBody>
      </p:sp>
      <p:sp>
        <p:nvSpPr>
          <p:cNvPr id="4" name="Slide Number Placeholder 3"/>
          <p:cNvSpPr>
            <a:spLocks noGrp="1"/>
          </p:cNvSpPr>
          <p:nvPr>
            <p:ph type="sldNum" sz="quarter" idx="12"/>
          </p:nvPr>
        </p:nvSpPr>
        <p:spPr/>
        <p:txBody>
          <a:bodyPr>
            <a:normAutofit lnSpcReduction="10000"/>
          </a:bodyPr>
          <a:lstStyle/>
          <a:p>
            <a:fld id="{A8931FF4-B344-4F44-8A2A-2C8C2EE2C9AE}" type="slidenum">
              <a:rPr lang="en-US"/>
              <a:pPr/>
              <a:t>14</a:t>
            </a:fld>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31139">
                                            <p:txEl>
                                              <p:pRg st="0" end="0"/>
                                            </p:txEl>
                                          </p:spTgt>
                                        </p:tgtEl>
                                        <p:attrNameLst>
                                          <p:attrName>style.visibility</p:attrName>
                                        </p:attrNameLst>
                                      </p:cBhvr>
                                      <p:to>
                                        <p:strVal val="visible"/>
                                      </p:to>
                                    </p:set>
                                    <p:animEffect transition="in" filter="slide(fromBottom)">
                                      <p:cBhvr>
                                        <p:cTn id="7" dur="500"/>
                                        <p:tgtEl>
                                          <p:spTgt spid="731139">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731139">
                                            <p:txEl>
                                              <p:pRg st="2" end="2"/>
                                            </p:txEl>
                                          </p:spTgt>
                                        </p:tgtEl>
                                        <p:attrNameLst>
                                          <p:attrName>style.visibility</p:attrName>
                                        </p:attrNameLst>
                                      </p:cBhvr>
                                      <p:to>
                                        <p:strVal val="visible"/>
                                      </p:to>
                                    </p:set>
                                    <p:animEffect transition="in" filter="slide(fromBottom)">
                                      <p:cBhvr>
                                        <p:cTn id="10" dur="500"/>
                                        <p:tgtEl>
                                          <p:spTgt spid="731139">
                                            <p:txEl>
                                              <p:pRg st="2" end="2"/>
                                            </p:txEl>
                                          </p:spTgt>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731139">
                                            <p:txEl>
                                              <p:pRg st="4" end="4"/>
                                            </p:txEl>
                                          </p:spTgt>
                                        </p:tgtEl>
                                        <p:attrNameLst>
                                          <p:attrName>style.visibility</p:attrName>
                                        </p:attrNameLst>
                                      </p:cBhvr>
                                      <p:to>
                                        <p:strVal val="visible"/>
                                      </p:to>
                                    </p:set>
                                    <p:animEffect transition="in" filter="slide(fromBottom)">
                                      <p:cBhvr>
                                        <p:cTn id="13" dur="500"/>
                                        <p:tgtEl>
                                          <p:spTgt spid="731139">
                                            <p:txEl>
                                              <p:pRg st="4" end="4"/>
                                            </p:txEl>
                                          </p:spTgt>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731139">
                                            <p:txEl>
                                              <p:pRg st="6" end="6"/>
                                            </p:txEl>
                                          </p:spTgt>
                                        </p:tgtEl>
                                        <p:attrNameLst>
                                          <p:attrName>style.visibility</p:attrName>
                                        </p:attrNameLst>
                                      </p:cBhvr>
                                      <p:to>
                                        <p:strVal val="visible"/>
                                      </p:to>
                                    </p:set>
                                    <p:animEffect transition="in" filter="slide(fromBottom)">
                                      <p:cBhvr>
                                        <p:cTn id="16" dur="500"/>
                                        <p:tgtEl>
                                          <p:spTgt spid="7311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1139"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3186" name="Rectangle 2"/>
          <p:cNvSpPr>
            <a:spLocks noGrp="1" noChangeArrowheads="1"/>
          </p:cNvSpPr>
          <p:nvPr>
            <p:ph type="title"/>
          </p:nvPr>
        </p:nvSpPr>
        <p:spPr>
          <a:xfrm>
            <a:off x="714375" y="793750"/>
            <a:ext cx="6896100" cy="923925"/>
          </a:xfrm>
        </p:spPr>
        <p:txBody>
          <a:bodyPr>
            <a:noAutofit/>
          </a:bodyPr>
          <a:lstStyle/>
          <a:p>
            <a:r>
              <a:rPr lang="en-US" sz="2800" b="1" dirty="0"/>
              <a:t>Pre-op Inspection Pre-requisites</a:t>
            </a:r>
          </a:p>
        </p:txBody>
      </p:sp>
      <p:sp>
        <p:nvSpPr>
          <p:cNvPr id="733187" name="Rectangle 3"/>
          <p:cNvSpPr>
            <a:spLocks noGrp="1" noChangeArrowheads="1"/>
          </p:cNvSpPr>
          <p:nvPr>
            <p:ph idx="1"/>
          </p:nvPr>
        </p:nvSpPr>
        <p:spPr>
          <a:xfrm>
            <a:off x="1123950" y="1990725"/>
            <a:ext cx="7772400" cy="4114800"/>
          </a:xfrm>
        </p:spPr>
        <p:txBody>
          <a:bodyPr/>
          <a:lstStyle/>
          <a:p>
            <a:r>
              <a:rPr lang="en-US" sz="2000" dirty="0">
                <a:effectLst>
                  <a:outerShdw blurRad="38100" dist="38100" dir="2700000" algn="tl">
                    <a:srgbClr val="C0C0C0"/>
                  </a:outerShdw>
                </a:effectLst>
              </a:rPr>
              <a:t>Understand your facility’s sanitation program </a:t>
            </a:r>
          </a:p>
          <a:p>
            <a:endParaRPr lang="en-US" sz="2000" dirty="0">
              <a:effectLst>
                <a:outerShdw blurRad="38100" dist="38100" dir="2700000" algn="tl">
                  <a:srgbClr val="C0C0C0"/>
                </a:outerShdw>
              </a:effectLst>
            </a:endParaRPr>
          </a:p>
          <a:p>
            <a:r>
              <a:rPr lang="en-US" sz="2000" dirty="0">
                <a:effectLst>
                  <a:outerShdw blurRad="38100" dist="38100" dir="2700000" algn="tl">
                    <a:srgbClr val="C0C0C0"/>
                  </a:outerShdw>
                </a:effectLst>
              </a:rPr>
              <a:t>Understand your facility’s Hazard Communication program </a:t>
            </a:r>
          </a:p>
          <a:p>
            <a:endParaRPr lang="en-US" sz="2000" dirty="0">
              <a:effectLst>
                <a:outerShdw blurRad="38100" dist="38100" dir="2700000" algn="tl">
                  <a:srgbClr val="C0C0C0"/>
                </a:outerShdw>
              </a:effectLst>
            </a:endParaRPr>
          </a:p>
          <a:p>
            <a:r>
              <a:rPr lang="en-US" sz="2000" dirty="0">
                <a:effectLst>
                  <a:outerShdw blurRad="38100" dist="38100" dir="2700000" algn="tl">
                    <a:srgbClr val="C0C0C0"/>
                  </a:outerShdw>
                </a:effectLst>
              </a:rPr>
              <a:t>Ability to perform LOTO per facility procedures and requirements</a:t>
            </a:r>
          </a:p>
          <a:p>
            <a:endParaRPr lang="en-US" sz="2000" dirty="0">
              <a:effectLst>
                <a:outerShdw blurRad="38100" dist="38100" dir="2700000" algn="tl">
                  <a:srgbClr val="C0C0C0"/>
                </a:outerShdw>
              </a:effectLst>
            </a:endParaRPr>
          </a:p>
          <a:p>
            <a:r>
              <a:rPr lang="en-US" sz="2000" dirty="0">
                <a:effectLst>
                  <a:outerShdw blurRad="38100" dist="38100" dir="2700000" algn="tl">
                    <a:srgbClr val="C0C0C0"/>
                  </a:outerShdw>
                </a:effectLst>
              </a:rPr>
              <a:t>For some facilities you may also need to be able to perform pre-operational clean equipment swabs</a:t>
            </a:r>
          </a:p>
          <a:p>
            <a:endParaRPr lang="en-US" sz="2000" dirty="0">
              <a:effectLst>
                <a:outerShdw blurRad="38100" dist="38100" dir="2700000" algn="tl">
                  <a:srgbClr val="C0C0C0"/>
                </a:outerShdw>
              </a:effectLst>
            </a:endParaRPr>
          </a:p>
        </p:txBody>
      </p:sp>
      <p:sp>
        <p:nvSpPr>
          <p:cNvPr id="4" name="Slide Number Placeholder 3"/>
          <p:cNvSpPr>
            <a:spLocks noGrp="1"/>
          </p:cNvSpPr>
          <p:nvPr>
            <p:ph type="sldNum" sz="quarter" idx="12"/>
          </p:nvPr>
        </p:nvSpPr>
        <p:spPr/>
        <p:txBody>
          <a:bodyPr>
            <a:normAutofit lnSpcReduction="10000"/>
          </a:bodyPr>
          <a:lstStyle/>
          <a:p>
            <a:fld id="{36EBC388-89C7-4318-BD7A-2F57B77FA03A}" type="slidenum">
              <a:rPr lang="en-US"/>
              <a:pPr/>
              <a:t>15</a:t>
            </a:fld>
            <a:endParaRPr lang="en-US"/>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33187">
                                            <p:txEl>
                                              <p:pRg st="0" end="0"/>
                                            </p:txEl>
                                          </p:spTgt>
                                        </p:tgtEl>
                                        <p:attrNameLst>
                                          <p:attrName>style.visibility</p:attrName>
                                        </p:attrNameLst>
                                      </p:cBhvr>
                                      <p:to>
                                        <p:strVal val="visible"/>
                                      </p:to>
                                    </p:set>
                                    <p:animEffect transition="in" filter="slide(fromBottom)">
                                      <p:cBhvr>
                                        <p:cTn id="7" dur="500"/>
                                        <p:tgtEl>
                                          <p:spTgt spid="7331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33187">
                                            <p:txEl>
                                              <p:pRg st="2" end="2"/>
                                            </p:txEl>
                                          </p:spTgt>
                                        </p:tgtEl>
                                        <p:attrNameLst>
                                          <p:attrName>style.visibility</p:attrName>
                                        </p:attrNameLst>
                                      </p:cBhvr>
                                      <p:to>
                                        <p:strVal val="visible"/>
                                      </p:to>
                                    </p:set>
                                    <p:animEffect transition="in" filter="slide(fromBottom)">
                                      <p:cBhvr>
                                        <p:cTn id="12" dur="500"/>
                                        <p:tgtEl>
                                          <p:spTgt spid="7331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33187">
                                            <p:txEl>
                                              <p:pRg st="4" end="4"/>
                                            </p:txEl>
                                          </p:spTgt>
                                        </p:tgtEl>
                                        <p:attrNameLst>
                                          <p:attrName>style.visibility</p:attrName>
                                        </p:attrNameLst>
                                      </p:cBhvr>
                                      <p:to>
                                        <p:strVal val="visible"/>
                                      </p:to>
                                    </p:set>
                                    <p:animEffect transition="in" filter="slide(fromBottom)">
                                      <p:cBhvr>
                                        <p:cTn id="17" dur="500"/>
                                        <p:tgtEl>
                                          <p:spTgt spid="73318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733187">
                                            <p:txEl>
                                              <p:pRg st="6" end="6"/>
                                            </p:txEl>
                                          </p:spTgt>
                                        </p:tgtEl>
                                        <p:attrNameLst>
                                          <p:attrName>style.visibility</p:attrName>
                                        </p:attrNameLst>
                                      </p:cBhvr>
                                      <p:to>
                                        <p:strVal val="visible"/>
                                      </p:to>
                                    </p:set>
                                    <p:animEffect transition="in" filter="slide(fromBottom)">
                                      <p:cBhvr>
                                        <p:cTn id="22" dur="500"/>
                                        <p:tgtEl>
                                          <p:spTgt spid="7331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187"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5234" name="Rectangle 2"/>
          <p:cNvSpPr>
            <a:spLocks noGrp="1" noChangeArrowheads="1"/>
          </p:cNvSpPr>
          <p:nvPr>
            <p:ph type="title"/>
          </p:nvPr>
        </p:nvSpPr>
        <p:spPr>
          <a:xfrm>
            <a:off x="1167598" y="993775"/>
            <a:ext cx="5815012" cy="923925"/>
          </a:xfrm>
          <a:noFill/>
          <a:ln/>
          <a:extLst>
            <a:ext uri="{91240B29-F687-4F45-9708-019B960494DF}">
              <a14:hiddenLine xmlns:a14="http://schemas.microsoft.com/office/drawing/2010/main" w="12699">
                <a:solidFill>
                  <a:srgbClr val="000000"/>
                </a:solidFill>
                <a:miter lim="800000"/>
                <a:headEnd/>
                <a:tailEnd/>
              </a14:hiddenLine>
            </a:ext>
          </a:extLst>
        </p:spPr>
        <p:txBody>
          <a:bodyPr lIns="90488" tIns="44450" rIns="90488" bIns="44450" anchor="ctr"/>
          <a:lstStyle/>
          <a:p>
            <a:r>
              <a:rPr lang="en-US" sz="2000" b="1" dirty="0"/>
              <a:t>What are the expectations of a </a:t>
            </a:r>
            <a:br>
              <a:rPr lang="en-US" sz="2000" b="1" dirty="0"/>
            </a:br>
            <a:r>
              <a:rPr lang="en-US" sz="2000" b="1" dirty="0"/>
              <a:t>Designated Pre-op Inspector</a:t>
            </a:r>
          </a:p>
        </p:txBody>
      </p:sp>
      <p:sp>
        <p:nvSpPr>
          <p:cNvPr id="735235" name="Rectangle 3"/>
          <p:cNvSpPr>
            <a:spLocks noGrp="1" noChangeArrowheads="1"/>
          </p:cNvSpPr>
          <p:nvPr>
            <p:ph idx="1"/>
          </p:nvPr>
        </p:nvSpPr>
        <p:spPr>
          <a:xfrm>
            <a:off x="809626" y="2124075"/>
            <a:ext cx="8001000" cy="3733800"/>
          </a:xfrm>
          <a:noFill/>
          <a:ln/>
          <a:extLst>
            <a:ext uri="{91240B29-F687-4F45-9708-019B960494DF}">
              <a14:hiddenLine xmlns:a14="http://schemas.microsoft.com/office/drawing/2010/main" w="12699">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ormAutofit fontScale="85000" lnSpcReduction="10000"/>
          </a:bodyPr>
          <a:lstStyle/>
          <a:p>
            <a:pPr>
              <a:lnSpc>
                <a:spcPct val="90000"/>
              </a:lnSpc>
            </a:pPr>
            <a:r>
              <a:rPr lang="en-US" sz="2000" dirty="0"/>
              <a:t>Understand proper cleaning and inspection techniques </a:t>
            </a:r>
          </a:p>
          <a:p>
            <a:pPr>
              <a:lnSpc>
                <a:spcPct val="90000"/>
              </a:lnSpc>
            </a:pPr>
            <a:endParaRPr lang="en-US" sz="2000" dirty="0"/>
          </a:p>
          <a:p>
            <a:pPr>
              <a:lnSpc>
                <a:spcPct val="90000"/>
              </a:lnSpc>
            </a:pPr>
            <a:r>
              <a:rPr lang="en-US" sz="2000" dirty="0"/>
              <a:t>To ensure that equipment and area are cleaned to an acceptable level – and ready for producing FOOD for human consumption</a:t>
            </a:r>
          </a:p>
          <a:p>
            <a:pPr lvl="1">
              <a:lnSpc>
                <a:spcPct val="90000"/>
              </a:lnSpc>
            </a:pPr>
            <a:endParaRPr lang="en-US" sz="2400" b="1" dirty="0">
              <a:solidFill>
                <a:srgbClr val="EE4498"/>
              </a:solidFill>
            </a:endParaRPr>
          </a:p>
          <a:p>
            <a:pPr lvl="1">
              <a:lnSpc>
                <a:spcPct val="90000"/>
              </a:lnSpc>
            </a:pPr>
            <a:r>
              <a:rPr lang="en-US" sz="2400" b="1" dirty="0">
                <a:solidFill>
                  <a:srgbClr val="C00000"/>
                </a:solidFill>
              </a:rPr>
              <a:t>CLEAN IS CLEAN AND THERE IS NO IN BETWEEN</a:t>
            </a:r>
          </a:p>
          <a:p>
            <a:pPr>
              <a:lnSpc>
                <a:spcPct val="90000"/>
              </a:lnSpc>
            </a:pPr>
            <a:endParaRPr lang="en-US" sz="2000" dirty="0"/>
          </a:p>
          <a:p>
            <a:pPr>
              <a:lnSpc>
                <a:spcPct val="90000"/>
              </a:lnSpc>
            </a:pPr>
            <a:r>
              <a:rPr lang="en-US" sz="2000" dirty="0"/>
              <a:t>Be able to identify any issues related to poor cleanliness and cleaning </a:t>
            </a:r>
          </a:p>
          <a:p>
            <a:pPr>
              <a:lnSpc>
                <a:spcPct val="90000"/>
              </a:lnSpc>
            </a:pPr>
            <a:endParaRPr lang="en-US" sz="2000" dirty="0"/>
          </a:p>
          <a:p>
            <a:pPr>
              <a:lnSpc>
                <a:spcPct val="90000"/>
              </a:lnSpc>
            </a:pPr>
            <a:r>
              <a:rPr lang="en-US" sz="2000" dirty="0"/>
              <a:t>Communicate issues to responsible party for corrective action and provide instruction on proper re-cleaning techniques</a:t>
            </a:r>
          </a:p>
        </p:txBody>
      </p:sp>
      <p:sp>
        <p:nvSpPr>
          <p:cNvPr id="4" name="Slide Number Placeholder 3"/>
          <p:cNvSpPr>
            <a:spLocks noGrp="1"/>
          </p:cNvSpPr>
          <p:nvPr>
            <p:ph type="sldNum" sz="quarter" idx="12"/>
          </p:nvPr>
        </p:nvSpPr>
        <p:spPr/>
        <p:txBody>
          <a:bodyPr>
            <a:normAutofit lnSpcReduction="10000"/>
          </a:bodyPr>
          <a:lstStyle/>
          <a:p>
            <a:fld id="{BFFB12C3-2A16-4D06-9C98-41C2CD579081}" type="slidenum">
              <a:rPr lang="en-US"/>
              <a:pPr/>
              <a:t>16</a:t>
            </a:fld>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735235">
                                            <p:txEl>
                                              <p:pRg st="0" end="0"/>
                                            </p:txEl>
                                          </p:spTgt>
                                        </p:tgtEl>
                                        <p:attrNameLst>
                                          <p:attrName>style.visibility</p:attrName>
                                        </p:attrNameLst>
                                      </p:cBhvr>
                                      <p:to>
                                        <p:strVal val="visible"/>
                                      </p:to>
                                    </p:set>
                                    <p:animEffect transition="in" filter="slide(fromRight)">
                                      <p:cBhvr>
                                        <p:cTn id="7" dur="500"/>
                                        <p:tgtEl>
                                          <p:spTgt spid="7352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735235">
                                            <p:txEl>
                                              <p:pRg st="2" end="2"/>
                                            </p:txEl>
                                          </p:spTgt>
                                        </p:tgtEl>
                                        <p:attrNameLst>
                                          <p:attrName>style.visibility</p:attrName>
                                        </p:attrNameLst>
                                      </p:cBhvr>
                                      <p:to>
                                        <p:strVal val="visible"/>
                                      </p:to>
                                    </p:set>
                                    <p:animEffect transition="in" filter="slide(fromRight)">
                                      <p:cBhvr>
                                        <p:cTn id="12" dur="500"/>
                                        <p:tgtEl>
                                          <p:spTgt spid="735235">
                                            <p:txEl>
                                              <p:pRg st="2" end="2"/>
                                            </p:txEl>
                                          </p:spTgt>
                                        </p:tgtEl>
                                      </p:cBhvr>
                                    </p:animEffect>
                                  </p:childTnLst>
                                </p:cTn>
                              </p:par>
                              <p:par>
                                <p:cTn id="13" presetID="12" presetClass="entr" presetSubtype="2" fill="hold" grpId="0" nodeType="withEffect">
                                  <p:stCondLst>
                                    <p:cond delay="0"/>
                                  </p:stCondLst>
                                  <p:childTnLst>
                                    <p:set>
                                      <p:cBhvr>
                                        <p:cTn id="14" dur="1" fill="hold">
                                          <p:stCondLst>
                                            <p:cond delay="0"/>
                                          </p:stCondLst>
                                        </p:cTn>
                                        <p:tgtEl>
                                          <p:spTgt spid="735235">
                                            <p:txEl>
                                              <p:pRg st="4" end="4"/>
                                            </p:txEl>
                                          </p:spTgt>
                                        </p:tgtEl>
                                        <p:attrNameLst>
                                          <p:attrName>style.visibility</p:attrName>
                                        </p:attrNameLst>
                                      </p:cBhvr>
                                      <p:to>
                                        <p:strVal val="visible"/>
                                      </p:to>
                                    </p:set>
                                    <p:animEffect transition="in" filter="slide(fromRight)">
                                      <p:cBhvr>
                                        <p:cTn id="15" dur="500"/>
                                        <p:tgtEl>
                                          <p:spTgt spid="735235">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2" fill="hold" grpId="0" nodeType="clickEffect">
                                  <p:stCondLst>
                                    <p:cond delay="0"/>
                                  </p:stCondLst>
                                  <p:childTnLst>
                                    <p:set>
                                      <p:cBhvr>
                                        <p:cTn id="19" dur="1" fill="hold">
                                          <p:stCondLst>
                                            <p:cond delay="0"/>
                                          </p:stCondLst>
                                        </p:cTn>
                                        <p:tgtEl>
                                          <p:spTgt spid="735235">
                                            <p:txEl>
                                              <p:pRg st="6" end="6"/>
                                            </p:txEl>
                                          </p:spTgt>
                                        </p:tgtEl>
                                        <p:attrNameLst>
                                          <p:attrName>style.visibility</p:attrName>
                                        </p:attrNameLst>
                                      </p:cBhvr>
                                      <p:to>
                                        <p:strVal val="visible"/>
                                      </p:to>
                                    </p:set>
                                    <p:animEffect transition="in" filter="slide(fromRight)">
                                      <p:cBhvr>
                                        <p:cTn id="20" dur="500"/>
                                        <p:tgtEl>
                                          <p:spTgt spid="735235">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2" fill="hold" grpId="0" nodeType="clickEffect">
                                  <p:stCondLst>
                                    <p:cond delay="0"/>
                                  </p:stCondLst>
                                  <p:childTnLst>
                                    <p:set>
                                      <p:cBhvr>
                                        <p:cTn id="24" dur="1" fill="hold">
                                          <p:stCondLst>
                                            <p:cond delay="0"/>
                                          </p:stCondLst>
                                        </p:cTn>
                                        <p:tgtEl>
                                          <p:spTgt spid="735235">
                                            <p:txEl>
                                              <p:pRg st="8" end="8"/>
                                            </p:txEl>
                                          </p:spTgt>
                                        </p:tgtEl>
                                        <p:attrNameLst>
                                          <p:attrName>style.visibility</p:attrName>
                                        </p:attrNameLst>
                                      </p:cBhvr>
                                      <p:to>
                                        <p:strVal val="visible"/>
                                      </p:to>
                                    </p:set>
                                    <p:animEffect transition="in" filter="slide(fromRight)">
                                      <p:cBhvr>
                                        <p:cTn id="25" dur="500"/>
                                        <p:tgtEl>
                                          <p:spTgt spid="73523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235"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282" name="Rectangle 2"/>
          <p:cNvSpPr>
            <a:spLocks noGrp="1" noChangeArrowheads="1"/>
          </p:cNvSpPr>
          <p:nvPr>
            <p:ph type="title"/>
          </p:nvPr>
        </p:nvSpPr>
        <p:spPr>
          <a:xfrm>
            <a:off x="1504950" y="981075"/>
            <a:ext cx="6472238" cy="923925"/>
          </a:xfrm>
          <a:noFill/>
          <a:ln/>
          <a:extLst>
            <a:ext uri="{91240B29-F687-4F45-9708-019B960494DF}">
              <a14:hiddenLine xmlns:a14="http://schemas.microsoft.com/office/drawing/2010/main" w="12699">
                <a:solidFill>
                  <a:srgbClr val="000000"/>
                </a:solidFill>
                <a:miter lim="800000"/>
                <a:headEnd/>
                <a:tailEnd/>
              </a14:hiddenLine>
            </a:ext>
          </a:extLst>
        </p:spPr>
        <p:txBody>
          <a:bodyPr lIns="90488" tIns="44450" rIns="90488" bIns="44450" anchor="ctr"/>
          <a:lstStyle/>
          <a:p>
            <a:r>
              <a:rPr lang="en-US" sz="2000" b="1" dirty="0"/>
              <a:t>What are the expectations of a Designated </a:t>
            </a:r>
            <a:br>
              <a:rPr lang="en-US" sz="2000" b="1" dirty="0"/>
            </a:br>
            <a:r>
              <a:rPr lang="en-US" sz="2000" b="1" dirty="0"/>
              <a:t>Pre-op Inspector continued:</a:t>
            </a:r>
          </a:p>
        </p:txBody>
      </p:sp>
      <p:sp>
        <p:nvSpPr>
          <p:cNvPr id="737283" name="Rectangle 3"/>
          <p:cNvSpPr>
            <a:spLocks noGrp="1" noChangeArrowheads="1"/>
          </p:cNvSpPr>
          <p:nvPr>
            <p:ph idx="1"/>
          </p:nvPr>
        </p:nvSpPr>
        <p:spPr>
          <a:xfrm>
            <a:off x="809626" y="2057400"/>
            <a:ext cx="8001000" cy="3733800"/>
          </a:xfrm>
          <a:noFill/>
          <a:ln/>
          <a:extLst>
            <a:ext uri="{91240B29-F687-4F45-9708-019B960494DF}">
              <a14:hiddenLine xmlns:a14="http://schemas.microsoft.com/office/drawing/2010/main" w="12699">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ormAutofit fontScale="92500" lnSpcReduction="20000"/>
          </a:bodyPr>
          <a:lstStyle/>
          <a:p>
            <a:pPr>
              <a:lnSpc>
                <a:spcPct val="90000"/>
              </a:lnSpc>
            </a:pPr>
            <a:r>
              <a:rPr lang="en-US" sz="2000" dirty="0"/>
              <a:t>Easily recognize any potential SAFETY risks associated with the equipment in your area (examples: pinch, amputation and crush points, hot surfaces, automatic starts, etc.)</a:t>
            </a:r>
          </a:p>
          <a:p>
            <a:pPr>
              <a:lnSpc>
                <a:spcPct val="90000"/>
              </a:lnSpc>
            </a:pPr>
            <a:endParaRPr lang="en-US" sz="2000" dirty="0"/>
          </a:p>
          <a:p>
            <a:pPr>
              <a:lnSpc>
                <a:spcPct val="90000"/>
              </a:lnSpc>
            </a:pPr>
            <a:r>
              <a:rPr lang="en-US" sz="2000" dirty="0"/>
              <a:t>Be able to identify and communicate any SAFETY issues to responsible parties</a:t>
            </a:r>
          </a:p>
          <a:p>
            <a:pPr>
              <a:lnSpc>
                <a:spcPct val="90000"/>
              </a:lnSpc>
            </a:pPr>
            <a:endParaRPr lang="en-US" sz="2000" dirty="0"/>
          </a:p>
          <a:p>
            <a:pPr>
              <a:lnSpc>
                <a:spcPct val="90000"/>
              </a:lnSpc>
            </a:pPr>
            <a:r>
              <a:rPr lang="en-US" sz="2000" dirty="0"/>
              <a:t>Be able to identify and communicate damaged or un-cleanable equipment</a:t>
            </a:r>
          </a:p>
          <a:p>
            <a:pPr>
              <a:lnSpc>
                <a:spcPct val="90000"/>
              </a:lnSpc>
            </a:pPr>
            <a:endParaRPr lang="en-US" sz="2000" dirty="0"/>
          </a:p>
          <a:p>
            <a:pPr>
              <a:lnSpc>
                <a:spcPct val="90000"/>
              </a:lnSpc>
            </a:pPr>
            <a:r>
              <a:rPr lang="en-US" sz="2000" dirty="0"/>
              <a:t>Correctly document the cleanliness of an area and equipment, any identified issues and the corrective actions taken. </a:t>
            </a:r>
          </a:p>
          <a:p>
            <a:pPr>
              <a:lnSpc>
                <a:spcPct val="90000"/>
              </a:lnSpc>
              <a:buFontTx/>
              <a:buNone/>
            </a:pPr>
            <a:endParaRPr lang="en-US" sz="1800" dirty="0"/>
          </a:p>
        </p:txBody>
      </p:sp>
      <p:sp>
        <p:nvSpPr>
          <p:cNvPr id="4" name="Slide Number Placeholder 3"/>
          <p:cNvSpPr>
            <a:spLocks noGrp="1"/>
          </p:cNvSpPr>
          <p:nvPr>
            <p:ph type="sldNum" sz="quarter" idx="12"/>
          </p:nvPr>
        </p:nvSpPr>
        <p:spPr/>
        <p:txBody>
          <a:bodyPr>
            <a:normAutofit lnSpcReduction="10000"/>
          </a:bodyPr>
          <a:lstStyle/>
          <a:p>
            <a:fld id="{29015BBB-E9E4-40F0-8807-BD8585813794}" type="slidenum">
              <a:rPr lang="en-US"/>
              <a:pPr/>
              <a:t>17</a:t>
            </a:fld>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737283">
                                            <p:txEl>
                                              <p:pRg st="0" end="0"/>
                                            </p:txEl>
                                          </p:spTgt>
                                        </p:tgtEl>
                                        <p:attrNameLst>
                                          <p:attrName>style.visibility</p:attrName>
                                        </p:attrNameLst>
                                      </p:cBhvr>
                                      <p:to>
                                        <p:strVal val="visible"/>
                                      </p:to>
                                    </p:set>
                                    <p:animEffect transition="in" filter="slide(fromRight)">
                                      <p:cBhvr>
                                        <p:cTn id="7" dur="500"/>
                                        <p:tgtEl>
                                          <p:spTgt spid="7372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737283">
                                            <p:txEl>
                                              <p:pRg st="2" end="2"/>
                                            </p:txEl>
                                          </p:spTgt>
                                        </p:tgtEl>
                                        <p:attrNameLst>
                                          <p:attrName>style.visibility</p:attrName>
                                        </p:attrNameLst>
                                      </p:cBhvr>
                                      <p:to>
                                        <p:strVal val="visible"/>
                                      </p:to>
                                    </p:set>
                                    <p:animEffect transition="in" filter="slide(fromRight)">
                                      <p:cBhvr>
                                        <p:cTn id="12" dur="500"/>
                                        <p:tgtEl>
                                          <p:spTgt spid="73728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grpId="0" nodeType="clickEffect">
                                  <p:stCondLst>
                                    <p:cond delay="0"/>
                                  </p:stCondLst>
                                  <p:childTnLst>
                                    <p:set>
                                      <p:cBhvr>
                                        <p:cTn id="16" dur="1" fill="hold">
                                          <p:stCondLst>
                                            <p:cond delay="0"/>
                                          </p:stCondLst>
                                        </p:cTn>
                                        <p:tgtEl>
                                          <p:spTgt spid="737283">
                                            <p:txEl>
                                              <p:pRg st="4" end="4"/>
                                            </p:txEl>
                                          </p:spTgt>
                                        </p:tgtEl>
                                        <p:attrNameLst>
                                          <p:attrName>style.visibility</p:attrName>
                                        </p:attrNameLst>
                                      </p:cBhvr>
                                      <p:to>
                                        <p:strVal val="visible"/>
                                      </p:to>
                                    </p:set>
                                    <p:animEffect transition="in" filter="slide(fromRight)">
                                      <p:cBhvr>
                                        <p:cTn id="17" dur="500"/>
                                        <p:tgtEl>
                                          <p:spTgt spid="73728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2" fill="hold" grpId="0" nodeType="clickEffect">
                                  <p:stCondLst>
                                    <p:cond delay="0"/>
                                  </p:stCondLst>
                                  <p:childTnLst>
                                    <p:set>
                                      <p:cBhvr>
                                        <p:cTn id="21" dur="1" fill="hold">
                                          <p:stCondLst>
                                            <p:cond delay="0"/>
                                          </p:stCondLst>
                                        </p:cTn>
                                        <p:tgtEl>
                                          <p:spTgt spid="737283">
                                            <p:txEl>
                                              <p:pRg st="6" end="6"/>
                                            </p:txEl>
                                          </p:spTgt>
                                        </p:tgtEl>
                                        <p:attrNameLst>
                                          <p:attrName>style.visibility</p:attrName>
                                        </p:attrNameLst>
                                      </p:cBhvr>
                                      <p:to>
                                        <p:strVal val="visible"/>
                                      </p:to>
                                    </p:set>
                                    <p:animEffect transition="in" filter="slide(fromRight)">
                                      <p:cBhvr>
                                        <p:cTn id="22" dur="500"/>
                                        <p:tgtEl>
                                          <p:spTgt spid="7372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83"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18</a:t>
            </a:fld>
            <a:endParaRPr lang="en-US"/>
          </a:p>
        </p:txBody>
      </p:sp>
      <p:sp>
        <p:nvSpPr>
          <p:cNvPr id="3" name="Rectangle 2"/>
          <p:cNvSpPr/>
          <p:nvPr/>
        </p:nvSpPr>
        <p:spPr>
          <a:xfrm>
            <a:off x="1114425" y="1636202"/>
            <a:ext cx="6810375" cy="4585871"/>
          </a:xfrm>
          <a:prstGeom prst="rect">
            <a:avLst/>
          </a:prstGeom>
        </p:spPr>
        <p:txBody>
          <a:bodyPr wrap="square">
            <a:spAutoFit/>
          </a:bodyPr>
          <a:lstStyle/>
          <a:p>
            <a:r>
              <a:rPr lang="en-US" sz="3200" dirty="0"/>
              <a:t>“…plant management</a:t>
            </a:r>
          </a:p>
          <a:p>
            <a:r>
              <a:rPr lang="en-US" dirty="0"/>
              <a:t>	   	    </a:t>
            </a:r>
            <a:r>
              <a:rPr lang="en-US" sz="2800" dirty="0"/>
              <a:t>must always be </a:t>
            </a:r>
          </a:p>
          <a:p>
            <a:r>
              <a:rPr lang="en-US" sz="2800" dirty="0"/>
              <a:t>		diligent in checking to </a:t>
            </a:r>
          </a:p>
          <a:p>
            <a:r>
              <a:rPr lang="en-US" sz="2800" dirty="0"/>
              <a:t>		see that all sanitation </a:t>
            </a:r>
          </a:p>
          <a:p>
            <a:r>
              <a:rPr lang="en-US" sz="2800" dirty="0"/>
              <a:t>	     	 procedures are </a:t>
            </a:r>
          </a:p>
          <a:p>
            <a:r>
              <a:rPr lang="en-US" sz="2800" dirty="0"/>
              <a:t>		properly implemented </a:t>
            </a:r>
          </a:p>
          <a:p>
            <a:r>
              <a:rPr lang="en-US" sz="2800" dirty="0"/>
              <a:t>	       	all of the time.”</a:t>
            </a:r>
          </a:p>
          <a:p>
            <a:endParaRPr lang="en-US" sz="1000" dirty="0"/>
          </a:p>
          <a:p>
            <a:r>
              <a:rPr lang="en-US" dirty="0"/>
              <a:t>	Donna F. </a:t>
            </a:r>
            <a:r>
              <a:rPr lang="en-US" dirty="0" err="1"/>
              <a:t>Schaffner</a:t>
            </a:r>
            <a:r>
              <a:rPr lang="en-US" dirty="0"/>
              <a:t>, M.SC</a:t>
            </a:r>
          </a:p>
          <a:p>
            <a:r>
              <a:rPr lang="en-US" dirty="0"/>
              <a:t>	</a:t>
            </a:r>
            <a:r>
              <a:rPr lang="en-US" sz="900" dirty="0"/>
              <a:t>Associate Director of Food Safety, QA &amp; Training at Rutgers University Food 	Innovation Center</a:t>
            </a:r>
          </a:p>
          <a:p>
            <a:r>
              <a:rPr lang="en-US" dirty="0"/>
              <a:t>	</a:t>
            </a:r>
            <a:r>
              <a:rPr lang="en-US" sz="900" i="1" dirty="0"/>
              <a:t>Food</a:t>
            </a:r>
            <a:r>
              <a:rPr lang="en-US" sz="1000" i="1" dirty="0"/>
              <a:t> Safety Magazine, </a:t>
            </a:r>
            <a:r>
              <a:rPr lang="en-US" sz="1000" dirty="0"/>
              <a:t>December 2014/January 2015</a:t>
            </a:r>
          </a:p>
          <a:p>
            <a:r>
              <a:rPr lang="en-US" sz="1000" dirty="0"/>
              <a:t>	Vol. 20, No.6</a:t>
            </a:r>
          </a:p>
          <a:p>
            <a:r>
              <a:rPr lang="en-US" dirty="0"/>
              <a:t>	</a:t>
            </a:r>
          </a:p>
        </p:txBody>
      </p:sp>
    </p:spTree>
    <p:extLst>
      <p:ext uri="{BB962C8B-B14F-4D97-AF65-F5344CB8AC3E}">
        <p14:creationId xmlns:p14="http://schemas.microsoft.com/office/powerpoint/2010/main" val="172243572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9330" name="Rectangle 2"/>
          <p:cNvSpPr>
            <a:spLocks noGrp="1" noChangeArrowheads="1"/>
          </p:cNvSpPr>
          <p:nvPr>
            <p:ph type="title"/>
          </p:nvPr>
        </p:nvSpPr>
        <p:spPr>
          <a:xfrm>
            <a:off x="1162050" y="1114425"/>
            <a:ext cx="5024438" cy="923925"/>
          </a:xfrm>
          <a:noFill/>
          <a:ln/>
          <a:extLst>
            <a:ext uri="{91240B29-F687-4F45-9708-019B960494DF}">
              <a14:hiddenLine xmlns:a14="http://schemas.microsoft.com/office/drawing/2010/main" w="12699">
                <a:solidFill>
                  <a:srgbClr val="000000"/>
                </a:solidFill>
                <a:miter lim="800000"/>
                <a:headEnd/>
                <a:tailEnd/>
              </a14:hiddenLine>
            </a:ext>
          </a:extLst>
        </p:spPr>
        <p:txBody>
          <a:bodyPr lIns="90488" tIns="44450" rIns="90488" bIns="44450" anchor="ctr">
            <a:normAutofit fontScale="90000"/>
          </a:bodyPr>
          <a:lstStyle/>
          <a:p>
            <a:r>
              <a:rPr lang="en-US" b="1" dirty="0"/>
              <a:t>How to prepare for Pre-op</a:t>
            </a:r>
          </a:p>
        </p:txBody>
      </p:sp>
      <p:sp>
        <p:nvSpPr>
          <p:cNvPr id="739331" name="Rectangle 3"/>
          <p:cNvSpPr>
            <a:spLocks noGrp="1" noChangeArrowheads="1"/>
          </p:cNvSpPr>
          <p:nvPr>
            <p:ph idx="1"/>
          </p:nvPr>
        </p:nvSpPr>
        <p:spPr>
          <a:xfrm>
            <a:off x="933450" y="2114550"/>
            <a:ext cx="7791450" cy="4114800"/>
          </a:xfrm>
          <a:noFill/>
          <a:ln/>
          <a:extLst>
            <a:ext uri="{91240B29-F687-4F45-9708-019B960494DF}">
              <a14:hiddenLine xmlns:a14="http://schemas.microsoft.com/office/drawing/2010/main" w="12699">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ormAutofit fontScale="92500" lnSpcReduction="10000"/>
          </a:bodyPr>
          <a:lstStyle/>
          <a:p>
            <a:r>
              <a:rPr lang="en-US" sz="2000" dirty="0"/>
              <a:t>Wear plant required PPE (hearing, eye, bump hat, etc.) as required by your facility</a:t>
            </a:r>
          </a:p>
          <a:p>
            <a:endParaRPr lang="en-US" sz="2000" dirty="0"/>
          </a:p>
          <a:p>
            <a:r>
              <a:rPr lang="en-US" sz="2000" dirty="0"/>
              <a:t>Wear plant appropriate GMP barriers (apron, poly sleeves, disposable vinyl gloves as required per plant)</a:t>
            </a:r>
          </a:p>
          <a:p>
            <a:endParaRPr lang="en-US" sz="2000" dirty="0"/>
          </a:p>
          <a:p>
            <a:r>
              <a:rPr lang="en-US" sz="2000" dirty="0"/>
              <a:t>Cleaning chemicals should be secured prior to pre-op, but be aware chemicals have been used in the area – be aware of the hazards associated with chemical use </a:t>
            </a:r>
          </a:p>
          <a:p>
            <a:endParaRPr lang="en-US" sz="2000" dirty="0"/>
          </a:p>
          <a:p>
            <a:r>
              <a:rPr lang="en-US" sz="2000" dirty="0"/>
              <a:t>Tools needed for pre-operational inspection: working flash light, locks and tags, pen, and pre-op sheet </a:t>
            </a:r>
          </a:p>
        </p:txBody>
      </p:sp>
      <p:sp>
        <p:nvSpPr>
          <p:cNvPr id="4" name="Slide Number Placeholder 3"/>
          <p:cNvSpPr>
            <a:spLocks noGrp="1"/>
          </p:cNvSpPr>
          <p:nvPr>
            <p:ph type="sldNum" sz="quarter" idx="12"/>
          </p:nvPr>
        </p:nvSpPr>
        <p:spPr/>
        <p:txBody>
          <a:bodyPr/>
          <a:lstStyle/>
          <a:p>
            <a:fld id="{D5F2DA71-A157-4968-854F-0C8F60064D55}" type="slidenum">
              <a:rPr lang="en-US"/>
              <a:pPr/>
              <a:t>19</a:t>
            </a:fld>
            <a:endParaRPr lang="en-US"/>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739331">
                                            <p:txEl>
                                              <p:pRg st="0" end="0"/>
                                            </p:txEl>
                                          </p:spTgt>
                                        </p:tgtEl>
                                        <p:attrNameLst>
                                          <p:attrName>style.visibility</p:attrName>
                                        </p:attrNameLst>
                                      </p:cBhvr>
                                      <p:to>
                                        <p:strVal val="visible"/>
                                      </p:to>
                                    </p:set>
                                    <p:animEffect transition="in" filter="slide(fromLeft)">
                                      <p:cBhvr>
                                        <p:cTn id="7" dur="500"/>
                                        <p:tgtEl>
                                          <p:spTgt spid="7393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739331">
                                            <p:txEl>
                                              <p:pRg st="2" end="2"/>
                                            </p:txEl>
                                          </p:spTgt>
                                        </p:tgtEl>
                                        <p:attrNameLst>
                                          <p:attrName>style.visibility</p:attrName>
                                        </p:attrNameLst>
                                      </p:cBhvr>
                                      <p:to>
                                        <p:strVal val="visible"/>
                                      </p:to>
                                    </p:set>
                                    <p:animEffect transition="in" filter="slide(fromLeft)">
                                      <p:cBhvr>
                                        <p:cTn id="12" dur="500"/>
                                        <p:tgtEl>
                                          <p:spTgt spid="7393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739331">
                                            <p:txEl>
                                              <p:pRg st="4" end="4"/>
                                            </p:txEl>
                                          </p:spTgt>
                                        </p:tgtEl>
                                        <p:attrNameLst>
                                          <p:attrName>style.visibility</p:attrName>
                                        </p:attrNameLst>
                                      </p:cBhvr>
                                      <p:to>
                                        <p:strVal val="visible"/>
                                      </p:to>
                                    </p:set>
                                    <p:animEffect transition="in" filter="slide(fromLeft)">
                                      <p:cBhvr>
                                        <p:cTn id="17" dur="500"/>
                                        <p:tgtEl>
                                          <p:spTgt spid="73933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739331">
                                            <p:txEl>
                                              <p:pRg st="6" end="6"/>
                                            </p:txEl>
                                          </p:spTgt>
                                        </p:tgtEl>
                                        <p:attrNameLst>
                                          <p:attrName>style.visibility</p:attrName>
                                        </p:attrNameLst>
                                      </p:cBhvr>
                                      <p:to>
                                        <p:strVal val="visible"/>
                                      </p:to>
                                    </p:set>
                                    <p:animEffect transition="in" filter="slide(fromLeft)">
                                      <p:cBhvr>
                                        <p:cTn id="22" dur="500"/>
                                        <p:tgtEl>
                                          <p:spTgt spid="7393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331"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a:xfrm>
            <a:off x="1368425" y="828675"/>
            <a:ext cx="7086600" cy="831850"/>
          </a:xfrm>
          <a:noFill/>
          <a:ln/>
          <a:extLst>
            <a:ext uri="{91240B29-F687-4F45-9708-019B960494DF}">
              <a14:hiddenLine xmlns:a14="http://schemas.microsoft.com/office/drawing/2010/main" w="12699">
                <a:solidFill>
                  <a:srgbClr val="000000"/>
                </a:solidFill>
                <a:miter lim="800000"/>
                <a:headEnd/>
                <a:tailEnd/>
              </a14:hiddenLine>
            </a:ext>
          </a:extLst>
        </p:spPr>
        <p:txBody>
          <a:bodyPr lIns="90488" tIns="44450" rIns="90488" bIns="44450" anchor="ctr">
            <a:normAutofit/>
          </a:bodyPr>
          <a:lstStyle/>
          <a:p>
            <a:r>
              <a:rPr lang="en-US" b="1" dirty="0"/>
              <a:t>Pre-op Inspections</a:t>
            </a:r>
          </a:p>
        </p:txBody>
      </p:sp>
      <p:sp>
        <p:nvSpPr>
          <p:cNvPr id="718851" name="Rectangle 3"/>
          <p:cNvSpPr>
            <a:spLocks noGrp="1" noChangeArrowheads="1"/>
          </p:cNvSpPr>
          <p:nvPr>
            <p:ph idx="1"/>
          </p:nvPr>
        </p:nvSpPr>
        <p:spPr>
          <a:xfrm>
            <a:off x="981075" y="2238375"/>
            <a:ext cx="7991475" cy="3886200"/>
          </a:xfrm>
          <a:noFill/>
          <a:ln/>
          <a:extLst>
            <a:ext uri="{91240B29-F687-4F45-9708-019B960494DF}">
              <a14:hiddenLine xmlns:a14="http://schemas.microsoft.com/office/drawing/2010/main" w="12699">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ormAutofit fontScale="85000" lnSpcReduction="10000"/>
          </a:bodyPr>
          <a:lstStyle/>
          <a:p>
            <a:pPr>
              <a:lnSpc>
                <a:spcPct val="90000"/>
              </a:lnSpc>
            </a:pPr>
            <a:r>
              <a:rPr lang="en-US" sz="3200" dirty="0"/>
              <a:t>Pre-op Inspection Certification Course</a:t>
            </a:r>
          </a:p>
          <a:p>
            <a:pPr lvl="1">
              <a:lnSpc>
                <a:spcPct val="90000"/>
              </a:lnSpc>
            </a:pPr>
            <a:r>
              <a:rPr lang="en-US" sz="2000" dirty="0">
                <a:solidFill>
                  <a:schemeClr val="tx1"/>
                </a:solidFill>
              </a:rPr>
              <a:t>Define product contact surfaces </a:t>
            </a:r>
          </a:p>
          <a:p>
            <a:pPr lvl="1">
              <a:lnSpc>
                <a:spcPct val="90000"/>
              </a:lnSpc>
            </a:pPr>
            <a:r>
              <a:rPr lang="en-US" sz="2000" dirty="0">
                <a:solidFill>
                  <a:schemeClr val="tx1"/>
                </a:solidFill>
              </a:rPr>
              <a:t>Define peripheral areas </a:t>
            </a:r>
          </a:p>
          <a:p>
            <a:pPr lvl="1">
              <a:lnSpc>
                <a:spcPct val="90000"/>
              </a:lnSpc>
            </a:pPr>
            <a:r>
              <a:rPr lang="en-US" sz="2000" dirty="0">
                <a:solidFill>
                  <a:schemeClr val="tx1"/>
                </a:solidFill>
              </a:rPr>
              <a:t>Define soil</a:t>
            </a:r>
          </a:p>
          <a:p>
            <a:pPr lvl="1">
              <a:lnSpc>
                <a:spcPct val="90000"/>
              </a:lnSpc>
            </a:pPr>
            <a:r>
              <a:rPr lang="en-US" sz="2000" dirty="0">
                <a:solidFill>
                  <a:schemeClr val="tx1"/>
                </a:solidFill>
              </a:rPr>
              <a:t>What is a clean product contact surface?</a:t>
            </a:r>
          </a:p>
          <a:p>
            <a:pPr lvl="1">
              <a:lnSpc>
                <a:spcPct val="90000"/>
              </a:lnSpc>
            </a:pPr>
            <a:r>
              <a:rPr lang="en-US" sz="2000" dirty="0">
                <a:solidFill>
                  <a:schemeClr val="tx1"/>
                </a:solidFill>
              </a:rPr>
              <a:t>What are the expectations of sanitation?</a:t>
            </a:r>
          </a:p>
          <a:p>
            <a:pPr lvl="1">
              <a:lnSpc>
                <a:spcPct val="90000"/>
              </a:lnSpc>
            </a:pPr>
            <a:r>
              <a:rPr lang="en-US" sz="2000" dirty="0">
                <a:solidFill>
                  <a:schemeClr val="tx1"/>
                </a:solidFill>
              </a:rPr>
              <a:t>What are expectations of a designated pre-op inspector?</a:t>
            </a:r>
          </a:p>
          <a:p>
            <a:pPr lvl="1">
              <a:lnSpc>
                <a:spcPct val="90000"/>
              </a:lnSpc>
            </a:pPr>
            <a:r>
              <a:rPr lang="en-US" sz="2000" dirty="0">
                <a:solidFill>
                  <a:schemeClr val="tx1"/>
                </a:solidFill>
              </a:rPr>
              <a:t>How to pre-pare for pre-op</a:t>
            </a:r>
          </a:p>
          <a:p>
            <a:pPr lvl="1">
              <a:lnSpc>
                <a:spcPct val="90000"/>
              </a:lnSpc>
            </a:pPr>
            <a:r>
              <a:rPr lang="en-US" sz="2000" dirty="0">
                <a:solidFill>
                  <a:schemeClr val="tx1"/>
                </a:solidFill>
              </a:rPr>
              <a:t>Pre-operational inspection and releasing an area to production</a:t>
            </a:r>
          </a:p>
          <a:p>
            <a:pPr lvl="1">
              <a:lnSpc>
                <a:spcPct val="90000"/>
              </a:lnSpc>
            </a:pPr>
            <a:r>
              <a:rPr lang="en-US" sz="2000" dirty="0">
                <a:solidFill>
                  <a:schemeClr val="tx1"/>
                </a:solidFill>
              </a:rPr>
              <a:t>Pre-op sheet example</a:t>
            </a:r>
          </a:p>
          <a:p>
            <a:pPr lvl="1">
              <a:lnSpc>
                <a:spcPct val="90000"/>
              </a:lnSpc>
            </a:pPr>
            <a:r>
              <a:rPr lang="en-US" sz="2000" dirty="0">
                <a:solidFill>
                  <a:schemeClr val="tx1"/>
                </a:solidFill>
              </a:rPr>
              <a:t>Pre-op Exercise</a:t>
            </a:r>
          </a:p>
        </p:txBody>
      </p:sp>
      <p:sp>
        <p:nvSpPr>
          <p:cNvPr id="4" name="Slide Number Placeholder 3"/>
          <p:cNvSpPr>
            <a:spLocks noGrp="1"/>
          </p:cNvSpPr>
          <p:nvPr>
            <p:ph type="sldNum" sz="quarter" idx="12"/>
          </p:nvPr>
        </p:nvSpPr>
        <p:spPr/>
        <p:txBody>
          <a:bodyPr>
            <a:normAutofit lnSpcReduction="10000"/>
          </a:bodyPr>
          <a:lstStyle/>
          <a:p>
            <a:fld id="{8EAD9FA9-103A-4EFD-BEBB-A7FD9B39644C}" type="slidenum">
              <a:rPr lang="en-US"/>
              <a:pPr/>
              <a:t>2</a:t>
            </a:fld>
            <a:endParaRPr lang="en-US" dirty="0"/>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18851">
                                            <p:txEl>
                                              <p:pRg st="0" end="0"/>
                                            </p:txEl>
                                          </p:spTgt>
                                        </p:tgtEl>
                                        <p:attrNameLst>
                                          <p:attrName>style.visibility</p:attrName>
                                        </p:attrNameLst>
                                      </p:cBhvr>
                                      <p:to>
                                        <p:strVal val="visible"/>
                                      </p:to>
                                    </p:set>
                                    <p:animEffect transition="in" filter="slide(fromBottom)">
                                      <p:cBhvr>
                                        <p:cTn id="7" dur="500"/>
                                        <p:tgtEl>
                                          <p:spTgt spid="718851">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718851">
                                            <p:txEl>
                                              <p:pRg st="1" end="1"/>
                                            </p:txEl>
                                          </p:spTgt>
                                        </p:tgtEl>
                                        <p:attrNameLst>
                                          <p:attrName>style.visibility</p:attrName>
                                        </p:attrNameLst>
                                      </p:cBhvr>
                                      <p:to>
                                        <p:strVal val="visible"/>
                                      </p:to>
                                    </p:set>
                                    <p:animEffect transition="in" filter="slide(fromBottom)">
                                      <p:cBhvr>
                                        <p:cTn id="10" dur="500"/>
                                        <p:tgtEl>
                                          <p:spTgt spid="718851">
                                            <p:txEl>
                                              <p:pRg st="1" end="1"/>
                                            </p:txEl>
                                          </p:spTgt>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718851">
                                            <p:txEl>
                                              <p:pRg st="2" end="2"/>
                                            </p:txEl>
                                          </p:spTgt>
                                        </p:tgtEl>
                                        <p:attrNameLst>
                                          <p:attrName>style.visibility</p:attrName>
                                        </p:attrNameLst>
                                      </p:cBhvr>
                                      <p:to>
                                        <p:strVal val="visible"/>
                                      </p:to>
                                    </p:set>
                                    <p:animEffect transition="in" filter="slide(fromBottom)">
                                      <p:cBhvr>
                                        <p:cTn id="13" dur="500"/>
                                        <p:tgtEl>
                                          <p:spTgt spid="718851">
                                            <p:txEl>
                                              <p:pRg st="2" end="2"/>
                                            </p:txEl>
                                          </p:spTgt>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718851">
                                            <p:txEl>
                                              <p:pRg st="3" end="3"/>
                                            </p:txEl>
                                          </p:spTgt>
                                        </p:tgtEl>
                                        <p:attrNameLst>
                                          <p:attrName>style.visibility</p:attrName>
                                        </p:attrNameLst>
                                      </p:cBhvr>
                                      <p:to>
                                        <p:strVal val="visible"/>
                                      </p:to>
                                    </p:set>
                                    <p:animEffect transition="in" filter="slide(fromBottom)">
                                      <p:cBhvr>
                                        <p:cTn id="16" dur="500"/>
                                        <p:tgtEl>
                                          <p:spTgt spid="718851">
                                            <p:txEl>
                                              <p:pRg st="3" end="3"/>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718851">
                                            <p:txEl>
                                              <p:pRg st="4" end="4"/>
                                            </p:txEl>
                                          </p:spTgt>
                                        </p:tgtEl>
                                        <p:attrNameLst>
                                          <p:attrName>style.visibility</p:attrName>
                                        </p:attrNameLst>
                                      </p:cBhvr>
                                      <p:to>
                                        <p:strVal val="visible"/>
                                      </p:to>
                                    </p:set>
                                    <p:animEffect transition="in" filter="slide(fromBottom)">
                                      <p:cBhvr>
                                        <p:cTn id="19" dur="500"/>
                                        <p:tgtEl>
                                          <p:spTgt spid="718851">
                                            <p:txEl>
                                              <p:pRg st="4" end="4"/>
                                            </p:txEl>
                                          </p:spTgt>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718851">
                                            <p:txEl>
                                              <p:pRg st="5" end="5"/>
                                            </p:txEl>
                                          </p:spTgt>
                                        </p:tgtEl>
                                        <p:attrNameLst>
                                          <p:attrName>style.visibility</p:attrName>
                                        </p:attrNameLst>
                                      </p:cBhvr>
                                      <p:to>
                                        <p:strVal val="visible"/>
                                      </p:to>
                                    </p:set>
                                    <p:animEffect transition="in" filter="slide(fromBottom)">
                                      <p:cBhvr>
                                        <p:cTn id="22" dur="500"/>
                                        <p:tgtEl>
                                          <p:spTgt spid="718851">
                                            <p:txEl>
                                              <p:pRg st="5" end="5"/>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718851">
                                            <p:txEl>
                                              <p:pRg st="6" end="6"/>
                                            </p:txEl>
                                          </p:spTgt>
                                        </p:tgtEl>
                                        <p:attrNameLst>
                                          <p:attrName>style.visibility</p:attrName>
                                        </p:attrNameLst>
                                      </p:cBhvr>
                                      <p:to>
                                        <p:strVal val="visible"/>
                                      </p:to>
                                    </p:set>
                                    <p:animEffect transition="in" filter="slide(fromBottom)">
                                      <p:cBhvr>
                                        <p:cTn id="25" dur="500"/>
                                        <p:tgtEl>
                                          <p:spTgt spid="718851">
                                            <p:txEl>
                                              <p:pRg st="6" end="6"/>
                                            </p:txEl>
                                          </p:spTgt>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718851">
                                            <p:txEl>
                                              <p:pRg st="7" end="7"/>
                                            </p:txEl>
                                          </p:spTgt>
                                        </p:tgtEl>
                                        <p:attrNameLst>
                                          <p:attrName>style.visibility</p:attrName>
                                        </p:attrNameLst>
                                      </p:cBhvr>
                                      <p:to>
                                        <p:strVal val="visible"/>
                                      </p:to>
                                    </p:set>
                                    <p:animEffect transition="in" filter="slide(fromBottom)">
                                      <p:cBhvr>
                                        <p:cTn id="28" dur="500"/>
                                        <p:tgtEl>
                                          <p:spTgt spid="718851">
                                            <p:txEl>
                                              <p:pRg st="7" end="7"/>
                                            </p:txEl>
                                          </p:spTgt>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718851">
                                            <p:txEl>
                                              <p:pRg st="8" end="8"/>
                                            </p:txEl>
                                          </p:spTgt>
                                        </p:tgtEl>
                                        <p:attrNameLst>
                                          <p:attrName>style.visibility</p:attrName>
                                        </p:attrNameLst>
                                      </p:cBhvr>
                                      <p:to>
                                        <p:strVal val="visible"/>
                                      </p:to>
                                    </p:set>
                                    <p:animEffect transition="in" filter="slide(fromBottom)">
                                      <p:cBhvr>
                                        <p:cTn id="31" dur="500"/>
                                        <p:tgtEl>
                                          <p:spTgt spid="718851">
                                            <p:txEl>
                                              <p:pRg st="8" end="8"/>
                                            </p:txEl>
                                          </p:spTgt>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718851">
                                            <p:txEl>
                                              <p:pRg st="9" end="9"/>
                                            </p:txEl>
                                          </p:spTgt>
                                        </p:tgtEl>
                                        <p:attrNameLst>
                                          <p:attrName>style.visibility</p:attrName>
                                        </p:attrNameLst>
                                      </p:cBhvr>
                                      <p:to>
                                        <p:strVal val="visible"/>
                                      </p:to>
                                    </p:set>
                                    <p:animEffect transition="in" filter="slide(fromBottom)">
                                      <p:cBhvr>
                                        <p:cTn id="34" dur="500"/>
                                        <p:tgtEl>
                                          <p:spTgt spid="718851">
                                            <p:txEl>
                                              <p:pRg st="9" end="9"/>
                                            </p:txEl>
                                          </p:spTgt>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718851">
                                            <p:txEl>
                                              <p:pRg st="10" end="10"/>
                                            </p:txEl>
                                          </p:spTgt>
                                        </p:tgtEl>
                                        <p:attrNameLst>
                                          <p:attrName>style.visibility</p:attrName>
                                        </p:attrNameLst>
                                      </p:cBhvr>
                                      <p:to>
                                        <p:strVal val="visible"/>
                                      </p:to>
                                    </p:set>
                                    <p:animEffect transition="in" filter="slide(fromBottom)">
                                      <p:cBhvr>
                                        <p:cTn id="37" dur="500"/>
                                        <p:tgtEl>
                                          <p:spTgt spid="71885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1"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20</a:t>
            </a:fld>
            <a:endParaRPr lang="en-US"/>
          </a:p>
        </p:txBody>
      </p:sp>
      <p:sp>
        <p:nvSpPr>
          <p:cNvPr id="3" name="Rectangle 2"/>
          <p:cNvSpPr/>
          <p:nvPr/>
        </p:nvSpPr>
        <p:spPr>
          <a:xfrm>
            <a:off x="723901" y="1997839"/>
            <a:ext cx="7781924" cy="3970318"/>
          </a:xfrm>
          <a:prstGeom prst="rect">
            <a:avLst/>
          </a:prstGeom>
        </p:spPr>
        <p:txBody>
          <a:bodyPr wrap="square">
            <a:spAutoFit/>
          </a:bodyPr>
          <a:lstStyle/>
          <a:p>
            <a:r>
              <a:rPr lang="en-US" sz="2800" dirty="0"/>
              <a:t>Pre-Op Tools of the Trade</a:t>
            </a:r>
          </a:p>
          <a:p>
            <a:endParaRPr lang="en-US" sz="2800" dirty="0"/>
          </a:p>
          <a:p>
            <a:r>
              <a:rPr lang="en-US" sz="2800" dirty="0"/>
              <a:t>	Lockout Lock(s) and Tag(s)	</a:t>
            </a:r>
          </a:p>
          <a:p>
            <a:r>
              <a:rPr lang="en-US" sz="2800" dirty="0"/>
              <a:t>	Flashlight(s)</a:t>
            </a:r>
          </a:p>
          <a:p>
            <a:r>
              <a:rPr lang="en-US" sz="2800" dirty="0"/>
              <a:t>	Inspection Mirror (stainless)</a:t>
            </a:r>
          </a:p>
          <a:p>
            <a:r>
              <a:rPr lang="en-US" sz="2800" dirty="0"/>
              <a:t>	Digital Camera</a:t>
            </a:r>
          </a:p>
          <a:p>
            <a:r>
              <a:rPr lang="en-US" sz="2800" dirty="0"/>
              <a:t>	Spatula(scraper)</a:t>
            </a:r>
          </a:p>
          <a:p>
            <a:r>
              <a:rPr lang="en-US" sz="2800" dirty="0"/>
              <a:t>	Note Taking Materials</a:t>
            </a:r>
          </a:p>
          <a:p>
            <a:r>
              <a:rPr lang="en-US" sz="2800" dirty="0"/>
              <a:t>	Small rare earth magnet</a:t>
            </a:r>
          </a:p>
        </p:txBody>
      </p:sp>
      <p:pic>
        <p:nvPicPr>
          <p:cNvPr id="4" name="Picture 7" descr="Description: Description: Description: Description: Description: Description: C:\Users\znc0019\AppData\Local\Microsoft\Windows\Temporary Internet Files\Content.Word\caf-lamb-logo-signa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0" y="6305550"/>
            <a:ext cx="31432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233377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1378" name="Rectangle 2"/>
          <p:cNvSpPr>
            <a:spLocks noGrp="1" noChangeArrowheads="1"/>
          </p:cNvSpPr>
          <p:nvPr>
            <p:ph type="title"/>
          </p:nvPr>
        </p:nvSpPr>
        <p:spPr>
          <a:xfrm>
            <a:off x="1285875" y="438150"/>
            <a:ext cx="4953000" cy="1139825"/>
          </a:xfrm>
        </p:spPr>
        <p:txBody>
          <a:bodyPr/>
          <a:lstStyle/>
          <a:p>
            <a:r>
              <a:rPr lang="en-US" sz="3600" b="1"/>
              <a:t>Success Tools</a:t>
            </a:r>
          </a:p>
        </p:txBody>
      </p:sp>
      <p:sp>
        <p:nvSpPr>
          <p:cNvPr id="5" name="Slide Number Placeholder 2"/>
          <p:cNvSpPr>
            <a:spLocks noGrp="1"/>
          </p:cNvSpPr>
          <p:nvPr>
            <p:ph type="sldNum" sz="quarter" idx="12"/>
          </p:nvPr>
        </p:nvSpPr>
        <p:spPr/>
        <p:txBody>
          <a:bodyPr/>
          <a:lstStyle/>
          <a:p>
            <a:fld id="{B550E320-B1F0-4B2E-ABD8-6F3D3EF9666B}" type="slidenum">
              <a:rPr lang="en-US"/>
              <a:pPr/>
              <a:t>21</a:t>
            </a:fld>
            <a:endParaRPr lang="en-US"/>
          </a:p>
        </p:txBody>
      </p:sp>
      <p:pic>
        <p:nvPicPr>
          <p:cNvPr id="7413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1495425"/>
            <a:ext cx="6661150" cy="4040188"/>
          </a:xfrm>
          <a:prstGeom prst="rect">
            <a:avLst/>
          </a:prstGeom>
          <a:noFill/>
          <a:ln>
            <a:noFill/>
          </a:ln>
          <a:effectLst/>
          <a:extLst>
            <a:ext uri="{909E8E84-426E-40DD-AFC4-6F175D3DCCD1}">
              <a14:hiddenFill xmlns:a14="http://schemas.microsoft.com/office/drawing/2010/main">
                <a:solidFill>
                  <a:srgbClr val="00549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41378"/>
                                        </p:tgtEl>
                                        <p:attrNameLst>
                                          <p:attrName>style.visibility</p:attrName>
                                        </p:attrNameLst>
                                      </p:cBhvr>
                                      <p:to>
                                        <p:strVal val="visible"/>
                                      </p:to>
                                    </p:set>
                                    <p:anim calcmode="lin" valueType="num">
                                      <p:cBhvr>
                                        <p:cTn id="7" dur="1000" fill="hold"/>
                                        <p:tgtEl>
                                          <p:spTgt spid="741378"/>
                                        </p:tgtEl>
                                        <p:attrNameLst>
                                          <p:attrName>ppt_x</p:attrName>
                                        </p:attrNameLst>
                                      </p:cBhvr>
                                      <p:tavLst>
                                        <p:tav tm="0">
                                          <p:val>
                                            <p:strVal val="#ppt_x-.2"/>
                                          </p:val>
                                        </p:tav>
                                        <p:tav tm="100000">
                                          <p:val>
                                            <p:strVal val="#ppt_x"/>
                                          </p:val>
                                        </p:tav>
                                      </p:tavLst>
                                    </p:anim>
                                    <p:anim calcmode="lin" valueType="num">
                                      <p:cBhvr>
                                        <p:cTn id="8" dur="1000" fill="hold"/>
                                        <p:tgtEl>
                                          <p:spTgt spid="7413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74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37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22</a:t>
            </a:fld>
            <a:endParaRPr lang="en-US" dirty="0"/>
          </a:p>
        </p:txBody>
      </p:sp>
      <p:pic>
        <p:nvPicPr>
          <p:cNvPr id="1026" name="Picture 2" descr="C:\Users\zss0377\AppData\Local\Microsoft\Windows\Temporary Internet Files\Content.Outlook\L0K12I81\DSC058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3291" y="-3332480"/>
            <a:ext cx="28984852" cy="14962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66435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a:xfrm>
            <a:off x="1000125" y="438150"/>
            <a:ext cx="6858000" cy="1139825"/>
          </a:xfrm>
        </p:spPr>
        <p:txBody>
          <a:bodyPr>
            <a:normAutofit/>
          </a:bodyPr>
          <a:lstStyle/>
          <a:p>
            <a:r>
              <a:rPr lang="en-US" sz="2800" b="1" dirty="0"/>
              <a:t>Successful Pre-operational Inspection Results</a:t>
            </a:r>
          </a:p>
        </p:txBody>
      </p:sp>
      <p:sp>
        <p:nvSpPr>
          <p:cNvPr id="743427" name="Rectangle 3"/>
          <p:cNvSpPr>
            <a:spLocks noGrp="1" noChangeArrowheads="1"/>
          </p:cNvSpPr>
          <p:nvPr>
            <p:ph idx="1"/>
          </p:nvPr>
        </p:nvSpPr>
        <p:spPr>
          <a:xfrm>
            <a:off x="1178327" y="1711146"/>
            <a:ext cx="7772400" cy="4525963"/>
          </a:xfrm>
        </p:spPr>
        <p:txBody>
          <a:bodyPr/>
          <a:lstStyle/>
          <a:p>
            <a:pPr>
              <a:lnSpc>
                <a:spcPct val="90000"/>
              </a:lnSpc>
            </a:pPr>
            <a:r>
              <a:rPr lang="en-US" b="1" dirty="0"/>
              <a:t>No product residues</a:t>
            </a:r>
          </a:p>
          <a:p>
            <a:pPr>
              <a:lnSpc>
                <a:spcPct val="90000"/>
              </a:lnSpc>
            </a:pPr>
            <a:r>
              <a:rPr lang="en-US" b="1" dirty="0"/>
              <a:t>No extraneous materials </a:t>
            </a:r>
          </a:p>
          <a:p>
            <a:pPr>
              <a:lnSpc>
                <a:spcPct val="90000"/>
              </a:lnSpc>
            </a:pPr>
            <a:r>
              <a:rPr lang="en-US" b="1" dirty="0"/>
              <a:t>Food production environment clean</a:t>
            </a:r>
          </a:p>
          <a:p>
            <a:pPr>
              <a:lnSpc>
                <a:spcPct val="90000"/>
              </a:lnSpc>
            </a:pPr>
            <a:r>
              <a:rPr lang="en-US" b="1" dirty="0"/>
              <a:t>Areas needing work orders or period cleaning – identified</a:t>
            </a:r>
          </a:p>
          <a:p>
            <a:pPr>
              <a:lnSpc>
                <a:spcPct val="90000"/>
              </a:lnSpc>
            </a:pPr>
            <a:r>
              <a:rPr lang="en-US" b="1" dirty="0"/>
              <a:t>Any corrective actions needed are documented</a:t>
            </a:r>
          </a:p>
          <a:p>
            <a:pPr>
              <a:lnSpc>
                <a:spcPct val="90000"/>
              </a:lnSpc>
            </a:pPr>
            <a:r>
              <a:rPr lang="en-US" sz="3100" b="1" i="1" dirty="0">
                <a:solidFill>
                  <a:srgbClr val="B32317"/>
                </a:solidFill>
              </a:rPr>
              <a:t>Prior</a:t>
            </a:r>
            <a:r>
              <a:rPr lang="en-US" sz="3100" b="1" dirty="0"/>
              <a:t> </a:t>
            </a:r>
          </a:p>
          <a:p>
            <a:pPr marL="68580" indent="0">
              <a:lnSpc>
                <a:spcPct val="90000"/>
              </a:lnSpc>
              <a:buNone/>
            </a:pPr>
            <a:r>
              <a:rPr lang="en-US" sz="3100" b="1" dirty="0"/>
              <a:t>TO RELEASING EQUIPMENT FOR FOOD PRODUCTION</a:t>
            </a:r>
          </a:p>
        </p:txBody>
      </p:sp>
      <p:sp>
        <p:nvSpPr>
          <p:cNvPr id="4" name="Slide Number Placeholder 3"/>
          <p:cNvSpPr>
            <a:spLocks noGrp="1"/>
          </p:cNvSpPr>
          <p:nvPr>
            <p:ph type="sldNum" sz="quarter" idx="12"/>
          </p:nvPr>
        </p:nvSpPr>
        <p:spPr/>
        <p:txBody>
          <a:bodyPr/>
          <a:lstStyle/>
          <a:p>
            <a:fld id="{B2823B1B-0D19-4636-AA01-65237405FCA2}" type="slidenum">
              <a:rPr lang="en-US"/>
              <a:pPr/>
              <a:t>23</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43426"/>
                                        </p:tgtEl>
                                        <p:attrNameLst>
                                          <p:attrName>style.visibility</p:attrName>
                                        </p:attrNameLst>
                                      </p:cBhvr>
                                      <p:to>
                                        <p:strVal val="visible"/>
                                      </p:to>
                                    </p:set>
                                    <p:anim calcmode="lin" valueType="num">
                                      <p:cBhvr>
                                        <p:cTn id="7" dur="1000" fill="hold"/>
                                        <p:tgtEl>
                                          <p:spTgt spid="743426"/>
                                        </p:tgtEl>
                                        <p:attrNameLst>
                                          <p:attrName>ppt_x</p:attrName>
                                        </p:attrNameLst>
                                      </p:cBhvr>
                                      <p:tavLst>
                                        <p:tav tm="0">
                                          <p:val>
                                            <p:strVal val="#ppt_x-.2"/>
                                          </p:val>
                                        </p:tav>
                                        <p:tav tm="100000">
                                          <p:val>
                                            <p:strVal val="#ppt_x"/>
                                          </p:val>
                                        </p:tav>
                                      </p:tavLst>
                                    </p:anim>
                                    <p:anim calcmode="lin" valueType="num">
                                      <p:cBhvr>
                                        <p:cTn id="8" dur="1000" fill="hold"/>
                                        <p:tgtEl>
                                          <p:spTgt spid="7434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7434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743427">
                                            <p:txEl>
                                              <p:pRg st="0" end="0"/>
                                            </p:txEl>
                                          </p:spTgt>
                                        </p:tgtEl>
                                        <p:attrNameLst>
                                          <p:attrName>style.visibility</p:attrName>
                                        </p:attrNameLst>
                                      </p:cBhvr>
                                      <p:to>
                                        <p:strVal val="visible"/>
                                      </p:to>
                                    </p:set>
                                    <p:animEffect transition="in" filter="fade">
                                      <p:cBhvr>
                                        <p:cTn id="14" dur="500"/>
                                        <p:tgtEl>
                                          <p:spTgt spid="743427">
                                            <p:txEl>
                                              <p:pRg st="0" end="0"/>
                                            </p:txEl>
                                          </p:spTgt>
                                        </p:tgtEl>
                                      </p:cBhvr>
                                    </p:animEffect>
                                    <p:anim calcmode="lin" valueType="num">
                                      <p:cBhvr>
                                        <p:cTn id="15" dur="500" fill="hold"/>
                                        <p:tgtEl>
                                          <p:spTgt spid="743427">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743427">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743427">
                                            <p:txEl>
                                              <p:pRg st="1" end="1"/>
                                            </p:txEl>
                                          </p:spTgt>
                                        </p:tgtEl>
                                        <p:attrNameLst>
                                          <p:attrName>style.visibility</p:attrName>
                                        </p:attrNameLst>
                                      </p:cBhvr>
                                      <p:to>
                                        <p:strVal val="visible"/>
                                      </p:to>
                                    </p:set>
                                    <p:animEffect transition="in" filter="fade">
                                      <p:cBhvr>
                                        <p:cTn id="21" dur="500"/>
                                        <p:tgtEl>
                                          <p:spTgt spid="743427">
                                            <p:txEl>
                                              <p:pRg st="1" end="1"/>
                                            </p:txEl>
                                          </p:spTgt>
                                        </p:tgtEl>
                                      </p:cBhvr>
                                    </p:animEffect>
                                    <p:anim calcmode="lin" valueType="num">
                                      <p:cBhvr>
                                        <p:cTn id="22" dur="500" fill="hold"/>
                                        <p:tgtEl>
                                          <p:spTgt spid="743427">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743427">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743427">
                                            <p:txEl>
                                              <p:pRg st="2" end="2"/>
                                            </p:txEl>
                                          </p:spTgt>
                                        </p:tgtEl>
                                        <p:attrNameLst>
                                          <p:attrName>style.visibility</p:attrName>
                                        </p:attrNameLst>
                                      </p:cBhvr>
                                      <p:to>
                                        <p:strVal val="visible"/>
                                      </p:to>
                                    </p:set>
                                    <p:animEffect transition="in" filter="fade">
                                      <p:cBhvr>
                                        <p:cTn id="28" dur="500"/>
                                        <p:tgtEl>
                                          <p:spTgt spid="743427">
                                            <p:txEl>
                                              <p:pRg st="2" end="2"/>
                                            </p:txEl>
                                          </p:spTgt>
                                        </p:tgtEl>
                                      </p:cBhvr>
                                    </p:animEffect>
                                    <p:anim calcmode="lin" valueType="num">
                                      <p:cBhvr>
                                        <p:cTn id="29" dur="500" fill="hold"/>
                                        <p:tgtEl>
                                          <p:spTgt spid="743427">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743427">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743427">
                                            <p:txEl>
                                              <p:pRg st="3" end="3"/>
                                            </p:txEl>
                                          </p:spTgt>
                                        </p:tgtEl>
                                        <p:attrNameLst>
                                          <p:attrName>style.visibility</p:attrName>
                                        </p:attrNameLst>
                                      </p:cBhvr>
                                      <p:to>
                                        <p:strVal val="visible"/>
                                      </p:to>
                                    </p:set>
                                    <p:animEffect transition="in" filter="fade">
                                      <p:cBhvr>
                                        <p:cTn id="35" dur="500"/>
                                        <p:tgtEl>
                                          <p:spTgt spid="743427">
                                            <p:txEl>
                                              <p:pRg st="3" end="3"/>
                                            </p:txEl>
                                          </p:spTgt>
                                        </p:tgtEl>
                                      </p:cBhvr>
                                    </p:animEffect>
                                    <p:anim calcmode="lin" valueType="num">
                                      <p:cBhvr>
                                        <p:cTn id="36" dur="500" fill="hold"/>
                                        <p:tgtEl>
                                          <p:spTgt spid="743427">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743427">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743427">
                                            <p:txEl>
                                              <p:pRg st="4" end="4"/>
                                            </p:txEl>
                                          </p:spTgt>
                                        </p:tgtEl>
                                        <p:attrNameLst>
                                          <p:attrName>style.visibility</p:attrName>
                                        </p:attrNameLst>
                                      </p:cBhvr>
                                      <p:to>
                                        <p:strVal val="visible"/>
                                      </p:to>
                                    </p:set>
                                    <p:animEffect transition="in" filter="fade">
                                      <p:cBhvr>
                                        <p:cTn id="42" dur="500"/>
                                        <p:tgtEl>
                                          <p:spTgt spid="743427">
                                            <p:txEl>
                                              <p:pRg st="4" end="4"/>
                                            </p:txEl>
                                          </p:spTgt>
                                        </p:tgtEl>
                                      </p:cBhvr>
                                    </p:animEffect>
                                    <p:anim calcmode="lin" valueType="num">
                                      <p:cBhvr>
                                        <p:cTn id="43" dur="500" fill="hold"/>
                                        <p:tgtEl>
                                          <p:spTgt spid="743427">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743427">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4" presetClass="entr" presetSubtype="0" fill="hold" grpId="0" nodeType="clickEffect">
                                  <p:stCondLst>
                                    <p:cond delay="0"/>
                                  </p:stCondLst>
                                  <p:childTnLst>
                                    <p:set>
                                      <p:cBhvr>
                                        <p:cTn id="48" dur="1" fill="hold">
                                          <p:stCondLst>
                                            <p:cond delay="0"/>
                                          </p:stCondLst>
                                        </p:cTn>
                                        <p:tgtEl>
                                          <p:spTgt spid="743427">
                                            <p:txEl>
                                              <p:pRg st="5" end="5"/>
                                            </p:txEl>
                                          </p:spTgt>
                                        </p:tgtEl>
                                        <p:attrNameLst>
                                          <p:attrName>style.visibility</p:attrName>
                                        </p:attrNameLst>
                                      </p:cBhvr>
                                      <p:to>
                                        <p:strVal val="visible"/>
                                      </p:to>
                                    </p:set>
                                    <p:animEffect transition="in" filter="fade">
                                      <p:cBhvr>
                                        <p:cTn id="49" dur="500"/>
                                        <p:tgtEl>
                                          <p:spTgt spid="743427">
                                            <p:txEl>
                                              <p:pRg st="5" end="5"/>
                                            </p:txEl>
                                          </p:spTgt>
                                        </p:tgtEl>
                                      </p:cBhvr>
                                    </p:animEffect>
                                    <p:anim calcmode="lin" valueType="num">
                                      <p:cBhvr>
                                        <p:cTn id="50" dur="500" fill="hold"/>
                                        <p:tgtEl>
                                          <p:spTgt spid="743427">
                                            <p:txEl>
                                              <p:pRg st="5" end="5"/>
                                            </p:txEl>
                                          </p:spTgt>
                                        </p:tgtEl>
                                        <p:attrNameLst>
                                          <p:attrName>ppt_x</p:attrName>
                                        </p:attrNameLst>
                                      </p:cBhvr>
                                      <p:tavLst>
                                        <p:tav tm="0">
                                          <p:val>
                                            <p:strVal val="#ppt_x"/>
                                          </p:val>
                                        </p:tav>
                                        <p:tav tm="100000">
                                          <p:val>
                                            <p:strVal val="#ppt_x"/>
                                          </p:val>
                                        </p:tav>
                                      </p:tavLst>
                                    </p:anim>
                                    <p:anim calcmode="lin" valueType="num">
                                      <p:cBhvr>
                                        <p:cTn id="51" dur="500" fill="hold"/>
                                        <p:tgtEl>
                                          <p:spTgt spid="743427">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4" presetClass="entr" presetSubtype="0" fill="hold" grpId="0" nodeType="clickEffect">
                                  <p:stCondLst>
                                    <p:cond delay="0"/>
                                  </p:stCondLst>
                                  <p:childTnLst>
                                    <p:set>
                                      <p:cBhvr>
                                        <p:cTn id="55" dur="1" fill="hold">
                                          <p:stCondLst>
                                            <p:cond delay="0"/>
                                          </p:stCondLst>
                                        </p:cTn>
                                        <p:tgtEl>
                                          <p:spTgt spid="743427">
                                            <p:txEl>
                                              <p:pRg st="6" end="6"/>
                                            </p:txEl>
                                          </p:spTgt>
                                        </p:tgtEl>
                                        <p:attrNameLst>
                                          <p:attrName>style.visibility</p:attrName>
                                        </p:attrNameLst>
                                      </p:cBhvr>
                                      <p:to>
                                        <p:strVal val="visible"/>
                                      </p:to>
                                    </p:set>
                                    <p:animEffect transition="in" filter="fade">
                                      <p:cBhvr>
                                        <p:cTn id="56" dur="500"/>
                                        <p:tgtEl>
                                          <p:spTgt spid="743427">
                                            <p:txEl>
                                              <p:pRg st="6" end="6"/>
                                            </p:txEl>
                                          </p:spTgt>
                                        </p:tgtEl>
                                      </p:cBhvr>
                                    </p:animEffect>
                                    <p:anim calcmode="lin" valueType="num">
                                      <p:cBhvr>
                                        <p:cTn id="57" dur="500" fill="hold"/>
                                        <p:tgtEl>
                                          <p:spTgt spid="743427">
                                            <p:txEl>
                                              <p:pRg st="6" end="6"/>
                                            </p:txEl>
                                          </p:spTgt>
                                        </p:tgtEl>
                                        <p:attrNameLst>
                                          <p:attrName>ppt_x</p:attrName>
                                        </p:attrNameLst>
                                      </p:cBhvr>
                                      <p:tavLst>
                                        <p:tav tm="0">
                                          <p:val>
                                            <p:strVal val="#ppt_x"/>
                                          </p:val>
                                        </p:tav>
                                        <p:tav tm="100000">
                                          <p:val>
                                            <p:strVal val="#ppt_x"/>
                                          </p:val>
                                        </p:tav>
                                      </p:tavLst>
                                    </p:anim>
                                    <p:anim calcmode="lin" valueType="num">
                                      <p:cBhvr>
                                        <p:cTn id="58" dur="500" fill="hold"/>
                                        <p:tgtEl>
                                          <p:spTgt spid="743427">
                                            <p:txEl>
                                              <p:pRg st="6" end="6"/>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26" grpId="0"/>
      <p:bldP spid="743427"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5474" name="Rectangle 2"/>
          <p:cNvSpPr>
            <a:spLocks noGrp="1" noChangeArrowheads="1"/>
          </p:cNvSpPr>
          <p:nvPr>
            <p:ph type="title"/>
          </p:nvPr>
        </p:nvSpPr>
        <p:spPr>
          <a:xfrm>
            <a:off x="896938" y="720725"/>
            <a:ext cx="7764462" cy="708025"/>
          </a:xfrm>
        </p:spPr>
        <p:txBody>
          <a:bodyPr>
            <a:normAutofit fontScale="90000"/>
          </a:bodyPr>
          <a:lstStyle/>
          <a:p>
            <a:r>
              <a:rPr lang="en-US" sz="2800" b="1" dirty="0"/>
              <a:t>What is a clean product contact surface?</a:t>
            </a:r>
          </a:p>
        </p:txBody>
      </p:sp>
      <p:sp>
        <p:nvSpPr>
          <p:cNvPr id="745475" name="Rectangle 3"/>
          <p:cNvSpPr>
            <a:spLocks noGrp="1" noChangeArrowheads="1"/>
          </p:cNvSpPr>
          <p:nvPr>
            <p:ph idx="1"/>
          </p:nvPr>
        </p:nvSpPr>
        <p:spPr>
          <a:xfrm>
            <a:off x="971550" y="1895475"/>
            <a:ext cx="7772400" cy="4114800"/>
          </a:xfrm>
        </p:spPr>
        <p:txBody>
          <a:bodyPr>
            <a:normAutofit/>
          </a:bodyPr>
          <a:lstStyle/>
          <a:p>
            <a:r>
              <a:rPr lang="en-US" sz="2000" dirty="0"/>
              <a:t>Direct contact surfaces </a:t>
            </a:r>
            <a:r>
              <a:rPr lang="en-US" sz="2000" u="sng" dirty="0">
                <a:effectLst>
                  <a:outerShdw blurRad="38100" dist="38100" dir="2700000" algn="tl">
                    <a:srgbClr val="C0C0C0"/>
                  </a:outerShdw>
                </a:effectLst>
              </a:rPr>
              <a:t>NO</a:t>
            </a:r>
            <a:r>
              <a:rPr lang="en-US" sz="2000" dirty="0"/>
              <a:t> visible soils or films </a:t>
            </a:r>
          </a:p>
          <a:p>
            <a:endParaRPr lang="en-US" sz="2000" dirty="0"/>
          </a:p>
          <a:p>
            <a:r>
              <a:rPr lang="en-US" sz="2000" dirty="0"/>
              <a:t>Indirect contact surfaces visibly clean and dry</a:t>
            </a:r>
          </a:p>
          <a:p>
            <a:endParaRPr lang="en-US" sz="2000" dirty="0"/>
          </a:p>
          <a:p>
            <a:r>
              <a:rPr lang="en-US" sz="2000" dirty="0"/>
              <a:t>No visible condensation, dust or debris on overhead surfaces above product contact surfaces</a:t>
            </a:r>
          </a:p>
          <a:p>
            <a:endParaRPr lang="en-US" sz="2000" dirty="0"/>
          </a:p>
          <a:p>
            <a:r>
              <a:rPr lang="en-US" sz="2000" dirty="0"/>
              <a:t>No detectable foul odors</a:t>
            </a:r>
          </a:p>
        </p:txBody>
      </p:sp>
      <p:sp>
        <p:nvSpPr>
          <p:cNvPr id="4" name="Slide Number Placeholder 3"/>
          <p:cNvSpPr>
            <a:spLocks noGrp="1"/>
          </p:cNvSpPr>
          <p:nvPr>
            <p:ph type="sldNum" sz="quarter" idx="12"/>
          </p:nvPr>
        </p:nvSpPr>
        <p:spPr/>
        <p:txBody>
          <a:bodyPr/>
          <a:lstStyle/>
          <a:p>
            <a:fld id="{13FE65B8-BFC0-4021-A056-AE8FE8E6EF2A}" type="slidenum">
              <a:rPr lang="en-US"/>
              <a:pPr/>
              <a:t>24</a:t>
            </a:fld>
            <a:endParaRPr lang="en-US"/>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745475">
                                            <p:txEl>
                                              <p:pRg st="0" end="0"/>
                                            </p:txEl>
                                          </p:spTgt>
                                        </p:tgtEl>
                                        <p:attrNameLst>
                                          <p:attrName>style.visibility</p:attrName>
                                        </p:attrNameLst>
                                      </p:cBhvr>
                                      <p:to>
                                        <p:strVal val="visible"/>
                                      </p:to>
                                    </p:set>
                                    <p:animEffect transition="in" filter="slide(fromRight)">
                                      <p:cBhvr>
                                        <p:cTn id="7" dur="500"/>
                                        <p:tgtEl>
                                          <p:spTgt spid="7454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745475">
                                            <p:txEl>
                                              <p:pRg st="2" end="2"/>
                                            </p:txEl>
                                          </p:spTgt>
                                        </p:tgtEl>
                                        <p:attrNameLst>
                                          <p:attrName>style.visibility</p:attrName>
                                        </p:attrNameLst>
                                      </p:cBhvr>
                                      <p:to>
                                        <p:strVal val="visible"/>
                                      </p:to>
                                    </p:set>
                                    <p:animEffect transition="in" filter="slide(fromRight)">
                                      <p:cBhvr>
                                        <p:cTn id="12" dur="500"/>
                                        <p:tgtEl>
                                          <p:spTgt spid="7454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grpId="0" nodeType="clickEffect">
                                  <p:stCondLst>
                                    <p:cond delay="0"/>
                                  </p:stCondLst>
                                  <p:childTnLst>
                                    <p:set>
                                      <p:cBhvr>
                                        <p:cTn id="16" dur="1" fill="hold">
                                          <p:stCondLst>
                                            <p:cond delay="0"/>
                                          </p:stCondLst>
                                        </p:cTn>
                                        <p:tgtEl>
                                          <p:spTgt spid="745475">
                                            <p:txEl>
                                              <p:pRg st="4" end="4"/>
                                            </p:txEl>
                                          </p:spTgt>
                                        </p:tgtEl>
                                        <p:attrNameLst>
                                          <p:attrName>style.visibility</p:attrName>
                                        </p:attrNameLst>
                                      </p:cBhvr>
                                      <p:to>
                                        <p:strVal val="visible"/>
                                      </p:to>
                                    </p:set>
                                    <p:animEffect transition="in" filter="slide(fromRight)">
                                      <p:cBhvr>
                                        <p:cTn id="17" dur="500"/>
                                        <p:tgtEl>
                                          <p:spTgt spid="74547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2" fill="hold" grpId="0" nodeType="clickEffect">
                                  <p:stCondLst>
                                    <p:cond delay="0"/>
                                  </p:stCondLst>
                                  <p:childTnLst>
                                    <p:set>
                                      <p:cBhvr>
                                        <p:cTn id="21" dur="1" fill="hold">
                                          <p:stCondLst>
                                            <p:cond delay="0"/>
                                          </p:stCondLst>
                                        </p:cTn>
                                        <p:tgtEl>
                                          <p:spTgt spid="745475">
                                            <p:txEl>
                                              <p:pRg st="6" end="6"/>
                                            </p:txEl>
                                          </p:spTgt>
                                        </p:tgtEl>
                                        <p:attrNameLst>
                                          <p:attrName>style.visibility</p:attrName>
                                        </p:attrNameLst>
                                      </p:cBhvr>
                                      <p:to>
                                        <p:strVal val="visible"/>
                                      </p:to>
                                    </p:set>
                                    <p:animEffect transition="in" filter="slide(fromRight)">
                                      <p:cBhvr>
                                        <p:cTn id="22" dur="500"/>
                                        <p:tgtEl>
                                          <p:spTgt spid="7454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475"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7522" name="Rectangle 2"/>
          <p:cNvSpPr>
            <a:spLocks noGrp="1" noChangeArrowheads="1"/>
          </p:cNvSpPr>
          <p:nvPr>
            <p:ph type="title"/>
          </p:nvPr>
        </p:nvSpPr>
        <p:spPr>
          <a:xfrm>
            <a:off x="1076326" y="990600"/>
            <a:ext cx="8386762" cy="923925"/>
          </a:xfrm>
          <a:noFill/>
          <a:ln/>
          <a:extLst>
            <a:ext uri="{91240B29-F687-4F45-9708-019B960494DF}">
              <a14:hiddenLine xmlns:a14="http://schemas.microsoft.com/office/drawing/2010/main" w="12699">
                <a:solidFill>
                  <a:srgbClr val="000000"/>
                </a:solidFill>
                <a:miter lim="800000"/>
                <a:headEnd/>
                <a:tailEnd/>
              </a14:hiddenLine>
            </a:ext>
          </a:extLst>
        </p:spPr>
        <p:txBody>
          <a:bodyPr lIns="90488" tIns="44450" rIns="90488" bIns="44450" anchor="ctr">
            <a:normAutofit fontScale="90000"/>
          </a:bodyPr>
          <a:lstStyle/>
          <a:p>
            <a:r>
              <a:rPr lang="en-US" b="1" dirty="0"/>
              <a:t>How to Pre-op a product contact surface </a:t>
            </a:r>
          </a:p>
        </p:txBody>
      </p:sp>
      <p:sp>
        <p:nvSpPr>
          <p:cNvPr id="747523" name="Rectangle 3"/>
          <p:cNvSpPr>
            <a:spLocks noGrp="1" noChangeArrowheads="1"/>
          </p:cNvSpPr>
          <p:nvPr>
            <p:ph idx="1"/>
          </p:nvPr>
        </p:nvSpPr>
        <p:spPr>
          <a:xfrm>
            <a:off x="1038225" y="2152650"/>
            <a:ext cx="7639050" cy="4114800"/>
          </a:xfrm>
          <a:noFill/>
          <a:ln/>
          <a:extLst>
            <a:ext uri="{91240B29-F687-4F45-9708-019B960494DF}">
              <a14:hiddenLine xmlns:a14="http://schemas.microsoft.com/office/drawing/2010/main" w="12699">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ormAutofit fontScale="92500" lnSpcReduction="20000"/>
          </a:bodyPr>
          <a:lstStyle/>
          <a:p>
            <a:pPr>
              <a:lnSpc>
                <a:spcPct val="90000"/>
              </a:lnSpc>
            </a:pPr>
            <a:r>
              <a:rPr lang="en-US" sz="1800" dirty="0"/>
              <a:t>Insure that area and equipment to be pre-</a:t>
            </a:r>
            <a:r>
              <a:rPr lang="en-US" sz="1800" dirty="0" err="1"/>
              <a:t>oped</a:t>
            </a:r>
            <a:r>
              <a:rPr lang="en-US" sz="1800" dirty="0"/>
              <a:t> has been documented as cleaned and inspected </a:t>
            </a:r>
          </a:p>
          <a:p>
            <a:pPr>
              <a:lnSpc>
                <a:spcPct val="90000"/>
              </a:lnSpc>
            </a:pPr>
            <a:endParaRPr lang="en-US" sz="1800" dirty="0"/>
          </a:p>
          <a:p>
            <a:pPr>
              <a:lnSpc>
                <a:spcPct val="90000"/>
              </a:lnSpc>
            </a:pPr>
            <a:r>
              <a:rPr lang="en-US" sz="1800" dirty="0"/>
              <a:t>Indicate on sheet the date and time of inspection</a:t>
            </a:r>
          </a:p>
          <a:p>
            <a:pPr>
              <a:lnSpc>
                <a:spcPct val="90000"/>
              </a:lnSpc>
            </a:pPr>
            <a:endParaRPr lang="en-US" sz="1800" dirty="0"/>
          </a:p>
          <a:p>
            <a:pPr>
              <a:lnSpc>
                <a:spcPct val="90000"/>
              </a:lnSpc>
            </a:pPr>
            <a:r>
              <a:rPr lang="en-US" sz="1800" dirty="0"/>
              <a:t>If pre-op process requires breaking the plain on equipment – </a:t>
            </a:r>
            <a:r>
              <a:rPr lang="en-US" sz="1800" b="1" dirty="0">
                <a:effectLst>
                  <a:outerShdw blurRad="38100" dist="38100" dir="2700000" algn="tl">
                    <a:srgbClr val="C0C0C0"/>
                  </a:outerShdw>
                </a:effectLst>
              </a:rPr>
              <a:t>ensure equipment is locked out and tagged out </a:t>
            </a:r>
          </a:p>
          <a:p>
            <a:pPr>
              <a:lnSpc>
                <a:spcPct val="90000"/>
              </a:lnSpc>
            </a:pPr>
            <a:endParaRPr lang="en-US" sz="1800" dirty="0"/>
          </a:p>
          <a:p>
            <a:pPr>
              <a:lnSpc>
                <a:spcPct val="90000"/>
              </a:lnSpc>
            </a:pPr>
            <a:r>
              <a:rPr lang="en-US" sz="1800" dirty="0"/>
              <a:t>Ensure that all equipment was properly disassembled</a:t>
            </a:r>
          </a:p>
          <a:p>
            <a:pPr>
              <a:lnSpc>
                <a:spcPct val="90000"/>
              </a:lnSpc>
            </a:pPr>
            <a:endParaRPr lang="en-US" sz="1800" dirty="0"/>
          </a:p>
          <a:p>
            <a:pPr>
              <a:lnSpc>
                <a:spcPct val="90000"/>
              </a:lnSpc>
            </a:pPr>
            <a:r>
              <a:rPr lang="en-US" sz="1800" dirty="0"/>
              <a:t>Use a working flash light to visually inspect all direct and indirect contact surfaces – remember to check hard to reach areas and soil hiding spots</a:t>
            </a:r>
          </a:p>
          <a:p>
            <a:pPr>
              <a:lnSpc>
                <a:spcPct val="90000"/>
              </a:lnSpc>
            </a:pPr>
            <a:r>
              <a:rPr lang="en-US" sz="1800" dirty="0"/>
              <a:t>Carefully feel direct product contact surfaces for residual soil build-up </a:t>
            </a:r>
          </a:p>
          <a:p>
            <a:pPr>
              <a:lnSpc>
                <a:spcPct val="90000"/>
              </a:lnSpc>
            </a:pPr>
            <a:endParaRPr lang="en-US" sz="1800" dirty="0"/>
          </a:p>
        </p:txBody>
      </p:sp>
      <p:sp>
        <p:nvSpPr>
          <p:cNvPr id="4" name="Slide Number Placeholder 3"/>
          <p:cNvSpPr>
            <a:spLocks noGrp="1"/>
          </p:cNvSpPr>
          <p:nvPr>
            <p:ph type="sldNum" sz="quarter" idx="12"/>
          </p:nvPr>
        </p:nvSpPr>
        <p:spPr/>
        <p:txBody>
          <a:bodyPr/>
          <a:lstStyle/>
          <a:p>
            <a:fld id="{E4EEDF42-7AA7-4EFE-9EC6-229B3CC010D0}" type="slidenum">
              <a:rPr lang="en-US"/>
              <a:pPr/>
              <a:t>25</a:t>
            </a:fld>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47523">
                                            <p:txEl>
                                              <p:pRg st="0" end="0"/>
                                            </p:txEl>
                                          </p:spTgt>
                                        </p:tgtEl>
                                        <p:attrNameLst>
                                          <p:attrName>style.visibility</p:attrName>
                                        </p:attrNameLst>
                                      </p:cBhvr>
                                      <p:to>
                                        <p:strVal val="visible"/>
                                      </p:to>
                                    </p:set>
                                    <p:animEffect transition="in" filter="slide(fromBottom)">
                                      <p:cBhvr>
                                        <p:cTn id="7" dur="500"/>
                                        <p:tgtEl>
                                          <p:spTgt spid="7475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47523">
                                            <p:txEl>
                                              <p:pRg st="2" end="2"/>
                                            </p:txEl>
                                          </p:spTgt>
                                        </p:tgtEl>
                                        <p:attrNameLst>
                                          <p:attrName>style.visibility</p:attrName>
                                        </p:attrNameLst>
                                      </p:cBhvr>
                                      <p:to>
                                        <p:strVal val="visible"/>
                                      </p:to>
                                    </p:set>
                                    <p:animEffect transition="in" filter="slide(fromBottom)">
                                      <p:cBhvr>
                                        <p:cTn id="12" dur="500"/>
                                        <p:tgtEl>
                                          <p:spTgt spid="7475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47523">
                                            <p:txEl>
                                              <p:pRg st="4" end="4"/>
                                            </p:txEl>
                                          </p:spTgt>
                                        </p:tgtEl>
                                        <p:attrNameLst>
                                          <p:attrName>style.visibility</p:attrName>
                                        </p:attrNameLst>
                                      </p:cBhvr>
                                      <p:to>
                                        <p:strVal val="visible"/>
                                      </p:to>
                                    </p:set>
                                    <p:animEffect transition="in" filter="slide(fromBottom)">
                                      <p:cBhvr>
                                        <p:cTn id="17" dur="500"/>
                                        <p:tgtEl>
                                          <p:spTgt spid="74752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747523">
                                            <p:txEl>
                                              <p:pRg st="6" end="6"/>
                                            </p:txEl>
                                          </p:spTgt>
                                        </p:tgtEl>
                                        <p:attrNameLst>
                                          <p:attrName>style.visibility</p:attrName>
                                        </p:attrNameLst>
                                      </p:cBhvr>
                                      <p:to>
                                        <p:strVal val="visible"/>
                                      </p:to>
                                    </p:set>
                                    <p:animEffect transition="in" filter="slide(fromBottom)">
                                      <p:cBhvr>
                                        <p:cTn id="22" dur="500"/>
                                        <p:tgtEl>
                                          <p:spTgt spid="74752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747523">
                                            <p:txEl>
                                              <p:pRg st="8" end="8"/>
                                            </p:txEl>
                                          </p:spTgt>
                                        </p:tgtEl>
                                        <p:attrNameLst>
                                          <p:attrName>style.visibility</p:attrName>
                                        </p:attrNameLst>
                                      </p:cBhvr>
                                      <p:to>
                                        <p:strVal val="visible"/>
                                      </p:to>
                                    </p:set>
                                    <p:animEffect transition="in" filter="slide(fromBottom)">
                                      <p:cBhvr>
                                        <p:cTn id="27" dur="500"/>
                                        <p:tgtEl>
                                          <p:spTgt spid="747523">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747523">
                                            <p:txEl>
                                              <p:pRg st="9" end="9"/>
                                            </p:txEl>
                                          </p:spTgt>
                                        </p:tgtEl>
                                        <p:attrNameLst>
                                          <p:attrName>style.visibility</p:attrName>
                                        </p:attrNameLst>
                                      </p:cBhvr>
                                      <p:to>
                                        <p:strVal val="visible"/>
                                      </p:to>
                                    </p:set>
                                    <p:animEffect transition="in" filter="slide(fromBottom)">
                                      <p:cBhvr>
                                        <p:cTn id="32" dur="500"/>
                                        <p:tgtEl>
                                          <p:spTgt spid="74752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23"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49570" name="Rectangle 2"/>
          <p:cNvSpPr>
            <a:spLocks noGrp="1" noChangeArrowheads="1"/>
          </p:cNvSpPr>
          <p:nvPr>
            <p:ph type="title"/>
          </p:nvPr>
        </p:nvSpPr>
        <p:spPr>
          <a:xfrm>
            <a:off x="757238" y="247650"/>
            <a:ext cx="8386762" cy="923925"/>
          </a:xfrm>
          <a:noFill/>
          <a:ln/>
          <a:extLst>
            <a:ext uri="{91240B29-F687-4F45-9708-019B960494DF}">
              <a14:hiddenLine xmlns:a14="http://schemas.microsoft.com/office/drawing/2010/main" w="12699">
                <a:solidFill>
                  <a:srgbClr val="000000"/>
                </a:solidFill>
                <a:miter lim="800000"/>
                <a:headEnd/>
                <a:tailEnd/>
              </a14:hiddenLine>
            </a:ext>
          </a:extLst>
        </p:spPr>
        <p:txBody>
          <a:bodyPr lIns="90488" tIns="44450" rIns="90488" bIns="44450" anchor="ctr"/>
          <a:lstStyle/>
          <a:p>
            <a:r>
              <a:rPr lang="en-US" sz="2000" b="1" dirty="0"/>
              <a:t>How to Pre-op a product contact surface</a:t>
            </a:r>
            <a:r>
              <a:rPr lang="en-US" b="1" dirty="0"/>
              <a:t> </a:t>
            </a:r>
            <a:r>
              <a:rPr lang="en-US" sz="1800" b="1" dirty="0"/>
              <a:t>cont.</a:t>
            </a:r>
            <a:r>
              <a:rPr lang="en-US" b="1" dirty="0"/>
              <a:t> </a:t>
            </a:r>
          </a:p>
        </p:txBody>
      </p:sp>
      <p:sp>
        <p:nvSpPr>
          <p:cNvPr id="749571" name="Rectangle 3"/>
          <p:cNvSpPr>
            <a:spLocks noGrp="1" noChangeArrowheads="1"/>
          </p:cNvSpPr>
          <p:nvPr>
            <p:ph idx="1"/>
          </p:nvPr>
        </p:nvSpPr>
        <p:spPr>
          <a:xfrm>
            <a:off x="342900" y="428625"/>
            <a:ext cx="8296275" cy="6334125"/>
          </a:xfrm>
          <a:noFill/>
          <a:ln/>
          <a:extLst>
            <a:ext uri="{91240B29-F687-4F45-9708-019B960494DF}">
              <a14:hiddenLine xmlns:a14="http://schemas.microsoft.com/office/drawing/2010/main" w="12699">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oAutofit/>
          </a:bodyPr>
          <a:lstStyle/>
          <a:p>
            <a:pPr>
              <a:lnSpc>
                <a:spcPct val="90000"/>
              </a:lnSpc>
            </a:pPr>
            <a:r>
              <a:rPr lang="en-US" dirty="0"/>
              <a:t>Use your sense of smell to detect off odors (decomposing organic matter, chemical residues, etc.) </a:t>
            </a:r>
          </a:p>
          <a:p>
            <a:pPr>
              <a:lnSpc>
                <a:spcPct val="90000"/>
              </a:lnSpc>
            </a:pPr>
            <a:r>
              <a:rPr lang="en-US" dirty="0"/>
              <a:t>Reject any equipment not meeting acceptable levels of clean for corrective action and re-inspection – in some facilities this may require the use of a HOLD tag</a:t>
            </a:r>
          </a:p>
          <a:p>
            <a:pPr>
              <a:lnSpc>
                <a:spcPct val="90000"/>
              </a:lnSpc>
            </a:pPr>
            <a:r>
              <a:rPr lang="en-US" dirty="0"/>
              <a:t>Communicate the need for corrective action to responsible party or area supervisor / team leader</a:t>
            </a:r>
          </a:p>
          <a:p>
            <a:pPr>
              <a:lnSpc>
                <a:spcPct val="90000"/>
              </a:lnSpc>
            </a:pPr>
            <a:r>
              <a:rPr lang="en-US" dirty="0"/>
              <a:t>After corrective action, complete re-inspect the equipment and area </a:t>
            </a:r>
          </a:p>
          <a:p>
            <a:pPr>
              <a:lnSpc>
                <a:spcPct val="90000"/>
              </a:lnSpc>
            </a:pPr>
            <a:r>
              <a:rPr lang="en-US" dirty="0"/>
              <a:t>After pre-op is successfully completed communicate release of the equipment and area to operations </a:t>
            </a:r>
          </a:p>
          <a:p>
            <a:pPr>
              <a:lnSpc>
                <a:spcPct val="90000"/>
              </a:lnSpc>
            </a:pPr>
            <a:r>
              <a:rPr lang="en-US" dirty="0"/>
              <a:t>Complete pre-op documentation including rejected areas, all corrective actions and re-inspections</a:t>
            </a:r>
          </a:p>
          <a:p>
            <a:pPr>
              <a:lnSpc>
                <a:spcPct val="90000"/>
              </a:lnSpc>
            </a:pPr>
            <a:r>
              <a:rPr lang="en-US" dirty="0">
                <a:solidFill>
                  <a:srgbClr val="B32317"/>
                </a:solidFill>
              </a:rPr>
              <a:t>Know the difference between an issue that needs immediate corrective action and an issue that needs a W.O. notification or communication</a:t>
            </a:r>
          </a:p>
          <a:p>
            <a:pPr>
              <a:lnSpc>
                <a:spcPct val="90000"/>
              </a:lnSpc>
            </a:pPr>
            <a:r>
              <a:rPr lang="en-US" dirty="0">
                <a:solidFill>
                  <a:srgbClr val="B32317"/>
                </a:solidFill>
              </a:rPr>
              <a:t>E-mail is a great tool for issues that do not require immediate corrective action</a:t>
            </a:r>
          </a:p>
        </p:txBody>
      </p:sp>
      <p:sp>
        <p:nvSpPr>
          <p:cNvPr id="4" name="Slide Number Placeholder 3"/>
          <p:cNvSpPr>
            <a:spLocks noGrp="1"/>
          </p:cNvSpPr>
          <p:nvPr>
            <p:ph type="sldNum" sz="quarter" idx="12"/>
          </p:nvPr>
        </p:nvSpPr>
        <p:spPr/>
        <p:txBody>
          <a:bodyPr/>
          <a:lstStyle/>
          <a:p>
            <a:fld id="{EDE3F8E9-2555-4DDC-8448-15C31AFE1B57}" type="slidenum">
              <a:rPr lang="en-US"/>
              <a:pPr/>
              <a:t>26</a:t>
            </a:fld>
            <a:endParaRPr lang="en-US"/>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749571">
                                            <p:txEl>
                                              <p:pRg st="0" end="0"/>
                                            </p:txEl>
                                          </p:spTgt>
                                        </p:tgtEl>
                                        <p:attrNameLst>
                                          <p:attrName>style.visibility</p:attrName>
                                        </p:attrNameLst>
                                      </p:cBhvr>
                                      <p:to>
                                        <p:strVal val="visible"/>
                                      </p:to>
                                    </p:set>
                                    <p:animEffect transition="in" filter="slide(fromLeft)">
                                      <p:cBhvr>
                                        <p:cTn id="7" dur="500"/>
                                        <p:tgtEl>
                                          <p:spTgt spid="749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749571">
                                            <p:txEl>
                                              <p:pRg st="1" end="1"/>
                                            </p:txEl>
                                          </p:spTgt>
                                        </p:tgtEl>
                                        <p:attrNameLst>
                                          <p:attrName>style.visibility</p:attrName>
                                        </p:attrNameLst>
                                      </p:cBhvr>
                                      <p:to>
                                        <p:strVal val="visible"/>
                                      </p:to>
                                    </p:set>
                                    <p:animEffect transition="in" filter="slide(fromLeft)">
                                      <p:cBhvr>
                                        <p:cTn id="12" dur="500"/>
                                        <p:tgtEl>
                                          <p:spTgt spid="7495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749571">
                                            <p:txEl>
                                              <p:pRg st="2" end="2"/>
                                            </p:txEl>
                                          </p:spTgt>
                                        </p:tgtEl>
                                        <p:attrNameLst>
                                          <p:attrName>style.visibility</p:attrName>
                                        </p:attrNameLst>
                                      </p:cBhvr>
                                      <p:to>
                                        <p:strVal val="visible"/>
                                      </p:to>
                                    </p:set>
                                    <p:animEffect transition="in" filter="slide(fromLeft)">
                                      <p:cBhvr>
                                        <p:cTn id="17" dur="500"/>
                                        <p:tgtEl>
                                          <p:spTgt spid="7495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749571">
                                            <p:txEl>
                                              <p:pRg st="3" end="3"/>
                                            </p:txEl>
                                          </p:spTgt>
                                        </p:tgtEl>
                                        <p:attrNameLst>
                                          <p:attrName>style.visibility</p:attrName>
                                        </p:attrNameLst>
                                      </p:cBhvr>
                                      <p:to>
                                        <p:strVal val="visible"/>
                                      </p:to>
                                    </p:set>
                                    <p:animEffect transition="in" filter="slide(fromLeft)">
                                      <p:cBhvr>
                                        <p:cTn id="22" dur="500"/>
                                        <p:tgtEl>
                                          <p:spTgt spid="7495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749571">
                                            <p:txEl>
                                              <p:pRg st="4" end="4"/>
                                            </p:txEl>
                                          </p:spTgt>
                                        </p:tgtEl>
                                        <p:attrNameLst>
                                          <p:attrName>style.visibility</p:attrName>
                                        </p:attrNameLst>
                                      </p:cBhvr>
                                      <p:to>
                                        <p:strVal val="visible"/>
                                      </p:to>
                                    </p:set>
                                    <p:animEffect transition="in" filter="slide(fromLeft)">
                                      <p:cBhvr>
                                        <p:cTn id="27" dur="500"/>
                                        <p:tgtEl>
                                          <p:spTgt spid="74957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749571">
                                            <p:txEl>
                                              <p:pRg st="5" end="5"/>
                                            </p:txEl>
                                          </p:spTgt>
                                        </p:tgtEl>
                                        <p:attrNameLst>
                                          <p:attrName>style.visibility</p:attrName>
                                        </p:attrNameLst>
                                      </p:cBhvr>
                                      <p:to>
                                        <p:strVal val="visible"/>
                                      </p:to>
                                    </p:set>
                                    <p:animEffect transition="in" filter="slide(fromLeft)">
                                      <p:cBhvr>
                                        <p:cTn id="32" dur="500"/>
                                        <p:tgtEl>
                                          <p:spTgt spid="74957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749571">
                                            <p:txEl>
                                              <p:pRg st="6" end="6"/>
                                            </p:txEl>
                                          </p:spTgt>
                                        </p:tgtEl>
                                        <p:attrNameLst>
                                          <p:attrName>style.visibility</p:attrName>
                                        </p:attrNameLst>
                                      </p:cBhvr>
                                      <p:to>
                                        <p:strVal val="visible"/>
                                      </p:to>
                                    </p:set>
                                    <p:animEffect transition="in" filter="slide(fromLeft)">
                                      <p:cBhvr>
                                        <p:cTn id="37" dur="500"/>
                                        <p:tgtEl>
                                          <p:spTgt spid="74957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8" fill="hold" grpId="0" nodeType="clickEffect">
                                  <p:stCondLst>
                                    <p:cond delay="0"/>
                                  </p:stCondLst>
                                  <p:childTnLst>
                                    <p:set>
                                      <p:cBhvr>
                                        <p:cTn id="41" dur="1" fill="hold">
                                          <p:stCondLst>
                                            <p:cond delay="0"/>
                                          </p:stCondLst>
                                        </p:cTn>
                                        <p:tgtEl>
                                          <p:spTgt spid="749571">
                                            <p:txEl>
                                              <p:pRg st="7" end="7"/>
                                            </p:txEl>
                                          </p:spTgt>
                                        </p:tgtEl>
                                        <p:attrNameLst>
                                          <p:attrName>style.visibility</p:attrName>
                                        </p:attrNameLst>
                                      </p:cBhvr>
                                      <p:to>
                                        <p:strVal val="visible"/>
                                      </p:to>
                                    </p:set>
                                    <p:animEffect transition="in" filter="slide(fromLeft)">
                                      <p:cBhvr>
                                        <p:cTn id="42" dur="500"/>
                                        <p:tgtEl>
                                          <p:spTgt spid="7495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9571"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27</a:t>
            </a:fld>
            <a:endParaRPr lang="en-US"/>
          </a:p>
        </p:txBody>
      </p:sp>
      <p:sp>
        <p:nvSpPr>
          <p:cNvPr id="3" name="Rectangle 2"/>
          <p:cNvSpPr/>
          <p:nvPr/>
        </p:nvSpPr>
        <p:spPr>
          <a:xfrm>
            <a:off x="552450" y="98257"/>
            <a:ext cx="8582023" cy="5293757"/>
          </a:xfrm>
          <a:prstGeom prst="rect">
            <a:avLst/>
          </a:prstGeom>
        </p:spPr>
        <p:txBody>
          <a:bodyPr wrap="square">
            <a:spAutoFit/>
          </a:bodyPr>
          <a:lstStyle/>
          <a:p>
            <a:r>
              <a:rPr lang="en-US" sz="3200" dirty="0"/>
              <a:t>Pre-Operational Inspections</a:t>
            </a:r>
          </a:p>
          <a:p>
            <a:r>
              <a:rPr lang="en-US" dirty="0"/>
              <a:t> THE HOW</a:t>
            </a:r>
          </a:p>
          <a:p>
            <a:r>
              <a:rPr lang="en-US" dirty="0"/>
              <a:t>	Front to back</a:t>
            </a:r>
          </a:p>
          <a:p>
            <a:r>
              <a:rPr lang="en-US" dirty="0"/>
              <a:t>	Top to bottom</a:t>
            </a:r>
          </a:p>
          <a:p>
            <a:r>
              <a:rPr lang="en-US" dirty="0"/>
              <a:t>	Left to Right or Right to left</a:t>
            </a:r>
          </a:p>
          <a:p>
            <a:r>
              <a:rPr lang="en-US" dirty="0"/>
              <a:t>	Inspect disassembled parts</a:t>
            </a:r>
          </a:p>
          <a:p>
            <a:r>
              <a:rPr lang="en-US" dirty="0"/>
              <a:t>	Check gaskets for debris and wear</a:t>
            </a:r>
          </a:p>
          <a:p>
            <a:r>
              <a:rPr lang="en-US" dirty="0"/>
              <a:t>	Check bolts (screws) and nuts for burrs, debris, wear</a:t>
            </a:r>
          </a:p>
          <a:p>
            <a:r>
              <a:rPr lang="en-US" dirty="0"/>
              <a:t>	Check edges for wear and product debris</a:t>
            </a:r>
          </a:p>
          <a:p>
            <a:r>
              <a:rPr lang="en-US" dirty="0"/>
              <a:t>	Look for cracks in stainless surfaces</a:t>
            </a:r>
          </a:p>
          <a:p>
            <a:r>
              <a:rPr lang="en-US" dirty="0"/>
              <a:t>	Product contact surfaces should be clean &amp; dry</a:t>
            </a:r>
          </a:p>
          <a:p>
            <a:r>
              <a:rPr lang="en-US" dirty="0"/>
              <a:t>	Check product lines (pipes) for debris and water </a:t>
            </a:r>
          </a:p>
          <a:p>
            <a:r>
              <a:rPr lang="en-US" dirty="0"/>
              <a:t>	Look for dried water and or chemical residue </a:t>
            </a:r>
          </a:p>
          <a:p>
            <a:r>
              <a:rPr lang="en-US" dirty="0"/>
              <a:t>	Check corners of pans for debris </a:t>
            </a:r>
          </a:p>
          <a:p>
            <a:r>
              <a:rPr lang="en-US" dirty="0"/>
              <a:t>	Look for missing/broken parts</a:t>
            </a:r>
          </a:p>
          <a:p>
            <a:r>
              <a:rPr lang="en-US" dirty="0"/>
              <a:t>	Feel small parts for grease/oil/product residue</a:t>
            </a:r>
          </a:p>
          <a:p>
            <a:r>
              <a:rPr lang="en-US" dirty="0"/>
              <a:t>	Feel along the edges and bottoms of conveyors/tables/belts	Check equipment legs and feet for leaks (holes, splits)</a:t>
            </a:r>
          </a:p>
        </p:txBody>
      </p:sp>
    </p:spTree>
    <p:extLst>
      <p:ext uri="{BB962C8B-B14F-4D97-AF65-F5344CB8AC3E}">
        <p14:creationId xmlns:p14="http://schemas.microsoft.com/office/powerpoint/2010/main" val="404479178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28</a:t>
            </a:fld>
            <a:endParaRPr lang="en-US"/>
          </a:p>
        </p:txBody>
      </p:sp>
      <p:sp>
        <p:nvSpPr>
          <p:cNvPr id="3" name="Rectangle 2"/>
          <p:cNvSpPr/>
          <p:nvPr/>
        </p:nvSpPr>
        <p:spPr>
          <a:xfrm>
            <a:off x="190500" y="551289"/>
            <a:ext cx="8724901" cy="4093428"/>
          </a:xfrm>
          <a:prstGeom prst="rect">
            <a:avLst/>
          </a:prstGeom>
        </p:spPr>
        <p:txBody>
          <a:bodyPr wrap="square">
            <a:spAutoFit/>
          </a:bodyPr>
          <a:lstStyle/>
          <a:p>
            <a:r>
              <a:rPr lang="en-US" sz="2400" dirty="0"/>
              <a:t>Pre-Operational Inspections</a:t>
            </a:r>
          </a:p>
          <a:p>
            <a:endParaRPr lang="en-US" dirty="0"/>
          </a:p>
          <a:p>
            <a:r>
              <a:rPr lang="en-US" sz="2000" dirty="0"/>
              <a:t>THE HOW </a:t>
            </a:r>
            <a:r>
              <a:rPr lang="en-US" sz="1200" dirty="0"/>
              <a:t>(continued)</a:t>
            </a:r>
          </a:p>
          <a:p>
            <a:r>
              <a:rPr lang="en-US" sz="1200" dirty="0"/>
              <a:t>	</a:t>
            </a:r>
            <a:r>
              <a:rPr lang="en-US" dirty="0"/>
              <a:t>Check floor drains/gutters for standing/smelly product or water</a:t>
            </a:r>
          </a:p>
          <a:p>
            <a:endParaRPr lang="en-US" dirty="0"/>
          </a:p>
          <a:p>
            <a:r>
              <a:rPr lang="en-US" sz="1200" dirty="0"/>
              <a:t>	</a:t>
            </a:r>
            <a:r>
              <a:rPr lang="en-US" dirty="0"/>
              <a:t>Check overheads for condensation/ product debris /other debris</a:t>
            </a:r>
          </a:p>
          <a:p>
            <a:endParaRPr lang="en-US" dirty="0"/>
          </a:p>
          <a:p>
            <a:r>
              <a:rPr lang="en-US" dirty="0"/>
              <a:t>	Check floors for packaging materials, product debris, standing    </a:t>
            </a:r>
          </a:p>
          <a:p>
            <a:r>
              <a:rPr lang="en-US" dirty="0"/>
              <a:t>           water, parts</a:t>
            </a:r>
          </a:p>
          <a:p>
            <a:endParaRPr lang="en-US" dirty="0"/>
          </a:p>
          <a:p>
            <a:r>
              <a:rPr lang="en-US" dirty="0"/>
              <a:t>	Check air handling unit vents and duct work for 	condensation, product debris, other debris</a:t>
            </a:r>
          </a:p>
          <a:p>
            <a:endParaRPr lang="en-US" dirty="0"/>
          </a:p>
          <a:p>
            <a:r>
              <a:rPr lang="en-US" dirty="0"/>
              <a:t>	Check room temperature </a:t>
            </a:r>
          </a:p>
        </p:txBody>
      </p:sp>
    </p:spTree>
    <p:extLst>
      <p:ext uri="{BB962C8B-B14F-4D97-AF65-F5344CB8AC3E}">
        <p14:creationId xmlns:p14="http://schemas.microsoft.com/office/powerpoint/2010/main" val="272666019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0834" name="Rectangle 2"/>
          <p:cNvSpPr>
            <a:spLocks noGrp="1" noChangeArrowheads="1"/>
          </p:cNvSpPr>
          <p:nvPr>
            <p:ph type="ctrTitle"/>
          </p:nvPr>
        </p:nvSpPr>
        <p:spPr>
          <a:xfrm>
            <a:off x="895350" y="904875"/>
            <a:ext cx="7772400" cy="2287587"/>
          </a:xfrm>
        </p:spPr>
        <p:txBody>
          <a:bodyPr/>
          <a:lstStyle/>
          <a:p>
            <a:r>
              <a:rPr lang="en-US" sz="2900" b="1" dirty="0">
                <a:solidFill>
                  <a:schemeClr val="tx1"/>
                </a:solidFill>
              </a:rPr>
              <a:t>The Inspection is NOT Complete </a:t>
            </a:r>
            <a:br>
              <a:rPr lang="en-US" sz="2900" b="1" dirty="0">
                <a:solidFill>
                  <a:schemeClr val="tx1"/>
                </a:solidFill>
              </a:rPr>
            </a:br>
            <a:r>
              <a:rPr lang="en-US" sz="2900" b="1" dirty="0">
                <a:solidFill>
                  <a:schemeClr val="tx1"/>
                </a:solidFill>
              </a:rPr>
              <a:t>Until . . .  </a:t>
            </a:r>
          </a:p>
        </p:txBody>
      </p:sp>
      <p:sp>
        <p:nvSpPr>
          <p:cNvPr id="760835" name="Rectangle 3"/>
          <p:cNvSpPr>
            <a:spLocks noGrp="1" noChangeArrowheads="1"/>
          </p:cNvSpPr>
          <p:nvPr>
            <p:ph type="subTitle" idx="1"/>
          </p:nvPr>
        </p:nvSpPr>
        <p:spPr>
          <a:xfrm>
            <a:off x="1971675" y="3686175"/>
            <a:ext cx="6400800" cy="1152525"/>
          </a:xfrm>
        </p:spPr>
        <p:txBody>
          <a:bodyPr/>
          <a:lstStyle/>
          <a:p>
            <a:r>
              <a:rPr lang="en-US" sz="2800" b="1" dirty="0">
                <a:solidFill>
                  <a:srgbClr val="C00000"/>
                </a:solidFill>
              </a:rPr>
              <a:t>The Documentation is Complete</a:t>
            </a:r>
          </a:p>
        </p:txBody>
      </p:sp>
      <p:sp>
        <p:nvSpPr>
          <p:cNvPr id="4" name="Slide Number Placeholder 3"/>
          <p:cNvSpPr>
            <a:spLocks noGrp="1"/>
          </p:cNvSpPr>
          <p:nvPr>
            <p:ph type="sldNum" sz="quarter" idx="12"/>
          </p:nvPr>
        </p:nvSpPr>
        <p:spPr/>
        <p:txBody>
          <a:bodyPr/>
          <a:lstStyle/>
          <a:p>
            <a:fld id="{825A3CFD-739B-40D7-B948-653FBFCCB0E4}" type="slidenum">
              <a:rPr lang="en-US"/>
              <a:pPr/>
              <a:t>29</a:t>
            </a:fld>
            <a:endParaRPr lang="en-US"/>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2706" name="Rectangle 2"/>
          <p:cNvSpPr>
            <a:spLocks noGrp="1" noChangeArrowheads="1"/>
          </p:cNvSpPr>
          <p:nvPr>
            <p:ph type="title"/>
          </p:nvPr>
        </p:nvSpPr>
        <p:spPr>
          <a:xfrm>
            <a:off x="1881188" y="920750"/>
            <a:ext cx="5170487" cy="708025"/>
          </a:xfrm>
        </p:spPr>
        <p:txBody>
          <a:bodyPr>
            <a:normAutofit/>
          </a:bodyPr>
          <a:lstStyle/>
          <a:p>
            <a:r>
              <a:rPr lang="en-US" b="1" dirty="0"/>
              <a:t>Why Sanitation?</a:t>
            </a:r>
          </a:p>
        </p:txBody>
      </p:sp>
      <p:sp>
        <p:nvSpPr>
          <p:cNvPr id="712707" name="Rectangle 3"/>
          <p:cNvSpPr>
            <a:spLocks noGrp="1" noChangeArrowheads="1"/>
          </p:cNvSpPr>
          <p:nvPr>
            <p:ph idx="1"/>
          </p:nvPr>
        </p:nvSpPr>
        <p:spPr>
          <a:xfrm>
            <a:off x="1085850" y="1905000"/>
            <a:ext cx="7515225" cy="4114800"/>
          </a:xfrm>
        </p:spPr>
        <p:txBody>
          <a:bodyPr/>
          <a:lstStyle/>
          <a:p>
            <a:pPr>
              <a:lnSpc>
                <a:spcPct val="90000"/>
              </a:lnSpc>
            </a:pPr>
            <a:r>
              <a:rPr lang="en-US" sz="1800" dirty="0"/>
              <a:t>We make food products for human consumption.  </a:t>
            </a:r>
          </a:p>
          <a:p>
            <a:pPr>
              <a:lnSpc>
                <a:spcPct val="90000"/>
              </a:lnSpc>
            </a:pPr>
            <a:r>
              <a:rPr lang="en-US" sz="1800" dirty="0"/>
              <a:t>Prior to making food for human consumption the equipment and environment the food are to be made in </a:t>
            </a:r>
            <a:r>
              <a:rPr lang="en-US" sz="1800" b="1" u="sng" dirty="0"/>
              <a:t>have to be CLEAN</a:t>
            </a:r>
            <a:r>
              <a:rPr lang="en-US" sz="1800" dirty="0"/>
              <a:t>.  </a:t>
            </a:r>
          </a:p>
          <a:p>
            <a:pPr>
              <a:lnSpc>
                <a:spcPct val="90000"/>
              </a:lnSpc>
            </a:pPr>
            <a:r>
              <a:rPr lang="en-US" sz="1800" dirty="0"/>
              <a:t>In other words -  Sanitation is essentially the First step in our processes</a:t>
            </a:r>
          </a:p>
          <a:p>
            <a:pPr>
              <a:lnSpc>
                <a:spcPct val="90000"/>
              </a:lnSpc>
            </a:pPr>
            <a:r>
              <a:rPr lang="en-US" sz="1800" dirty="0"/>
              <a:t>In light of what is at stake - It is critical that our sanitation processes are effective and verified. </a:t>
            </a:r>
          </a:p>
          <a:p>
            <a:pPr>
              <a:lnSpc>
                <a:spcPct val="90000"/>
              </a:lnSpc>
            </a:pPr>
            <a:r>
              <a:rPr lang="en-US" sz="1800" dirty="0"/>
              <a:t>Sanitation verification may be completed through  a post cleaning inspection and / or a  pre-operational inspection (pre-op) </a:t>
            </a:r>
          </a:p>
          <a:p>
            <a:pPr>
              <a:lnSpc>
                <a:spcPct val="90000"/>
              </a:lnSpc>
            </a:pPr>
            <a:r>
              <a:rPr lang="en-US" sz="1800" dirty="0"/>
              <a:t>When Sanitation isn’t RIGHT . . . </a:t>
            </a:r>
            <a:endParaRPr lang="en-US" sz="1500" dirty="0"/>
          </a:p>
        </p:txBody>
      </p:sp>
      <p:sp>
        <p:nvSpPr>
          <p:cNvPr id="4" name="Slide Number Placeholder 3"/>
          <p:cNvSpPr>
            <a:spLocks noGrp="1"/>
          </p:cNvSpPr>
          <p:nvPr>
            <p:ph type="sldNum" sz="quarter" idx="12"/>
          </p:nvPr>
        </p:nvSpPr>
        <p:spPr/>
        <p:txBody>
          <a:bodyPr>
            <a:normAutofit lnSpcReduction="10000"/>
          </a:bodyPr>
          <a:lstStyle/>
          <a:p>
            <a:fld id="{5CF7E163-CF81-4AA5-A0AF-9557A096E4D8}" type="slidenum">
              <a:rPr lang="en-US"/>
              <a:pPr/>
              <a:t>3</a:t>
            </a:fld>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712707">
                                            <p:txEl>
                                              <p:pRg st="0" end="0"/>
                                            </p:txEl>
                                          </p:spTgt>
                                        </p:tgtEl>
                                        <p:attrNameLst>
                                          <p:attrName>style.visibility</p:attrName>
                                        </p:attrNameLst>
                                      </p:cBhvr>
                                      <p:to>
                                        <p:strVal val="visible"/>
                                      </p:to>
                                    </p:set>
                                    <p:animEffect transition="in" filter="slide(fromLeft)">
                                      <p:cBhvr>
                                        <p:cTn id="7" dur="500"/>
                                        <p:tgtEl>
                                          <p:spTgt spid="7127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712707">
                                            <p:txEl>
                                              <p:pRg st="1" end="1"/>
                                            </p:txEl>
                                          </p:spTgt>
                                        </p:tgtEl>
                                        <p:attrNameLst>
                                          <p:attrName>style.visibility</p:attrName>
                                        </p:attrNameLst>
                                      </p:cBhvr>
                                      <p:to>
                                        <p:strVal val="visible"/>
                                      </p:to>
                                    </p:set>
                                    <p:animEffect transition="in" filter="slide(fromLeft)">
                                      <p:cBhvr>
                                        <p:cTn id="12" dur="500"/>
                                        <p:tgtEl>
                                          <p:spTgt spid="7127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712707">
                                            <p:txEl>
                                              <p:pRg st="2" end="2"/>
                                            </p:txEl>
                                          </p:spTgt>
                                        </p:tgtEl>
                                        <p:attrNameLst>
                                          <p:attrName>style.visibility</p:attrName>
                                        </p:attrNameLst>
                                      </p:cBhvr>
                                      <p:to>
                                        <p:strVal val="visible"/>
                                      </p:to>
                                    </p:set>
                                    <p:animEffect transition="in" filter="slide(fromLeft)">
                                      <p:cBhvr>
                                        <p:cTn id="17" dur="500"/>
                                        <p:tgtEl>
                                          <p:spTgt spid="7127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712707">
                                            <p:txEl>
                                              <p:pRg st="3" end="3"/>
                                            </p:txEl>
                                          </p:spTgt>
                                        </p:tgtEl>
                                        <p:attrNameLst>
                                          <p:attrName>style.visibility</p:attrName>
                                        </p:attrNameLst>
                                      </p:cBhvr>
                                      <p:to>
                                        <p:strVal val="visible"/>
                                      </p:to>
                                    </p:set>
                                    <p:animEffect transition="in" filter="slide(fromLeft)">
                                      <p:cBhvr>
                                        <p:cTn id="22" dur="500"/>
                                        <p:tgtEl>
                                          <p:spTgt spid="71270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712707">
                                            <p:txEl>
                                              <p:pRg st="4" end="4"/>
                                            </p:txEl>
                                          </p:spTgt>
                                        </p:tgtEl>
                                        <p:attrNameLst>
                                          <p:attrName>style.visibility</p:attrName>
                                        </p:attrNameLst>
                                      </p:cBhvr>
                                      <p:to>
                                        <p:strVal val="visible"/>
                                      </p:to>
                                    </p:set>
                                    <p:animEffect transition="in" filter="slide(fromLeft)">
                                      <p:cBhvr>
                                        <p:cTn id="27" dur="500"/>
                                        <p:tgtEl>
                                          <p:spTgt spid="7127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712707">
                                            <p:txEl>
                                              <p:pRg st="5" end="5"/>
                                            </p:txEl>
                                          </p:spTgt>
                                        </p:tgtEl>
                                        <p:attrNameLst>
                                          <p:attrName>style.visibility</p:attrName>
                                        </p:attrNameLst>
                                      </p:cBhvr>
                                      <p:to>
                                        <p:strVal val="visible"/>
                                      </p:to>
                                    </p:set>
                                    <p:animEffect transition="in" filter="slide(fromLeft)">
                                      <p:cBhvr>
                                        <p:cTn id="32" dur="500"/>
                                        <p:tgtEl>
                                          <p:spTgt spid="7127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07"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1858" name="Rectangle 2"/>
          <p:cNvSpPr>
            <a:spLocks noGrp="1" noChangeArrowheads="1"/>
          </p:cNvSpPr>
          <p:nvPr>
            <p:ph type="title"/>
          </p:nvPr>
        </p:nvSpPr>
        <p:spPr>
          <a:xfrm>
            <a:off x="962026" y="942975"/>
            <a:ext cx="8386762" cy="923925"/>
          </a:xfrm>
          <a:noFill/>
          <a:ln/>
          <a:extLst>
            <a:ext uri="{91240B29-F687-4F45-9708-019B960494DF}">
              <a14:hiddenLine xmlns:a14="http://schemas.microsoft.com/office/drawing/2010/main" w="12699">
                <a:solidFill>
                  <a:srgbClr val="000000"/>
                </a:solidFill>
                <a:miter lim="800000"/>
                <a:headEnd/>
                <a:tailEnd/>
              </a14:hiddenLine>
            </a:ext>
          </a:extLst>
        </p:spPr>
        <p:txBody>
          <a:bodyPr lIns="90488" tIns="44450" rIns="90488" bIns="44450" anchor="ctr">
            <a:normAutofit/>
          </a:bodyPr>
          <a:lstStyle/>
          <a:p>
            <a:r>
              <a:rPr lang="en-US" b="1" dirty="0"/>
              <a:t>Pre-op Check Sheet Example </a:t>
            </a:r>
          </a:p>
        </p:txBody>
      </p:sp>
      <p:sp>
        <p:nvSpPr>
          <p:cNvPr id="761859" name="Rectangle 3"/>
          <p:cNvSpPr>
            <a:spLocks noGrp="1" noChangeArrowheads="1"/>
          </p:cNvSpPr>
          <p:nvPr>
            <p:ph idx="1"/>
          </p:nvPr>
        </p:nvSpPr>
        <p:spPr>
          <a:xfrm>
            <a:off x="962025" y="2171700"/>
            <a:ext cx="7772400" cy="4114800"/>
          </a:xfrm>
          <a:noFill/>
          <a:ln/>
          <a:extLst>
            <a:ext uri="{91240B29-F687-4F45-9708-019B960494DF}">
              <a14:hiddenLine xmlns:a14="http://schemas.microsoft.com/office/drawing/2010/main" w="12699">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a:lnSpc>
                <a:spcPct val="90000"/>
              </a:lnSpc>
            </a:pPr>
            <a:r>
              <a:rPr lang="en-US" sz="1800" dirty="0"/>
              <a:t>Pre-operation inspection sheets differ somewhat from plant to plant, but all pre-op sheets should contain the following information. </a:t>
            </a:r>
          </a:p>
          <a:p>
            <a:pPr lvl="1">
              <a:lnSpc>
                <a:spcPct val="90000"/>
              </a:lnSpc>
            </a:pPr>
            <a:r>
              <a:rPr lang="en-US" sz="1700" dirty="0">
                <a:solidFill>
                  <a:schemeClr val="tx1"/>
                </a:solidFill>
              </a:rPr>
              <a:t>Time and date blanks</a:t>
            </a:r>
          </a:p>
          <a:p>
            <a:pPr lvl="1">
              <a:lnSpc>
                <a:spcPct val="90000"/>
              </a:lnSpc>
            </a:pPr>
            <a:r>
              <a:rPr lang="en-US" sz="1700" dirty="0">
                <a:solidFill>
                  <a:schemeClr val="tx1"/>
                </a:solidFill>
              </a:rPr>
              <a:t>Line and area designation</a:t>
            </a:r>
          </a:p>
          <a:p>
            <a:pPr lvl="1">
              <a:lnSpc>
                <a:spcPct val="90000"/>
              </a:lnSpc>
            </a:pPr>
            <a:r>
              <a:rPr lang="en-US" sz="1700" dirty="0">
                <a:solidFill>
                  <a:schemeClr val="tx1"/>
                </a:solidFill>
              </a:rPr>
              <a:t>Equipment list column</a:t>
            </a:r>
          </a:p>
          <a:p>
            <a:pPr lvl="1">
              <a:lnSpc>
                <a:spcPct val="90000"/>
              </a:lnSpc>
            </a:pPr>
            <a:r>
              <a:rPr lang="en-US" sz="1700" dirty="0">
                <a:solidFill>
                  <a:schemeClr val="tx1"/>
                </a:solidFill>
              </a:rPr>
              <a:t>Clean and inspect column</a:t>
            </a:r>
          </a:p>
          <a:p>
            <a:pPr lvl="1">
              <a:lnSpc>
                <a:spcPct val="90000"/>
              </a:lnSpc>
            </a:pPr>
            <a:r>
              <a:rPr lang="en-US" sz="1700" dirty="0">
                <a:solidFill>
                  <a:schemeClr val="tx1"/>
                </a:solidFill>
              </a:rPr>
              <a:t>Acceptance column</a:t>
            </a:r>
          </a:p>
          <a:p>
            <a:pPr lvl="1">
              <a:lnSpc>
                <a:spcPct val="90000"/>
              </a:lnSpc>
            </a:pPr>
            <a:r>
              <a:rPr lang="en-US" sz="1700" dirty="0">
                <a:solidFill>
                  <a:schemeClr val="tx1"/>
                </a:solidFill>
              </a:rPr>
              <a:t>Reject column</a:t>
            </a:r>
          </a:p>
          <a:p>
            <a:pPr lvl="1">
              <a:lnSpc>
                <a:spcPct val="90000"/>
              </a:lnSpc>
            </a:pPr>
            <a:r>
              <a:rPr lang="en-US" sz="1700" dirty="0">
                <a:solidFill>
                  <a:schemeClr val="tx1"/>
                </a:solidFill>
              </a:rPr>
              <a:t>Corrective actions column</a:t>
            </a:r>
          </a:p>
          <a:p>
            <a:pPr lvl="1">
              <a:lnSpc>
                <a:spcPct val="90000"/>
              </a:lnSpc>
            </a:pPr>
            <a:r>
              <a:rPr lang="en-US" sz="1700" dirty="0">
                <a:solidFill>
                  <a:schemeClr val="tx1"/>
                </a:solidFill>
              </a:rPr>
              <a:t>Operator and inspector sign-offs </a:t>
            </a:r>
          </a:p>
        </p:txBody>
      </p:sp>
      <p:sp>
        <p:nvSpPr>
          <p:cNvPr id="4" name="Slide Number Placeholder 3"/>
          <p:cNvSpPr>
            <a:spLocks noGrp="1"/>
          </p:cNvSpPr>
          <p:nvPr>
            <p:ph type="sldNum" sz="quarter" idx="12"/>
          </p:nvPr>
        </p:nvSpPr>
        <p:spPr/>
        <p:txBody>
          <a:bodyPr/>
          <a:lstStyle/>
          <a:p>
            <a:fld id="{D99B80A1-804A-4C27-AE99-4E6970F5FC1F}" type="slidenum">
              <a:rPr lang="en-US"/>
              <a:pPr/>
              <a:t>30</a:t>
            </a:fld>
            <a:endParaRPr lang="en-US"/>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61859">
                                            <p:txEl>
                                              <p:pRg st="0" end="0"/>
                                            </p:txEl>
                                          </p:spTgt>
                                        </p:tgtEl>
                                        <p:attrNameLst>
                                          <p:attrName>style.visibility</p:attrName>
                                        </p:attrNameLst>
                                      </p:cBhvr>
                                      <p:to>
                                        <p:strVal val="visible"/>
                                      </p:to>
                                    </p:set>
                                    <p:animEffect transition="in" filter="slide(fromBottom)">
                                      <p:cBhvr>
                                        <p:cTn id="7" dur="500"/>
                                        <p:tgtEl>
                                          <p:spTgt spid="761859">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761859">
                                            <p:txEl>
                                              <p:pRg st="1" end="1"/>
                                            </p:txEl>
                                          </p:spTgt>
                                        </p:tgtEl>
                                        <p:attrNameLst>
                                          <p:attrName>style.visibility</p:attrName>
                                        </p:attrNameLst>
                                      </p:cBhvr>
                                      <p:to>
                                        <p:strVal val="visible"/>
                                      </p:to>
                                    </p:set>
                                    <p:animEffect transition="in" filter="slide(fromBottom)">
                                      <p:cBhvr>
                                        <p:cTn id="10" dur="500"/>
                                        <p:tgtEl>
                                          <p:spTgt spid="761859">
                                            <p:txEl>
                                              <p:pRg st="1" end="1"/>
                                            </p:txEl>
                                          </p:spTgt>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761859">
                                            <p:txEl>
                                              <p:pRg st="2" end="2"/>
                                            </p:txEl>
                                          </p:spTgt>
                                        </p:tgtEl>
                                        <p:attrNameLst>
                                          <p:attrName>style.visibility</p:attrName>
                                        </p:attrNameLst>
                                      </p:cBhvr>
                                      <p:to>
                                        <p:strVal val="visible"/>
                                      </p:to>
                                    </p:set>
                                    <p:animEffect transition="in" filter="slide(fromBottom)">
                                      <p:cBhvr>
                                        <p:cTn id="13" dur="500"/>
                                        <p:tgtEl>
                                          <p:spTgt spid="761859">
                                            <p:txEl>
                                              <p:pRg st="2" end="2"/>
                                            </p:txEl>
                                          </p:spTgt>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761859">
                                            <p:txEl>
                                              <p:pRg st="3" end="3"/>
                                            </p:txEl>
                                          </p:spTgt>
                                        </p:tgtEl>
                                        <p:attrNameLst>
                                          <p:attrName>style.visibility</p:attrName>
                                        </p:attrNameLst>
                                      </p:cBhvr>
                                      <p:to>
                                        <p:strVal val="visible"/>
                                      </p:to>
                                    </p:set>
                                    <p:animEffect transition="in" filter="slide(fromBottom)">
                                      <p:cBhvr>
                                        <p:cTn id="16" dur="500"/>
                                        <p:tgtEl>
                                          <p:spTgt spid="761859">
                                            <p:txEl>
                                              <p:pRg st="3" end="3"/>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761859">
                                            <p:txEl>
                                              <p:pRg st="4" end="4"/>
                                            </p:txEl>
                                          </p:spTgt>
                                        </p:tgtEl>
                                        <p:attrNameLst>
                                          <p:attrName>style.visibility</p:attrName>
                                        </p:attrNameLst>
                                      </p:cBhvr>
                                      <p:to>
                                        <p:strVal val="visible"/>
                                      </p:to>
                                    </p:set>
                                    <p:animEffect transition="in" filter="slide(fromBottom)">
                                      <p:cBhvr>
                                        <p:cTn id="19" dur="500"/>
                                        <p:tgtEl>
                                          <p:spTgt spid="761859">
                                            <p:txEl>
                                              <p:pRg st="4" end="4"/>
                                            </p:txEl>
                                          </p:spTgt>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761859">
                                            <p:txEl>
                                              <p:pRg st="5" end="5"/>
                                            </p:txEl>
                                          </p:spTgt>
                                        </p:tgtEl>
                                        <p:attrNameLst>
                                          <p:attrName>style.visibility</p:attrName>
                                        </p:attrNameLst>
                                      </p:cBhvr>
                                      <p:to>
                                        <p:strVal val="visible"/>
                                      </p:to>
                                    </p:set>
                                    <p:animEffect transition="in" filter="slide(fromBottom)">
                                      <p:cBhvr>
                                        <p:cTn id="22" dur="500"/>
                                        <p:tgtEl>
                                          <p:spTgt spid="761859">
                                            <p:txEl>
                                              <p:pRg st="5" end="5"/>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761859">
                                            <p:txEl>
                                              <p:pRg st="6" end="6"/>
                                            </p:txEl>
                                          </p:spTgt>
                                        </p:tgtEl>
                                        <p:attrNameLst>
                                          <p:attrName>style.visibility</p:attrName>
                                        </p:attrNameLst>
                                      </p:cBhvr>
                                      <p:to>
                                        <p:strVal val="visible"/>
                                      </p:to>
                                    </p:set>
                                    <p:animEffect transition="in" filter="slide(fromBottom)">
                                      <p:cBhvr>
                                        <p:cTn id="25" dur="500"/>
                                        <p:tgtEl>
                                          <p:spTgt spid="761859">
                                            <p:txEl>
                                              <p:pRg st="6" end="6"/>
                                            </p:txEl>
                                          </p:spTgt>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761859">
                                            <p:txEl>
                                              <p:pRg st="7" end="7"/>
                                            </p:txEl>
                                          </p:spTgt>
                                        </p:tgtEl>
                                        <p:attrNameLst>
                                          <p:attrName>style.visibility</p:attrName>
                                        </p:attrNameLst>
                                      </p:cBhvr>
                                      <p:to>
                                        <p:strVal val="visible"/>
                                      </p:to>
                                    </p:set>
                                    <p:animEffect transition="in" filter="slide(fromBottom)">
                                      <p:cBhvr>
                                        <p:cTn id="28" dur="500"/>
                                        <p:tgtEl>
                                          <p:spTgt spid="761859">
                                            <p:txEl>
                                              <p:pRg st="7" end="7"/>
                                            </p:txEl>
                                          </p:spTgt>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761859">
                                            <p:txEl>
                                              <p:pRg st="8" end="8"/>
                                            </p:txEl>
                                          </p:spTgt>
                                        </p:tgtEl>
                                        <p:attrNameLst>
                                          <p:attrName>style.visibility</p:attrName>
                                        </p:attrNameLst>
                                      </p:cBhvr>
                                      <p:to>
                                        <p:strVal val="visible"/>
                                      </p:to>
                                    </p:set>
                                    <p:animEffect transition="in" filter="slide(fromBottom)">
                                      <p:cBhvr>
                                        <p:cTn id="31" dur="500"/>
                                        <p:tgtEl>
                                          <p:spTgt spid="76185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59"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31</a:t>
            </a:fld>
            <a:endParaRPr lang="en-US"/>
          </a:p>
        </p:txBody>
      </p:sp>
      <p:sp>
        <p:nvSpPr>
          <p:cNvPr id="3" name="Rectangle 2"/>
          <p:cNvSpPr/>
          <p:nvPr/>
        </p:nvSpPr>
        <p:spPr>
          <a:xfrm>
            <a:off x="771525" y="849481"/>
            <a:ext cx="7629525" cy="4555093"/>
          </a:xfrm>
          <a:prstGeom prst="rect">
            <a:avLst/>
          </a:prstGeom>
        </p:spPr>
        <p:txBody>
          <a:bodyPr wrap="square">
            <a:spAutoFit/>
          </a:bodyPr>
          <a:lstStyle/>
          <a:p>
            <a:r>
              <a:rPr lang="en-US" sz="2800" dirty="0"/>
              <a:t>Pre-Operational Inspection Documents</a:t>
            </a:r>
          </a:p>
          <a:p>
            <a:endParaRPr lang="en-US" sz="2800" dirty="0"/>
          </a:p>
          <a:p>
            <a:r>
              <a:rPr lang="en-US" dirty="0"/>
              <a:t>Does the Pre-Operational visual inspection program cover processing equipment in the entire process?</a:t>
            </a:r>
          </a:p>
          <a:p>
            <a:endParaRPr lang="en-US" dirty="0"/>
          </a:p>
          <a:p>
            <a:r>
              <a:rPr lang="en-US" dirty="0"/>
              <a:t>Does the plant have a documented Pre-Operational visual inspection program to verify effective cleaning of processing equipment? ( Written procedure or policy)</a:t>
            </a:r>
          </a:p>
          <a:p>
            <a:endParaRPr lang="en-US" dirty="0"/>
          </a:p>
          <a:p>
            <a:r>
              <a:rPr lang="en-US" dirty="0"/>
              <a:t>Do inspection documentation forms include the following: Identification of the process, details of breakdown of equipment, name of inspector, result of inspection(pass/fail)?</a:t>
            </a:r>
          </a:p>
          <a:p>
            <a:endParaRPr lang="en-US" dirty="0"/>
          </a:p>
          <a:p>
            <a:r>
              <a:rPr lang="en-US" dirty="0"/>
              <a:t>Do Pre-Operational visual inspection deficiencies have documented corrective actions?</a:t>
            </a:r>
          </a:p>
        </p:txBody>
      </p:sp>
    </p:spTree>
    <p:extLst>
      <p:ext uri="{BB962C8B-B14F-4D97-AF65-F5344CB8AC3E}">
        <p14:creationId xmlns:p14="http://schemas.microsoft.com/office/powerpoint/2010/main" val="123851844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32</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478902887"/>
              </p:ext>
            </p:extLst>
          </p:nvPr>
        </p:nvGraphicFramePr>
        <p:xfrm>
          <a:off x="-10280321" y="-4422443"/>
          <a:ext cx="21597505" cy="15344773"/>
        </p:xfrm>
        <a:graphic>
          <a:graphicData uri="http://schemas.openxmlformats.org/drawingml/2006/table">
            <a:tbl>
              <a:tblPr>
                <a:tableStyleId>{5C22544A-7EE6-4342-B048-85BDC9FD1C3A}</a:tableStyleId>
              </a:tblPr>
              <a:tblGrid>
                <a:gridCol w="8134350">
                  <a:extLst>
                    <a:ext uri="{9D8B030D-6E8A-4147-A177-3AD203B41FA5}">
                      <a16:colId xmlns:a16="http://schemas.microsoft.com/office/drawing/2014/main" val="20000"/>
                    </a:ext>
                  </a:extLst>
                </a:gridCol>
                <a:gridCol w="3371850">
                  <a:extLst>
                    <a:ext uri="{9D8B030D-6E8A-4147-A177-3AD203B41FA5}">
                      <a16:colId xmlns:a16="http://schemas.microsoft.com/office/drawing/2014/main" val="20001"/>
                    </a:ext>
                  </a:extLst>
                </a:gridCol>
                <a:gridCol w="2076450">
                  <a:extLst>
                    <a:ext uri="{9D8B030D-6E8A-4147-A177-3AD203B41FA5}">
                      <a16:colId xmlns:a16="http://schemas.microsoft.com/office/drawing/2014/main" val="20002"/>
                    </a:ext>
                  </a:extLst>
                </a:gridCol>
                <a:gridCol w="972482">
                  <a:extLst>
                    <a:ext uri="{9D8B030D-6E8A-4147-A177-3AD203B41FA5}">
                      <a16:colId xmlns:a16="http://schemas.microsoft.com/office/drawing/2014/main" val="20003"/>
                    </a:ext>
                  </a:extLst>
                </a:gridCol>
                <a:gridCol w="7042373">
                  <a:extLst>
                    <a:ext uri="{9D8B030D-6E8A-4147-A177-3AD203B41FA5}">
                      <a16:colId xmlns:a16="http://schemas.microsoft.com/office/drawing/2014/main" val="20004"/>
                    </a:ext>
                  </a:extLst>
                </a:gridCol>
              </a:tblGrid>
              <a:tr h="363119">
                <a:tc gridSpan="5">
                  <a:txBody>
                    <a:bodyPr/>
                    <a:lstStyle/>
                    <a:p>
                      <a:pPr algn="ctr" fontAlgn="b"/>
                      <a:r>
                        <a:rPr lang="en-US" sz="1100" u="none" strike="noStrike" dirty="0">
                          <a:effectLst/>
                        </a:rPr>
                        <a:t>Sanitation Pre-Op Inspection - Processing</a:t>
                      </a:r>
                      <a:endParaRPr lang="en-US" sz="1100" b="1" i="0" u="none" strike="noStrike" dirty="0">
                        <a:solidFill>
                          <a:srgbClr val="000000"/>
                        </a:solidFill>
                        <a:effectLst/>
                        <a:latin typeface="Calibri"/>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94364">
                <a:tc gridSpan="5">
                  <a:txBody>
                    <a:bodyPr/>
                    <a:lstStyle/>
                    <a:p>
                      <a:pPr algn="ctr" fontAlgn="b"/>
                      <a:r>
                        <a:rPr lang="en-US" sz="1100" u="none" strike="noStrike" dirty="0">
                          <a:effectLst/>
                        </a:rPr>
                        <a:t>Name: _________________                                           Line 1                                      Date: _______________</a:t>
                      </a:r>
                      <a:endParaRPr lang="en-US" sz="1100" b="1" i="0" u="none" strike="noStrike" dirty="0">
                        <a:solidFill>
                          <a:srgbClr val="000000"/>
                        </a:solidFill>
                        <a:effectLst/>
                        <a:latin typeface="Calibri"/>
                      </a:endParaRPr>
                    </a:p>
                  </a:txBody>
                  <a:tcPr marL="0" marR="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9676">
                <a:tc>
                  <a:txBody>
                    <a:bodyPr/>
                    <a:lstStyle/>
                    <a:p>
                      <a:pPr algn="l" fontAlgn="b"/>
                      <a:endParaRPr lang="en-US" sz="1100" b="1" i="0" u="none" strike="noStrike" dirty="0">
                        <a:solidFill>
                          <a:srgbClr val="000000"/>
                        </a:solidFill>
                        <a:effectLst/>
                        <a:latin typeface="Calibri"/>
                      </a:endParaRPr>
                    </a:p>
                  </a:txBody>
                  <a:tcPr marL="0" marR="0" marT="0" marB="0" anchor="b"/>
                </a:tc>
                <a:tc>
                  <a:txBody>
                    <a:bodyPr/>
                    <a:lstStyle/>
                    <a:p>
                      <a:pPr algn="l" fontAlgn="b"/>
                      <a:endParaRPr lang="en-US" sz="1100" b="1" i="0" u="none" strike="noStrike" dirty="0">
                        <a:solidFill>
                          <a:srgbClr val="000000"/>
                        </a:solidFill>
                        <a:effectLst/>
                        <a:latin typeface="Calibri"/>
                      </a:endParaRPr>
                    </a:p>
                  </a:txBody>
                  <a:tcPr marL="0" marR="0" marT="0" marB="0" anchor="b"/>
                </a:tc>
                <a:tc>
                  <a:txBody>
                    <a:bodyPr/>
                    <a:lstStyle/>
                    <a:p>
                      <a:pPr algn="l" fontAlgn="b"/>
                      <a:endParaRPr lang="en-US" sz="1100" b="1" i="0" u="none" strike="noStrike" dirty="0">
                        <a:solidFill>
                          <a:srgbClr val="000000"/>
                        </a:solidFill>
                        <a:effectLst/>
                        <a:latin typeface="Calibri"/>
                      </a:endParaRPr>
                    </a:p>
                  </a:txBody>
                  <a:tcPr marL="0" marR="0" marT="0" marB="0" anchor="b"/>
                </a:tc>
                <a:tc>
                  <a:txBody>
                    <a:bodyPr/>
                    <a:lstStyle/>
                    <a:p>
                      <a:pPr algn="l" fontAlgn="b"/>
                      <a:endParaRPr lang="en-US" sz="1100" b="1" i="0" u="none" strike="noStrike">
                        <a:solidFill>
                          <a:srgbClr val="000000"/>
                        </a:solidFill>
                        <a:effectLst/>
                        <a:latin typeface="Calibri"/>
                      </a:endParaRPr>
                    </a:p>
                  </a:txBody>
                  <a:tcPr marL="0" marR="0" marT="0" marB="0" anchor="b"/>
                </a:tc>
                <a:tc>
                  <a:txBody>
                    <a:bodyPr/>
                    <a:lstStyle/>
                    <a:p>
                      <a:pPr algn="l" fontAlgn="b"/>
                      <a:endParaRPr lang="en-US" sz="1100" b="1"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02"/>
                  </a:ext>
                </a:extLst>
              </a:tr>
              <a:tr h="989025">
                <a:tc>
                  <a:txBody>
                    <a:bodyPr/>
                    <a:lstStyle/>
                    <a:p>
                      <a:pPr algn="ctr" fontAlgn="b"/>
                      <a:r>
                        <a:rPr lang="en-US" sz="1100" u="none" strike="noStrike">
                          <a:effectLst/>
                        </a:rPr>
                        <a:t>Area</a:t>
                      </a:r>
                      <a:endParaRPr lang="en-US" sz="1100" b="1" i="0" u="none" strike="noStrike">
                        <a:solidFill>
                          <a:srgbClr val="000000"/>
                        </a:solidFill>
                        <a:effectLst/>
                        <a:latin typeface="Calibri"/>
                      </a:endParaRPr>
                    </a:p>
                  </a:txBody>
                  <a:tcPr marL="0" marR="0" marT="0" marB="0" anchor="b"/>
                </a:tc>
                <a:tc>
                  <a:txBody>
                    <a:bodyPr/>
                    <a:lstStyle/>
                    <a:p>
                      <a:pPr algn="ctr" fontAlgn="b"/>
                      <a:r>
                        <a:rPr lang="en-US" sz="1100" u="none" strike="noStrike" dirty="0">
                          <a:effectLst/>
                        </a:rPr>
                        <a:t>Critical Inspection areas</a:t>
                      </a:r>
                      <a:endParaRPr lang="en-US" sz="1100" b="1" i="0" u="none" strike="noStrike" dirty="0">
                        <a:solidFill>
                          <a:srgbClr val="000000"/>
                        </a:solidFill>
                        <a:effectLst/>
                        <a:latin typeface="Calibri"/>
                      </a:endParaRPr>
                    </a:p>
                  </a:txBody>
                  <a:tcPr marL="0" marR="0" marT="0" marB="0" anchor="b"/>
                </a:tc>
                <a:tc>
                  <a:txBody>
                    <a:bodyPr/>
                    <a:lstStyle/>
                    <a:p>
                      <a:pPr algn="ctr" fontAlgn="b"/>
                      <a:r>
                        <a:rPr lang="en-US" sz="1100" u="none" strike="noStrike" dirty="0">
                          <a:effectLst/>
                        </a:rPr>
                        <a:t>Findings / Corrective Actions</a:t>
                      </a:r>
                      <a:endParaRPr lang="en-US" sz="1100" b="1" i="0" u="none" strike="noStrike" dirty="0">
                        <a:solidFill>
                          <a:srgbClr val="000000"/>
                        </a:solidFill>
                        <a:effectLst/>
                        <a:latin typeface="Calibri"/>
                      </a:endParaRPr>
                    </a:p>
                  </a:txBody>
                  <a:tcPr marL="0" marR="0" marT="0" marB="0" anchor="b"/>
                </a:tc>
                <a:tc>
                  <a:txBody>
                    <a:bodyPr/>
                    <a:lstStyle/>
                    <a:p>
                      <a:pPr algn="ctr" fontAlgn="b"/>
                      <a:r>
                        <a:rPr lang="en-US" sz="1100" u="none" strike="noStrike">
                          <a:effectLst/>
                        </a:rPr>
                        <a:t>P or F</a:t>
                      </a:r>
                      <a:endParaRPr lang="en-US" sz="1100" b="1" i="0" u="none" strike="noStrike">
                        <a:solidFill>
                          <a:srgbClr val="000000"/>
                        </a:solidFill>
                        <a:effectLst/>
                        <a:latin typeface="Calibri"/>
                      </a:endParaRPr>
                    </a:p>
                  </a:txBody>
                  <a:tcPr marL="0" marR="0" marT="0" marB="0" anchor="b"/>
                </a:tc>
                <a:tc>
                  <a:txBody>
                    <a:bodyPr/>
                    <a:lstStyle/>
                    <a:p>
                      <a:pPr algn="ctr" fontAlgn="b"/>
                      <a:r>
                        <a:rPr lang="en-US" sz="1100" u="none" strike="noStrike">
                          <a:effectLst/>
                        </a:rPr>
                        <a:t>Followup Inspection Results</a:t>
                      </a:r>
                      <a:endParaRPr lang="en-US" sz="1100" b="1"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03"/>
                  </a:ext>
                </a:extLst>
              </a:tr>
              <a:tr h="989025">
                <a:tc>
                  <a:txBody>
                    <a:bodyPr/>
                    <a:lstStyle/>
                    <a:p>
                      <a:pPr algn="l" fontAlgn="b"/>
                      <a:r>
                        <a:rPr lang="en-US" sz="1100" u="none" strike="noStrike">
                          <a:effectLst/>
                        </a:rPr>
                        <a:t>Peelers and Barrel Washers</a:t>
                      </a:r>
                      <a:endParaRPr lang="en-US" sz="1100" b="0" i="0" u="none" strike="noStrike">
                        <a:solidFill>
                          <a:srgbClr val="000000"/>
                        </a:solidFill>
                        <a:effectLst/>
                        <a:latin typeface="Times New Roman"/>
                      </a:endParaRPr>
                    </a:p>
                  </a:txBody>
                  <a:tcPr marL="0" marR="0" marT="0" marB="0" anchor="b"/>
                </a:tc>
                <a:tc>
                  <a:txBody>
                    <a:bodyPr/>
                    <a:lstStyle/>
                    <a:p>
                      <a:pPr algn="l" fontAlgn="b"/>
                      <a:r>
                        <a:rPr lang="en-US" sz="1100" u="none" strike="noStrike" dirty="0">
                          <a:effectLst/>
                        </a:rPr>
                        <a:t>Peeler inclines, weigh hoppers, vessels, discharge augers, transition chute, Barrel washer drums, exit chutes, peel scan belts</a:t>
                      </a:r>
                      <a:endParaRPr lang="en-US" sz="1100" b="0" i="0" u="none" strike="noStrike" dirty="0">
                        <a:solidFill>
                          <a:srgbClr val="000000"/>
                        </a:solidFill>
                        <a:effectLst/>
                        <a:latin typeface="Times New Roman"/>
                      </a:endParaRPr>
                    </a:p>
                  </a:txBody>
                  <a:tcPr marL="0" marR="0" marT="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04"/>
                  </a:ext>
                </a:extLst>
              </a:tr>
              <a:tr h="989025">
                <a:tc>
                  <a:txBody>
                    <a:bodyPr/>
                    <a:lstStyle/>
                    <a:p>
                      <a:pPr algn="l" fontAlgn="b"/>
                      <a:r>
                        <a:rPr lang="en-US" sz="1100" u="none" strike="noStrike">
                          <a:effectLst/>
                        </a:rPr>
                        <a:t>Preheat and Trim</a:t>
                      </a:r>
                      <a:endParaRPr lang="en-US" sz="1100" b="0" i="0" u="none" strike="noStrike">
                        <a:solidFill>
                          <a:srgbClr val="000000"/>
                        </a:solidFill>
                        <a:effectLst/>
                        <a:latin typeface="Times New Roman"/>
                      </a:endParaRPr>
                    </a:p>
                  </a:txBody>
                  <a:tcPr marL="0" marR="0" marT="0" marB="0" anchor="b"/>
                </a:tc>
                <a:tc>
                  <a:txBody>
                    <a:bodyPr/>
                    <a:lstStyle/>
                    <a:p>
                      <a:pPr algn="l" fontAlgn="b"/>
                      <a:r>
                        <a:rPr lang="en-US" sz="1100" u="none" strike="noStrike" dirty="0">
                          <a:effectLst/>
                        </a:rPr>
                        <a:t>Grizzly, body inside and out, augers, </a:t>
                      </a:r>
                      <a:r>
                        <a:rPr lang="en-US" sz="1100" u="none" strike="noStrike" dirty="0" err="1">
                          <a:effectLst/>
                        </a:rPr>
                        <a:t>hydrosieves</a:t>
                      </a:r>
                      <a:r>
                        <a:rPr lang="en-US" sz="1100" u="none" strike="noStrike" dirty="0">
                          <a:effectLst/>
                        </a:rPr>
                        <a:t> and plate heat exchanger. Trim belt, frame and all area tanks.</a:t>
                      </a:r>
                      <a:endParaRPr lang="en-US" sz="1100" b="0" i="0" u="none" strike="noStrike" dirty="0">
                        <a:solidFill>
                          <a:srgbClr val="000000"/>
                        </a:solidFill>
                        <a:effectLst/>
                        <a:latin typeface="Times New Roman"/>
                      </a:endParaRPr>
                    </a:p>
                  </a:txBody>
                  <a:tcPr marL="0" marR="0" marT="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0" marR="0" marT="0" marB="0" anchor="b"/>
                </a:tc>
                <a:extLst>
                  <a:ext uri="{0D108BD9-81ED-4DB2-BD59-A6C34878D82A}">
                    <a16:rowId xmlns:a16="http://schemas.microsoft.com/office/drawing/2014/main" val="10005"/>
                  </a:ext>
                </a:extLst>
              </a:tr>
              <a:tr h="1014081">
                <a:tc>
                  <a:txBody>
                    <a:bodyPr/>
                    <a:lstStyle/>
                    <a:p>
                      <a:pPr algn="l" fontAlgn="b"/>
                      <a:r>
                        <a:rPr lang="en-US" sz="1100" u="none" strike="noStrike" dirty="0">
                          <a:effectLst/>
                        </a:rPr>
                        <a:t>Guns/Grader Shakers</a:t>
                      </a:r>
                      <a:endParaRPr lang="en-US" sz="1100" b="0" i="0" u="none" strike="noStrike" dirty="0">
                        <a:solidFill>
                          <a:srgbClr val="000000"/>
                        </a:solidFill>
                        <a:effectLst/>
                        <a:latin typeface="Times New Roman"/>
                      </a:endParaRPr>
                    </a:p>
                  </a:txBody>
                  <a:tcPr marL="0" marR="0" marT="0" marB="0" anchor="b"/>
                </a:tc>
                <a:tc>
                  <a:txBody>
                    <a:bodyPr/>
                    <a:lstStyle/>
                    <a:p>
                      <a:pPr algn="l" fontAlgn="b"/>
                      <a:r>
                        <a:rPr lang="en-US" sz="1100" u="none" strike="noStrike">
                          <a:effectLst/>
                        </a:rPr>
                        <a:t>All tanks, knife housing inside and out, dewatering chain, flumes, grader shakers, hydrosieve and sliver rollers, regrader</a:t>
                      </a:r>
                      <a:endParaRPr lang="en-US" sz="1100" b="0" i="0" u="none" strike="noStrike">
                        <a:solidFill>
                          <a:srgbClr val="000000"/>
                        </a:solidFill>
                        <a:effectLst/>
                        <a:latin typeface="Times New Roman"/>
                      </a:endParaRPr>
                    </a:p>
                  </a:txBody>
                  <a:tcPr marL="0" marR="0" marT="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0" marR="0" marT="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0" marR="0" marT="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0" marR="0" marT="0" marB="0" anchor="b"/>
                </a:tc>
                <a:extLst>
                  <a:ext uri="{0D108BD9-81ED-4DB2-BD59-A6C34878D82A}">
                    <a16:rowId xmlns:a16="http://schemas.microsoft.com/office/drawing/2014/main" val="10006"/>
                  </a:ext>
                </a:extLst>
              </a:tr>
              <a:tr h="1318700">
                <a:tc>
                  <a:txBody>
                    <a:bodyPr/>
                    <a:lstStyle/>
                    <a:p>
                      <a:pPr algn="l" fontAlgn="b"/>
                      <a:r>
                        <a:rPr lang="en-US" sz="1100" u="none" strike="noStrike" dirty="0">
                          <a:effectLst/>
                        </a:rPr>
                        <a:t>ADR Loop</a:t>
                      </a:r>
                      <a:endParaRPr lang="en-US" sz="1100" b="0" i="0" u="none" strike="noStrike" dirty="0">
                        <a:solidFill>
                          <a:srgbClr val="000000"/>
                        </a:solidFill>
                        <a:effectLst/>
                        <a:latin typeface="Times New Roman"/>
                      </a:endParaRPr>
                    </a:p>
                  </a:txBody>
                  <a:tcPr marL="0" marR="0" marT="0" marB="0" anchor="b"/>
                </a:tc>
                <a:tc>
                  <a:txBody>
                    <a:bodyPr/>
                    <a:lstStyle/>
                    <a:p>
                      <a:pPr algn="l" fontAlgn="b"/>
                      <a:r>
                        <a:rPr lang="en-US" sz="1100" u="none" strike="noStrike">
                          <a:effectLst/>
                        </a:rPr>
                        <a:t>Belts, shakers and framework, Sorter belts &amp; catch pans, lenses and lights, motor catch pans, ADR belts, cameras, exit scrapers, defect removal shaker &amp; incline belt</a:t>
                      </a:r>
                      <a:endParaRPr lang="en-US" sz="1100" b="0" i="0" u="none" strike="noStrike">
                        <a:solidFill>
                          <a:srgbClr val="000000"/>
                        </a:solidFill>
                        <a:effectLst/>
                        <a:latin typeface="Times New Roman"/>
                      </a:endParaRPr>
                    </a:p>
                  </a:txBody>
                  <a:tcPr marL="0" marR="0" marT="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0" marR="0" marT="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0" marR="0" marT="0" marB="0" anchor="b"/>
                </a:tc>
                <a:extLst>
                  <a:ext uri="{0D108BD9-81ED-4DB2-BD59-A6C34878D82A}">
                    <a16:rowId xmlns:a16="http://schemas.microsoft.com/office/drawing/2014/main" val="10007"/>
                  </a:ext>
                </a:extLst>
              </a:tr>
              <a:tr h="989025">
                <a:tc>
                  <a:txBody>
                    <a:bodyPr/>
                    <a:lstStyle/>
                    <a:p>
                      <a:pPr algn="l" fontAlgn="b"/>
                      <a:r>
                        <a:rPr lang="en-US" sz="1100" u="none" strike="noStrike">
                          <a:effectLst/>
                        </a:rPr>
                        <a:t>Blancher</a:t>
                      </a:r>
                      <a:endParaRPr lang="en-US" sz="1100" b="0" i="0" u="none" strike="noStrike">
                        <a:solidFill>
                          <a:srgbClr val="000000"/>
                        </a:solidFill>
                        <a:effectLst/>
                        <a:latin typeface="Times New Roman"/>
                      </a:endParaRPr>
                    </a:p>
                  </a:txBody>
                  <a:tcPr marL="0" marR="0" marT="0" marB="0" anchor="b"/>
                </a:tc>
                <a:tc>
                  <a:txBody>
                    <a:bodyPr/>
                    <a:lstStyle/>
                    <a:p>
                      <a:pPr algn="l" fontAlgn="b"/>
                      <a:r>
                        <a:rPr lang="en-US" sz="1100" u="none" strike="noStrike" dirty="0">
                          <a:effectLst/>
                        </a:rPr>
                        <a:t>Incline belt, feed shaker, body, chain, interior, exit shaker and hood &amp; side gutters, SAPP tanks, </a:t>
                      </a:r>
                      <a:r>
                        <a:rPr lang="en-US" sz="1100" u="none" strike="noStrike" dirty="0" err="1">
                          <a:effectLst/>
                        </a:rPr>
                        <a:t>dex</a:t>
                      </a:r>
                      <a:r>
                        <a:rPr lang="en-US" sz="1100" u="none" strike="noStrike" dirty="0">
                          <a:effectLst/>
                        </a:rPr>
                        <a:t> tank</a:t>
                      </a:r>
                      <a:endParaRPr lang="en-US" sz="1100" b="0" i="0" u="none" strike="noStrike" dirty="0">
                        <a:solidFill>
                          <a:srgbClr val="000000"/>
                        </a:solidFill>
                        <a:effectLst/>
                        <a:latin typeface="Times New Roman"/>
                      </a:endParaRPr>
                    </a:p>
                  </a:txBody>
                  <a:tcPr marL="0" marR="0" marT="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0" marR="0" marT="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0" marR="0" marT="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0" marR="0" marT="0" marB="0" anchor="b"/>
                </a:tc>
                <a:extLst>
                  <a:ext uri="{0D108BD9-81ED-4DB2-BD59-A6C34878D82A}">
                    <a16:rowId xmlns:a16="http://schemas.microsoft.com/office/drawing/2014/main" val="10008"/>
                  </a:ext>
                </a:extLst>
              </a:tr>
              <a:tr h="989025">
                <a:tc>
                  <a:txBody>
                    <a:bodyPr/>
                    <a:lstStyle/>
                    <a:p>
                      <a:pPr algn="l" fontAlgn="b"/>
                      <a:r>
                        <a:rPr lang="en-US" sz="1100" u="none" strike="noStrike">
                          <a:effectLst/>
                        </a:rPr>
                        <a:t>Dryer</a:t>
                      </a:r>
                      <a:endParaRPr lang="en-US" sz="1100" b="0" i="0" u="none" strike="noStrike">
                        <a:solidFill>
                          <a:srgbClr val="000000"/>
                        </a:solidFill>
                        <a:effectLst/>
                        <a:latin typeface="Times New Roman"/>
                      </a:endParaRPr>
                    </a:p>
                  </a:txBody>
                  <a:tcPr marL="0" marR="0" marT="0" marB="0" anchor="b"/>
                </a:tc>
                <a:tc>
                  <a:txBody>
                    <a:bodyPr/>
                    <a:lstStyle/>
                    <a:p>
                      <a:pPr algn="l" fontAlgn="b"/>
                      <a:r>
                        <a:rPr lang="en-US" sz="1100" u="none" strike="noStrike" dirty="0">
                          <a:effectLst/>
                        </a:rPr>
                        <a:t>Incline belt, Infeed shaker, diffuser screens above chains, chains top and bottom, floor, transitions, exit shaker</a:t>
                      </a:r>
                      <a:endParaRPr lang="en-US" sz="1100" b="0" i="0" u="none" strike="noStrike" dirty="0">
                        <a:solidFill>
                          <a:srgbClr val="000000"/>
                        </a:solidFill>
                        <a:effectLst/>
                        <a:latin typeface="Times New Roman"/>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0" marR="0" marT="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0" marR="0" marT="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0" marR="0" marT="0" marB="0" anchor="b"/>
                </a:tc>
                <a:extLst>
                  <a:ext uri="{0D108BD9-81ED-4DB2-BD59-A6C34878D82A}">
                    <a16:rowId xmlns:a16="http://schemas.microsoft.com/office/drawing/2014/main" val="10009"/>
                  </a:ext>
                </a:extLst>
              </a:tr>
              <a:tr h="989025">
                <a:tc>
                  <a:txBody>
                    <a:bodyPr/>
                    <a:lstStyle/>
                    <a:p>
                      <a:pPr algn="l" fontAlgn="b"/>
                      <a:r>
                        <a:rPr lang="en-US" sz="1100" u="none" strike="noStrike">
                          <a:effectLst/>
                        </a:rPr>
                        <a:t>Fryer</a:t>
                      </a:r>
                      <a:endParaRPr lang="en-US" sz="1100" b="0" i="0" u="none" strike="noStrike">
                        <a:solidFill>
                          <a:srgbClr val="000000"/>
                        </a:solidFill>
                        <a:effectLst/>
                        <a:latin typeface="Times New Roman"/>
                      </a:endParaRPr>
                    </a:p>
                  </a:txBody>
                  <a:tcPr marL="0" marR="0" marT="0" marB="0" anchor="b"/>
                </a:tc>
                <a:tc>
                  <a:txBody>
                    <a:bodyPr/>
                    <a:lstStyle/>
                    <a:p>
                      <a:pPr algn="l" fontAlgn="b"/>
                      <a:r>
                        <a:rPr lang="en-US" sz="1100" u="none" strike="noStrike" dirty="0">
                          <a:effectLst/>
                        </a:rPr>
                        <a:t>Infeed chain, fryer bed &amp; catch pan, hood, drive motor, oil miser chains and scrapers, exit shaker, precool chain &amp; </a:t>
                      </a:r>
                      <a:r>
                        <a:rPr lang="en-US" sz="1100" u="none" strike="noStrike" dirty="0" err="1">
                          <a:effectLst/>
                        </a:rPr>
                        <a:t>catchpan</a:t>
                      </a:r>
                      <a:r>
                        <a:rPr lang="en-US" sz="1100" u="none" strike="noStrike" dirty="0">
                          <a:effectLst/>
                        </a:rPr>
                        <a:t> &amp; belt wash</a:t>
                      </a:r>
                      <a:endParaRPr lang="en-US" sz="1100" b="0" i="0" u="none" strike="noStrike" dirty="0">
                        <a:solidFill>
                          <a:srgbClr val="000000"/>
                        </a:solidFill>
                        <a:effectLst/>
                        <a:latin typeface="Times New Roman"/>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0" marR="0" marT="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0" marR="0" marT="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0" marR="0" marT="0" marB="0" anchor="b"/>
                </a:tc>
                <a:extLst>
                  <a:ext uri="{0D108BD9-81ED-4DB2-BD59-A6C34878D82A}">
                    <a16:rowId xmlns:a16="http://schemas.microsoft.com/office/drawing/2014/main" val="10010"/>
                  </a:ext>
                </a:extLst>
              </a:tr>
              <a:tr h="1318700">
                <a:tc>
                  <a:txBody>
                    <a:bodyPr/>
                    <a:lstStyle/>
                    <a:p>
                      <a:pPr algn="l" fontAlgn="b"/>
                      <a:r>
                        <a:rPr lang="en-US" sz="1100" u="none" strike="noStrike">
                          <a:effectLst/>
                        </a:rPr>
                        <a:t>Pre-Cool and Freeze Tunnel</a:t>
                      </a:r>
                      <a:endParaRPr lang="en-US" sz="1100" b="0" i="0" u="none" strike="noStrike">
                        <a:solidFill>
                          <a:srgbClr val="000000"/>
                        </a:solidFill>
                        <a:effectLst/>
                        <a:latin typeface="Times New Roman"/>
                      </a:endParaRPr>
                    </a:p>
                  </a:txBody>
                  <a:tcPr marL="0" marR="0" marT="0" marB="0" anchor="b"/>
                </a:tc>
                <a:tc>
                  <a:txBody>
                    <a:bodyPr/>
                    <a:lstStyle/>
                    <a:p>
                      <a:pPr algn="l" fontAlgn="b"/>
                      <a:r>
                        <a:rPr lang="en-US" sz="1100" u="none" strike="noStrike" dirty="0">
                          <a:effectLst/>
                        </a:rPr>
                        <a:t>UHMW runners under tunnel chains all along tunnel, UHMW runners under chain on bottom sides at tunnel exit, space between chains on top and bottom sides.</a:t>
                      </a:r>
                      <a:endParaRPr lang="en-US" sz="1100" b="0" i="0" u="none" strike="noStrike" dirty="0">
                        <a:solidFill>
                          <a:srgbClr val="000000"/>
                        </a:solidFill>
                        <a:effectLst/>
                        <a:latin typeface="Times New Roman"/>
                      </a:endParaRPr>
                    </a:p>
                  </a:txBody>
                  <a:tcPr marL="0" marR="0" marT="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0" marR="0" marT="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0" marR="0" marT="0" marB="0" anchor="b"/>
                </a:tc>
                <a:extLst>
                  <a:ext uri="{0D108BD9-81ED-4DB2-BD59-A6C34878D82A}">
                    <a16:rowId xmlns:a16="http://schemas.microsoft.com/office/drawing/2014/main" val="10011"/>
                  </a:ext>
                </a:extLst>
              </a:tr>
              <a:tr h="329676">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0" marR="0" marT="0" marB="0"/>
                </a:tc>
                <a:tc>
                  <a:txBody>
                    <a:bodyPr/>
                    <a:lstStyle/>
                    <a:p>
                      <a:pPr algn="l" fontAlgn="b"/>
                      <a:r>
                        <a:rPr lang="en-US" sz="1100" u="none" strike="noStrike">
                          <a:effectLst/>
                        </a:rPr>
                        <a:t> </a:t>
                      </a:r>
                      <a:endParaRPr lang="en-US" sz="1100" b="0" i="0" u="none" strike="noStrike">
                        <a:solidFill>
                          <a:srgbClr val="000000"/>
                        </a:solidFill>
                        <a:effectLst/>
                        <a:latin typeface="Times New Roman"/>
                      </a:endParaRPr>
                    </a:p>
                  </a:txBody>
                  <a:tcPr marL="0" marR="0" marT="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0" marR="0" marT="0" marB="0" anchor="b"/>
                </a:tc>
                <a:tc>
                  <a:txBody>
                    <a:bodyPr/>
                    <a:lstStyle/>
                    <a:p>
                      <a:pPr algn="l" fontAlgn="b"/>
                      <a:r>
                        <a:rPr lang="en-US" sz="1100" u="none" strike="noStrike">
                          <a:effectLst/>
                        </a:rPr>
                        <a:t> </a:t>
                      </a:r>
                      <a:endParaRPr lang="en-US" sz="1100" b="0" i="0" u="none" strike="noStrike">
                        <a:solidFill>
                          <a:srgbClr val="000000"/>
                        </a:solidFill>
                        <a:effectLst/>
                        <a:latin typeface="Calibri"/>
                      </a:endParaRPr>
                    </a:p>
                  </a:txBody>
                  <a:tcPr marL="0" marR="0" marT="0" marB="0" anchor="b"/>
                </a:tc>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0" marR="0" marT="0" marB="0" anchor="b"/>
                </a:tc>
                <a:extLst>
                  <a:ext uri="{0D108BD9-81ED-4DB2-BD59-A6C34878D82A}">
                    <a16:rowId xmlns:a16="http://schemas.microsoft.com/office/drawing/2014/main" val="10012"/>
                  </a:ext>
                </a:extLst>
              </a:tr>
              <a:tr h="4342307">
                <a:tc>
                  <a:txBody>
                    <a:bodyPr/>
                    <a:lstStyle/>
                    <a:p>
                      <a:pPr algn="l" fontAlgn="b"/>
                      <a:endParaRPr lang="en-US" sz="1100" b="0" i="0" u="none" strike="noStrike">
                        <a:solidFill>
                          <a:srgbClr val="000000"/>
                        </a:solidFill>
                        <a:effectLst/>
                        <a:latin typeface="Times New Roman"/>
                      </a:endParaRPr>
                    </a:p>
                  </a:txBody>
                  <a:tcPr marL="0" marR="0" marT="0" marB="0" anchor="b"/>
                </a:tc>
                <a:tc>
                  <a:txBody>
                    <a:bodyPr/>
                    <a:lstStyle/>
                    <a:p>
                      <a:pPr algn="l" fontAlgn="b"/>
                      <a:endParaRPr lang="en-US" sz="1100" b="0" i="0" u="none" strike="noStrike">
                        <a:solidFill>
                          <a:srgbClr val="000000"/>
                        </a:solidFill>
                        <a:effectLst/>
                        <a:latin typeface="Times New Roman"/>
                      </a:endParaRPr>
                    </a:p>
                  </a:txBody>
                  <a:tcPr marL="0" marR="0" marT="0" marB="0" anchor="b"/>
                </a:tc>
                <a:tc>
                  <a:txBody>
                    <a:bodyPr/>
                    <a:lstStyle/>
                    <a:p>
                      <a:pPr algn="l" fontAlgn="b"/>
                      <a:endParaRPr lang="en-US" sz="1100" b="0" i="0" u="none" strike="noStrike" dirty="0">
                        <a:solidFill>
                          <a:srgbClr val="000000"/>
                        </a:solidFill>
                        <a:effectLst/>
                        <a:latin typeface="Calibri"/>
                      </a:endParaRPr>
                    </a:p>
                  </a:txBody>
                  <a:tcPr marL="0" marR="0" marT="0" marB="0" anchor="b"/>
                </a:tc>
                <a:tc>
                  <a:txBody>
                    <a:bodyPr/>
                    <a:lstStyle/>
                    <a:p>
                      <a:pPr algn="l" fontAlgn="b"/>
                      <a:endParaRPr lang="en-US" sz="1100" b="0" i="0" u="none" strike="noStrike">
                        <a:solidFill>
                          <a:srgbClr val="000000"/>
                        </a:solidFill>
                        <a:effectLst/>
                        <a:latin typeface="Calibri"/>
                      </a:endParaRPr>
                    </a:p>
                  </a:txBody>
                  <a:tcPr marL="0" marR="0" marT="0" marB="0" anchor="b"/>
                </a:tc>
                <a:tc>
                  <a:txBody>
                    <a:bodyPr/>
                    <a:lstStyle/>
                    <a:p>
                      <a:pPr algn="l" fontAlgn="b"/>
                      <a:endParaRPr lang="en-US" sz="1100" b="0" i="0" u="none" strike="noStrike" dirty="0">
                        <a:solidFill>
                          <a:srgbClr val="000000"/>
                        </a:solidFill>
                        <a:effectLst/>
                        <a:latin typeface="Calibri"/>
                      </a:endParaRPr>
                    </a:p>
                  </a:txBody>
                  <a:tcPr marL="0" marR="0" marT="0" marB="0" anchor="b"/>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37270364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301050" y="-199066"/>
            <a:ext cx="33457834" cy="25822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7296C461-DF06-45A5-AD8E-3833F86638DA}" type="slidenum">
              <a:rPr lang="en-US" smtClean="0"/>
              <a:pPr/>
              <a:t>33</a:t>
            </a:fld>
            <a:endParaRPr lang="en-US" dirty="0"/>
          </a:p>
        </p:txBody>
      </p:sp>
      <p:pic>
        <p:nvPicPr>
          <p:cNvPr id="4" name="Picture 7" descr="Description: Description: Description: Description: Description: Description: C:\Users\znc0019\AppData\Local\Microsoft\Windows\Temporary Internet Files\Content.Word\caf-lamb-logo-signatu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13534" y="24753194"/>
            <a:ext cx="3143250" cy="80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475515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34</a:t>
            </a:fld>
            <a:endParaRPr lang="en-US" dirty="0"/>
          </a:p>
        </p:txBody>
      </p:sp>
      <p:sp>
        <p:nvSpPr>
          <p:cNvPr id="3" name="Rectangle 2"/>
          <p:cNvSpPr/>
          <p:nvPr/>
        </p:nvSpPr>
        <p:spPr>
          <a:xfrm>
            <a:off x="228600" y="2228672"/>
            <a:ext cx="8448675" cy="3108543"/>
          </a:xfrm>
          <a:prstGeom prst="rect">
            <a:avLst/>
          </a:prstGeom>
        </p:spPr>
        <p:txBody>
          <a:bodyPr wrap="square">
            <a:spAutoFit/>
          </a:bodyPr>
          <a:lstStyle/>
          <a:p>
            <a:pPr algn="ctr"/>
            <a:r>
              <a:rPr lang="en-US" sz="2800" b="1" dirty="0"/>
              <a:t>Key items to look for when inspecting: (use a flashlight!)</a:t>
            </a:r>
          </a:p>
          <a:p>
            <a:pPr algn="ctr"/>
            <a:r>
              <a:rPr lang="en-US" sz="2800" dirty="0"/>
              <a:t> </a:t>
            </a:r>
            <a:r>
              <a:rPr lang="en-US" sz="2800" dirty="0">
                <a:latin typeface="Times New Roman" pitchFamily="18" charset="0"/>
                <a:cs typeface="Times New Roman" pitchFamily="18" charset="0"/>
              </a:rPr>
              <a:t>Mold, slime (pink, green, yellow, brown), starch, old product or product residue, loose strings on belts &amp; wrapped around head or tail rolls, belt damage, grease, food contact tools must be stored in sanitary solution, 5S &amp; tools in proper place.</a:t>
            </a:r>
          </a:p>
        </p:txBody>
      </p:sp>
    </p:spTree>
    <p:extLst>
      <p:ext uri="{BB962C8B-B14F-4D97-AF65-F5344CB8AC3E}">
        <p14:creationId xmlns:p14="http://schemas.microsoft.com/office/powerpoint/2010/main" val="306626183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35</a:t>
            </a:fld>
            <a:endParaRPr lang="en-US" dirty="0"/>
          </a:p>
        </p:txBody>
      </p:sp>
      <p:sp>
        <p:nvSpPr>
          <p:cNvPr id="3" name="Rectangle 2"/>
          <p:cNvSpPr/>
          <p:nvPr/>
        </p:nvSpPr>
        <p:spPr>
          <a:xfrm>
            <a:off x="0" y="1889716"/>
            <a:ext cx="8972550" cy="3662541"/>
          </a:xfrm>
          <a:prstGeom prst="rect">
            <a:avLst/>
          </a:prstGeom>
        </p:spPr>
        <p:txBody>
          <a:bodyPr wrap="square">
            <a:spAutoFit/>
          </a:bodyPr>
          <a:lstStyle/>
          <a:p>
            <a:r>
              <a:rPr lang="en-US" dirty="0"/>
              <a:t>                     </a:t>
            </a:r>
            <a:r>
              <a:rPr lang="en-US" sz="3200" dirty="0"/>
              <a:t>Pre-Operational Inspections</a:t>
            </a:r>
          </a:p>
          <a:p>
            <a:endParaRPr lang="en-US" dirty="0"/>
          </a:p>
          <a:p>
            <a:r>
              <a:rPr lang="en-US" sz="2400" dirty="0"/>
              <a:t>Are individuals assigned to complete post sanitation/pre-operational  inspections trained and qualified? </a:t>
            </a:r>
          </a:p>
          <a:p>
            <a:endParaRPr lang="en-US" sz="3200" dirty="0"/>
          </a:p>
          <a:p>
            <a:r>
              <a:rPr lang="en-US" sz="2400" dirty="0"/>
              <a:t>Has training been verified?</a:t>
            </a:r>
            <a:r>
              <a:rPr lang="en-US" dirty="0"/>
              <a:t> (are the inspectors doing what they have been trained to do?)</a:t>
            </a:r>
          </a:p>
          <a:p>
            <a:endParaRPr lang="en-US" dirty="0"/>
          </a:p>
          <a:p>
            <a:r>
              <a:rPr lang="en-US" sz="2400" dirty="0"/>
              <a:t>Has pre-operational training program been validated?</a:t>
            </a:r>
            <a:r>
              <a:rPr lang="en-US" dirty="0"/>
              <a:t>(is the pre-operational inspection program delivering the desired results)</a:t>
            </a:r>
          </a:p>
        </p:txBody>
      </p:sp>
    </p:spTree>
    <p:extLst>
      <p:ext uri="{BB962C8B-B14F-4D97-AF65-F5344CB8AC3E}">
        <p14:creationId xmlns:p14="http://schemas.microsoft.com/office/powerpoint/2010/main" val="397915882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3906" name="Rectangle 2"/>
          <p:cNvSpPr>
            <a:spLocks noGrp="1" noChangeArrowheads="1"/>
          </p:cNvSpPr>
          <p:nvPr>
            <p:ph type="title"/>
          </p:nvPr>
        </p:nvSpPr>
        <p:spPr>
          <a:xfrm>
            <a:off x="1030288" y="1187450"/>
            <a:ext cx="8113712" cy="708025"/>
          </a:xfrm>
        </p:spPr>
        <p:txBody>
          <a:bodyPr>
            <a:normAutofit fontScale="90000"/>
          </a:bodyPr>
          <a:lstStyle/>
          <a:p>
            <a:r>
              <a:rPr lang="en-US" b="1" dirty="0"/>
              <a:t>Pre-Operational Inspection Quiz </a:t>
            </a:r>
            <a:br>
              <a:rPr lang="en-US" b="1" dirty="0"/>
            </a:br>
            <a:r>
              <a:rPr lang="en-US" b="1" dirty="0"/>
              <a:t>Example</a:t>
            </a:r>
          </a:p>
        </p:txBody>
      </p:sp>
      <p:sp>
        <p:nvSpPr>
          <p:cNvPr id="763907" name="Rectangle 3"/>
          <p:cNvSpPr>
            <a:spLocks noGrp="1" noChangeArrowheads="1"/>
          </p:cNvSpPr>
          <p:nvPr>
            <p:ph idx="1"/>
          </p:nvPr>
        </p:nvSpPr>
        <p:spPr>
          <a:xfrm>
            <a:off x="714376" y="2238376"/>
            <a:ext cx="8113712" cy="4114800"/>
          </a:xfrm>
        </p:spPr>
        <p:txBody>
          <a:bodyPr/>
          <a:lstStyle/>
          <a:p>
            <a:r>
              <a:rPr lang="en-US" sz="2000" dirty="0"/>
              <a:t>Name three examples of soils.</a:t>
            </a:r>
          </a:p>
          <a:p>
            <a:r>
              <a:rPr lang="en-US" sz="2000" dirty="0"/>
              <a:t>Name examples of product contact surfaces</a:t>
            </a:r>
          </a:p>
          <a:p>
            <a:r>
              <a:rPr lang="en-US" sz="2000" dirty="0"/>
              <a:t>Name four examples of a peripheral area. </a:t>
            </a:r>
          </a:p>
          <a:p>
            <a:r>
              <a:rPr lang="en-US" sz="2000" dirty="0"/>
              <a:t>Name 2 pre-requisites for a pre-op inspector. </a:t>
            </a:r>
          </a:p>
          <a:p>
            <a:r>
              <a:rPr lang="en-US" sz="2000" dirty="0"/>
              <a:t>When is a pre-op inspection required?</a:t>
            </a:r>
          </a:p>
          <a:p>
            <a:r>
              <a:rPr lang="en-US" sz="2000" dirty="0"/>
              <a:t>How long do completed pre-operational check sheets need to remain on file? </a:t>
            </a:r>
          </a:p>
          <a:p>
            <a:pPr lvl="1"/>
            <a:endParaRPr lang="en-US" dirty="0"/>
          </a:p>
        </p:txBody>
      </p:sp>
      <p:sp>
        <p:nvSpPr>
          <p:cNvPr id="4" name="Slide Number Placeholder 3"/>
          <p:cNvSpPr>
            <a:spLocks noGrp="1"/>
          </p:cNvSpPr>
          <p:nvPr>
            <p:ph type="sldNum" sz="quarter" idx="12"/>
          </p:nvPr>
        </p:nvSpPr>
        <p:spPr/>
        <p:txBody>
          <a:bodyPr/>
          <a:lstStyle/>
          <a:p>
            <a:fld id="{22502552-86C8-49C9-BC5B-99B93919E3D3}" type="slidenum">
              <a:rPr lang="en-US"/>
              <a:pPr/>
              <a:t>36</a:t>
            </a:fld>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763907">
                                            <p:txEl>
                                              <p:pRg st="0" end="0"/>
                                            </p:txEl>
                                          </p:spTgt>
                                        </p:tgtEl>
                                        <p:attrNameLst>
                                          <p:attrName>style.visibility</p:attrName>
                                        </p:attrNameLst>
                                      </p:cBhvr>
                                      <p:to>
                                        <p:strVal val="visible"/>
                                      </p:to>
                                    </p:set>
                                    <p:animEffect transition="in" filter="slide(fromLeft)">
                                      <p:cBhvr>
                                        <p:cTn id="7" dur="500"/>
                                        <p:tgtEl>
                                          <p:spTgt spid="7639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763907">
                                            <p:txEl>
                                              <p:pRg st="1" end="1"/>
                                            </p:txEl>
                                          </p:spTgt>
                                        </p:tgtEl>
                                        <p:attrNameLst>
                                          <p:attrName>style.visibility</p:attrName>
                                        </p:attrNameLst>
                                      </p:cBhvr>
                                      <p:to>
                                        <p:strVal val="visible"/>
                                      </p:to>
                                    </p:set>
                                    <p:animEffect transition="in" filter="slide(fromLeft)">
                                      <p:cBhvr>
                                        <p:cTn id="12" dur="500"/>
                                        <p:tgtEl>
                                          <p:spTgt spid="76390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763907">
                                            <p:txEl>
                                              <p:pRg st="2" end="2"/>
                                            </p:txEl>
                                          </p:spTgt>
                                        </p:tgtEl>
                                        <p:attrNameLst>
                                          <p:attrName>style.visibility</p:attrName>
                                        </p:attrNameLst>
                                      </p:cBhvr>
                                      <p:to>
                                        <p:strVal val="visible"/>
                                      </p:to>
                                    </p:set>
                                    <p:animEffect transition="in" filter="slide(fromLeft)">
                                      <p:cBhvr>
                                        <p:cTn id="17" dur="500"/>
                                        <p:tgtEl>
                                          <p:spTgt spid="76390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763907">
                                            <p:txEl>
                                              <p:pRg st="3" end="3"/>
                                            </p:txEl>
                                          </p:spTgt>
                                        </p:tgtEl>
                                        <p:attrNameLst>
                                          <p:attrName>style.visibility</p:attrName>
                                        </p:attrNameLst>
                                      </p:cBhvr>
                                      <p:to>
                                        <p:strVal val="visible"/>
                                      </p:to>
                                    </p:set>
                                    <p:animEffect transition="in" filter="slide(fromLeft)">
                                      <p:cBhvr>
                                        <p:cTn id="22" dur="500"/>
                                        <p:tgtEl>
                                          <p:spTgt spid="76390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763907">
                                            <p:txEl>
                                              <p:pRg st="4" end="4"/>
                                            </p:txEl>
                                          </p:spTgt>
                                        </p:tgtEl>
                                        <p:attrNameLst>
                                          <p:attrName>style.visibility</p:attrName>
                                        </p:attrNameLst>
                                      </p:cBhvr>
                                      <p:to>
                                        <p:strVal val="visible"/>
                                      </p:to>
                                    </p:set>
                                    <p:animEffect transition="in" filter="slide(fromLeft)">
                                      <p:cBhvr>
                                        <p:cTn id="27" dur="500"/>
                                        <p:tgtEl>
                                          <p:spTgt spid="76390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763907">
                                            <p:txEl>
                                              <p:pRg st="5" end="5"/>
                                            </p:txEl>
                                          </p:spTgt>
                                        </p:tgtEl>
                                        <p:attrNameLst>
                                          <p:attrName>style.visibility</p:attrName>
                                        </p:attrNameLst>
                                      </p:cBhvr>
                                      <p:to>
                                        <p:strVal val="visible"/>
                                      </p:to>
                                    </p:set>
                                    <p:animEffect transition="in" filter="slide(fromLeft)">
                                      <p:cBhvr>
                                        <p:cTn id="32" dur="500"/>
                                        <p:tgtEl>
                                          <p:spTgt spid="7639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907"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5954" name="Rectangle 2"/>
          <p:cNvSpPr>
            <a:spLocks noGrp="1" noChangeArrowheads="1"/>
          </p:cNvSpPr>
          <p:nvPr>
            <p:ph type="title"/>
          </p:nvPr>
        </p:nvSpPr>
        <p:spPr>
          <a:xfrm>
            <a:off x="1030288" y="1301750"/>
            <a:ext cx="8113712" cy="708025"/>
          </a:xfrm>
        </p:spPr>
        <p:txBody>
          <a:bodyPr>
            <a:normAutofit fontScale="90000"/>
          </a:bodyPr>
          <a:lstStyle/>
          <a:p>
            <a:r>
              <a:rPr lang="en-US" b="1" dirty="0"/>
              <a:t>Pre-Operational Inspection Quiz Answers</a:t>
            </a:r>
          </a:p>
        </p:txBody>
      </p:sp>
      <p:sp>
        <p:nvSpPr>
          <p:cNvPr id="765955" name="Rectangle 3"/>
          <p:cNvSpPr>
            <a:spLocks noGrp="1" noChangeArrowheads="1"/>
          </p:cNvSpPr>
          <p:nvPr>
            <p:ph idx="1"/>
          </p:nvPr>
        </p:nvSpPr>
        <p:spPr>
          <a:xfrm>
            <a:off x="809626" y="2520950"/>
            <a:ext cx="8113712" cy="4438650"/>
          </a:xfrm>
        </p:spPr>
        <p:txBody>
          <a:bodyPr>
            <a:normAutofit lnSpcReduction="10000"/>
          </a:bodyPr>
          <a:lstStyle/>
          <a:p>
            <a:pPr>
              <a:lnSpc>
                <a:spcPct val="75000"/>
              </a:lnSpc>
            </a:pPr>
            <a:r>
              <a:rPr lang="en-US" sz="1800" dirty="0"/>
              <a:t>Name three examples of soils.</a:t>
            </a:r>
          </a:p>
          <a:p>
            <a:pPr lvl="1">
              <a:lnSpc>
                <a:spcPct val="75000"/>
              </a:lnSpc>
            </a:pPr>
            <a:r>
              <a:rPr lang="en-US" sz="1500" dirty="0">
                <a:solidFill>
                  <a:schemeClr val="tx1"/>
                </a:solidFill>
              </a:rPr>
              <a:t>Possible answers: Food soils, packaging debris, bio-films, mineral deposits</a:t>
            </a:r>
          </a:p>
          <a:p>
            <a:pPr>
              <a:lnSpc>
                <a:spcPct val="75000"/>
              </a:lnSpc>
            </a:pPr>
            <a:r>
              <a:rPr lang="en-US" sz="1800" dirty="0"/>
              <a:t>Name examples of product contact surfaces</a:t>
            </a:r>
          </a:p>
          <a:p>
            <a:pPr lvl="1">
              <a:lnSpc>
                <a:spcPct val="75000"/>
              </a:lnSpc>
            </a:pPr>
            <a:r>
              <a:rPr lang="en-US" sz="1500" dirty="0">
                <a:solidFill>
                  <a:schemeClr val="tx1"/>
                </a:solidFill>
              </a:rPr>
              <a:t>Possible answers:  conveyors, kettles, tanks, scrappers, filler spots, etc. </a:t>
            </a:r>
          </a:p>
          <a:p>
            <a:pPr>
              <a:lnSpc>
                <a:spcPct val="75000"/>
              </a:lnSpc>
            </a:pPr>
            <a:r>
              <a:rPr lang="en-US" sz="1800" dirty="0"/>
              <a:t>Name four examples of a peripheral area. </a:t>
            </a:r>
          </a:p>
          <a:p>
            <a:pPr lvl="1">
              <a:lnSpc>
                <a:spcPct val="75000"/>
              </a:lnSpc>
            </a:pPr>
            <a:r>
              <a:rPr lang="en-US" sz="1500" dirty="0">
                <a:solidFill>
                  <a:schemeClr val="tx1"/>
                </a:solidFill>
              </a:rPr>
              <a:t>Possible answers: Coolers, hallways, control panels, vents, air units, door </a:t>
            </a:r>
            <a:r>
              <a:rPr lang="en-US" sz="1500" dirty="0" err="1">
                <a:solidFill>
                  <a:schemeClr val="tx1"/>
                </a:solidFill>
              </a:rPr>
              <a:t>foamers</a:t>
            </a:r>
            <a:r>
              <a:rPr lang="en-US" sz="1500" dirty="0">
                <a:solidFill>
                  <a:schemeClr val="tx1"/>
                </a:solidFill>
              </a:rPr>
              <a:t>, floor mats, floor stands, walls, floors, drains. </a:t>
            </a:r>
          </a:p>
          <a:p>
            <a:pPr>
              <a:lnSpc>
                <a:spcPct val="75000"/>
              </a:lnSpc>
            </a:pPr>
            <a:r>
              <a:rPr lang="en-US" sz="1800" dirty="0"/>
              <a:t>Name 2 pre-requisites for a pre-op inspector</a:t>
            </a:r>
          </a:p>
          <a:p>
            <a:pPr lvl="1">
              <a:lnSpc>
                <a:spcPct val="75000"/>
              </a:lnSpc>
            </a:pPr>
            <a:r>
              <a:rPr lang="en-US" sz="1500" dirty="0">
                <a:solidFill>
                  <a:schemeClr val="tx1"/>
                </a:solidFill>
              </a:rPr>
              <a:t>Possible answer:  Able to perform LOTO, understand sanitation process and techniques, understand facility hazard communication program and may need to complete clean equipment swabs </a:t>
            </a:r>
          </a:p>
          <a:p>
            <a:pPr>
              <a:lnSpc>
                <a:spcPct val="75000"/>
              </a:lnSpc>
            </a:pPr>
            <a:r>
              <a:rPr lang="en-US" sz="1800" dirty="0"/>
              <a:t>When is a pre-op inspection required?</a:t>
            </a:r>
          </a:p>
          <a:p>
            <a:pPr lvl="1">
              <a:lnSpc>
                <a:spcPct val="75000"/>
              </a:lnSpc>
            </a:pPr>
            <a:r>
              <a:rPr lang="en-US" sz="1500" dirty="0">
                <a:solidFill>
                  <a:schemeClr val="tx1"/>
                </a:solidFill>
              </a:rPr>
              <a:t>Answer:  After equipment is cleaned and inspected and prior to every production run.</a:t>
            </a:r>
          </a:p>
          <a:p>
            <a:pPr>
              <a:lnSpc>
                <a:spcPct val="75000"/>
              </a:lnSpc>
            </a:pPr>
            <a:r>
              <a:rPr lang="en-US" sz="1800" dirty="0"/>
              <a:t>How long do completed pre-operational check sheets need to remain on file? </a:t>
            </a:r>
          </a:p>
          <a:p>
            <a:pPr lvl="1">
              <a:lnSpc>
                <a:spcPct val="75000"/>
              </a:lnSpc>
            </a:pPr>
            <a:r>
              <a:rPr lang="en-US" sz="1500" dirty="0">
                <a:solidFill>
                  <a:schemeClr val="tx1"/>
                </a:solidFill>
              </a:rPr>
              <a:t>Answer:  Shelf life of product plus one year</a:t>
            </a:r>
          </a:p>
          <a:p>
            <a:pPr lvl="1">
              <a:lnSpc>
                <a:spcPct val="75000"/>
              </a:lnSpc>
            </a:pPr>
            <a:endParaRPr lang="en-US" sz="1500" dirty="0">
              <a:solidFill>
                <a:schemeClr val="tx1"/>
              </a:solidFill>
            </a:endParaRPr>
          </a:p>
          <a:p>
            <a:pPr lvl="1">
              <a:lnSpc>
                <a:spcPct val="75000"/>
              </a:lnSpc>
            </a:pPr>
            <a:endParaRPr lang="en-US" sz="1500" dirty="0">
              <a:solidFill>
                <a:schemeClr val="tx1"/>
              </a:solidFill>
            </a:endParaRPr>
          </a:p>
        </p:txBody>
      </p:sp>
      <p:sp>
        <p:nvSpPr>
          <p:cNvPr id="4" name="Slide Number Placeholder 3"/>
          <p:cNvSpPr>
            <a:spLocks noGrp="1"/>
          </p:cNvSpPr>
          <p:nvPr>
            <p:ph type="sldNum" sz="quarter" idx="12"/>
          </p:nvPr>
        </p:nvSpPr>
        <p:spPr/>
        <p:txBody>
          <a:bodyPr/>
          <a:lstStyle/>
          <a:p>
            <a:fld id="{A91D8D6A-BFF9-475E-8CBD-D0E3FF863B3F}" type="slidenum">
              <a:rPr lang="en-US"/>
              <a:pPr/>
              <a:t>37</a:t>
            </a:fld>
            <a:endParaRPr lang="en-US"/>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65955">
                                            <p:txEl>
                                              <p:pRg st="0" end="0"/>
                                            </p:txEl>
                                          </p:spTgt>
                                        </p:tgtEl>
                                        <p:attrNameLst>
                                          <p:attrName>style.visibility</p:attrName>
                                        </p:attrNameLst>
                                      </p:cBhvr>
                                      <p:to>
                                        <p:strVal val="visible"/>
                                      </p:to>
                                    </p:set>
                                    <p:animEffect transition="in" filter="slide(fromBottom)">
                                      <p:cBhvr>
                                        <p:cTn id="7" dur="500"/>
                                        <p:tgtEl>
                                          <p:spTgt spid="765955">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765955">
                                            <p:txEl>
                                              <p:pRg st="1" end="1"/>
                                            </p:txEl>
                                          </p:spTgt>
                                        </p:tgtEl>
                                        <p:attrNameLst>
                                          <p:attrName>style.visibility</p:attrName>
                                        </p:attrNameLst>
                                      </p:cBhvr>
                                      <p:to>
                                        <p:strVal val="visible"/>
                                      </p:to>
                                    </p:set>
                                    <p:animEffect transition="in" filter="slide(fromBottom)">
                                      <p:cBhvr>
                                        <p:cTn id="10" dur="500"/>
                                        <p:tgtEl>
                                          <p:spTgt spid="76595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765955">
                                            <p:txEl>
                                              <p:pRg st="2" end="2"/>
                                            </p:txEl>
                                          </p:spTgt>
                                        </p:tgtEl>
                                        <p:attrNameLst>
                                          <p:attrName>style.visibility</p:attrName>
                                        </p:attrNameLst>
                                      </p:cBhvr>
                                      <p:to>
                                        <p:strVal val="visible"/>
                                      </p:to>
                                    </p:set>
                                    <p:animEffect transition="in" filter="slide(fromBottom)">
                                      <p:cBhvr>
                                        <p:cTn id="15" dur="500"/>
                                        <p:tgtEl>
                                          <p:spTgt spid="765955">
                                            <p:txEl>
                                              <p:pRg st="2" end="2"/>
                                            </p:txEl>
                                          </p:spTgt>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765955">
                                            <p:txEl>
                                              <p:pRg st="3" end="3"/>
                                            </p:txEl>
                                          </p:spTgt>
                                        </p:tgtEl>
                                        <p:attrNameLst>
                                          <p:attrName>style.visibility</p:attrName>
                                        </p:attrNameLst>
                                      </p:cBhvr>
                                      <p:to>
                                        <p:strVal val="visible"/>
                                      </p:to>
                                    </p:set>
                                    <p:animEffect transition="in" filter="slide(fromBottom)">
                                      <p:cBhvr>
                                        <p:cTn id="18" dur="500"/>
                                        <p:tgtEl>
                                          <p:spTgt spid="765955">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765955">
                                            <p:txEl>
                                              <p:pRg st="4" end="4"/>
                                            </p:txEl>
                                          </p:spTgt>
                                        </p:tgtEl>
                                        <p:attrNameLst>
                                          <p:attrName>style.visibility</p:attrName>
                                        </p:attrNameLst>
                                      </p:cBhvr>
                                      <p:to>
                                        <p:strVal val="visible"/>
                                      </p:to>
                                    </p:set>
                                    <p:animEffect transition="in" filter="slide(fromBottom)">
                                      <p:cBhvr>
                                        <p:cTn id="23" dur="500"/>
                                        <p:tgtEl>
                                          <p:spTgt spid="765955">
                                            <p:txEl>
                                              <p:pRg st="4" end="4"/>
                                            </p:txEl>
                                          </p:spTgt>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765955">
                                            <p:txEl>
                                              <p:pRg st="5" end="5"/>
                                            </p:txEl>
                                          </p:spTgt>
                                        </p:tgtEl>
                                        <p:attrNameLst>
                                          <p:attrName>style.visibility</p:attrName>
                                        </p:attrNameLst>
                                      </p:cBhvr>
                                      <p:to>
                                        <p:strVal val="visible"/>
                                      </p:to>
                                    </p:set>
                                    <p:animEffect transition="in" filter="slide(fromBottom)">
                                      <p:cBhvr>
                                        <p:cTn id="26" dur="500"/>
                                        <p:tgtEl>
                                          <p:spTgt spid="765955">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765955">
                                            <p:txEl>
                                              <p:pRg st="6" end="6"/>
                                            </p:txEl>
                                          </p:spTgt>
                                        </p:tgtEl>
                                        <p:attrNameLst>
                                          <p:attrName>style.visibility</p:attrName>
                                        </p:attrNameLst>
                                      </p:cBhvr>
                                      <p:to>
                                        <p:strVal val="visible"/>
                                      </p:to>
                                    </p:set>
                                    <p:animEffect transition="in" filter="slide(fromBottom)">
                                      <p:cBhvr>
                                        <p:cTn id="31" dur="500"/>
                                        <p:tgtEl>
                                          <p:spTgt spid="765955">
                                            <p:txEl>
                                              <p:pRg st="6" end="6"/>
                                            </p:txEl>
                                          </p:spTgt>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765955">
                                            <p:txEl>
                                              <p:pRg st="7" end="7"/>
                                            </p:txEl>
                                          </p:spTgt>
                                        </p:tgtEl>
                                        <p:attrNameLst>
                                          <p:attrName>style.visibility</p:attrName>
                                        </p:attrNameLst>
                                      </p:cBhvr>
                                      <p:to>
                                        <p:strVal val="visible"/>
                                      </p:to>
                                    </p:set>
                                    <p:animEffect transition="in" filter="slide(fromBottom)">
                                      <p:cBhvr>
                                        <p:cTn id="34" dur="500"/>
                                        <p:tgtEl>
                                          <p:spTgt spid="765955">
                                            <p:txEl>
                                              <p:pRg st="7" end="7"/>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2" presetClass="entr" presetSubtype="4" fill="hold" grpId="0" nodeType="clickEffect">
                                  <p:stCondLst>
                                    <p:cond delay="0"/>
                                  </p:stCondLst>
                                  <p:childTnLst>
                                    <p:set>
                                      <p:cBhvr>
                                        <p:cTn id="38" dur="1" fill="hold">
                                          <p:stCondLst>
                                            <p:cond delay="0"/>
                                          </p:stCondLst>
                                        </p:cTn>
                                        <p:tgtEl>
                                          <p:spTgt spid="765955">
                                            <p:txEl>
                                              <p:pRg st="8" end="8"/>
                                            </p:txEl>
                                          </p:spTgt>
                                        </p:tgtEl>
                                        <p:attrNameLst>
                                          <p:attrName>style.visibility</p:attrName>
                                        </p:attrNameLst>
                                      </p:cBhvr>
                                      <p:to>
                                        <p:strVal val="visible"/>
                                      </p:to>
                                    </p:set>
                                    <p:animEffect transition="in" filter="slide(fromBottom)">
                                      <p:cBhvr>
                                        <p:cTn id="39" dur="500"/>
                                        <p:tgtEl>
                                          <p:spTgt spid="765955">
                                            <p:txEl>
                                              <p:pRg st="8" end="8"/>
                                            </p:txEl>
                                          </p:spTgt>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765955">
                                            <p:txEl>
                                              <p:pRg st="9" end="9"/>
                                            </p:txEl>
                                          </p:spTgt>
                                        </p:tgtEl>
                                        <p:attrNameLst>
                                          <p:attrName>style.visibility</p:attrName>
                                        </p:attrNameLst>
                                      </p:cBhvr>
                                      <p:to>
                                        <p:strVal val="visible"/>
                                      </p:to>
                                    </p:set>
                                    <p:animEffect transition="in" filter="slide(fromBottom)">
                                      <p:cBhvr>
                                        <p:cTn id="42" dur="500"/>
                                        <p:tgtEl>
                                          <p:spTgt spid="765955">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765955">
                                            <p:txEl>
                                              <p:pRg st="10" end="10"/>
                                            </p:txEl>
                                          </p:spTgt>
                                        </p:tgtEl>
                                        <p:attrNameLst>
                                          <p:attrName>style.visibility</p:attrName>
                                        </p:attrNameLst>
                                      </p:cBhvr>
                                      <p:to>
                                        <p:strVal val="visible"/>
                                      </p:to>
                                    </p:set>
                                    <p:animEffect transition="in" filter="slide(fromBottom)">
                                      <p:cBhvr>
                                        <p:cTn id="47" dur="500"/>
                                        <p:tgtEl>
                                          <p:spTgt spid="765955">
                                            <p:txEl>
                                              <p:pRg st="10" end="10"/>
                                            </p:txEl>
                                          </p:spTgt>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765955">
                                            <p:txEl>
                                              <p:pRg st="11" end="11"/>
                                            </p:txEl>
                                          </p:spTgt>
                                        </p:tgtEl>
                                        <p:attrNameLst>
                                          <p:attrName>style.visibility</p:attrName>
                                        </p:attrNameLst>
                                      </p:cBhvr>
                                      <p:to>
                                        <p:strVal val="visible"/>
                                      </p:to>
                                    </p:set>
                                    <p:animEffect transition="in" filter="slide(fromBottom)">
                                      <p:cBhvr>
                                        <p:cTn id="50" dur="500"/>
                                        <p:tgtEl>
                                          <p:spTgt spid="76595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a:xfrm>
            <a:off x="974725" y="711200"/>
            <a:ext cx="7562850" cy="1139825"/>
          </a:xfrm>
        </p:spPr>
        <p:txBody>
          <a:bodyPr>
            <a:normAutofit/>
          </a:bodyPr>
          <a:lstStyle/>
          <a:p>
            <a:r>
              <a:rPr lang="en-US" b="1" dirty="0"/>
              <a:t>Sanitation Pre-operational Inspection</a:t>
            </a:r>
          </a:p>
        </p:txBody>
      </p:sp>
      <p:sp>
        <p:nvSpPr>
          <p:cNvPr id="770051" name="Rectangle 3"/>
          <p:cNvSpPr>
            <a:spLocks noGrp="1" noChangeArrowheads="1"/>
          </p:cNvSpPr>
          <p:nvPr>
            <p:ph idx="1"/>
          </p:nvPr>
        </p:nvSpPr>
        <p:spPr>
          <a:xfrm>
            <a:off x="942975" y="2408238"/>
            <a:ext cx="7010400" cy="4525963"/>
          </a:xfrm>
        </p:spPr>
        <p:txBody>
          <a:bodyPr/>
          <a:lstStyle/>
          <a:p>
            <a:pPr>
              <a:lnSpc>
                <a:spcPct val="90000"/>
              </a:lnSpc>
            </a:pPr>
            <a:r>
              <a:rPr lang="en-US" sz="1800" b="1" dirty="0">
                <a:effectLst>
                  <a:outerShdw blurRad="38100" dist="38100" dir="2700000" algn="tl">
                    <a:srgbClr val="C0C0C0"/>
                  </a:outerShdw>
                </a:effectLst>
              </a:rPr>
              <a:t>Sanitation is not complete until sanitation pre-operational inspection is completed </a:t>
            </a:r>
          </a:p>
          <a:p>
            <a:pPr>
              <a:lnSpc>
                <a:spcPct val="90000"/>
              </a:lnSpc>
            </a:pPr>
            <a:r>
              <a:rPr lang="en-US" b="1" i="1" dirty="0">
                <a:solidFill>
                  <a:srgbClr val="FF0000"/>
                </a:solidFill>
                <a:effectLst>
                  <a:outerShdw blurRad="38100" dist="38100" dir="2700000" algn="tl">
                    <a:srgbClr val="C0C0C0"/>
                  </a:outerShdw>
                </a:effectLst>
              </a:rPr>
              <a:t>Successfully</a:t>
            </a:r>
            <a:r>
              <a:rPr lang="en-US" b="1" i="1" dirty="0">
                <a:solidFill>
                  <a:srgbClr val="EE4498"/>
                </a:solidFill>
                <a:effectLst>
                  <a:outerShdw blurRad="38100" dist="38100" dir="2700000" algn="tl">
                    <a:srgbClr val="C0C0C0"/>
                  </a:outerShdw>
                </a:effectLst>
              </a:rPr>
              <a:t> </a:t>
            </a:r>
          </a:p>
          <a:p>
            <a:pPr>
              <a:lnSpc>
                <a:spcPct val="90000"/>
              </a:lnSpc>
            </a:pPr>
            <a:r>
              <a:rPr lang="en-US" sz="1800" b="1" dirty="0">
                <a:effectLst>
                  <a:outerShdw blurRad="38100" dist="38100" dir="2700000" algn="tl">
                    <a:srgbClr val="C0C0C0"/>
                  </a:outerShdw>
                </a:effectLst>
              </a:rPr>
              <a:t>What is at stake? </a:t>
            </a:r>
          </a:p>
          <a:p>
            <a:pPr>
              <a:lnSpc>
                <a:spcPct val="90000"/>
              </a:lnSpc>
            </a:pPr>
            <a:r>
              <a:rPr lang="en-US" b="1" dirty="0">
                <a:solidFill>
                  <a:srgbClr val="FF0000"/>
                </a:solidFill>
                <a:effectLst>
                  <a:outerShdw blurRad="38100" dist="38100" dir="2700000" algn="tl">
                    <a:srgbClr val="C0C0C0"/>
                  </a:outerShdw>
                </a:effectLst>
              </a:rPr>
              <a:t>Safe Food Production</a:t>
            </a:r>
          </a:p>
          <a:p>
            <a:pPr>
              <a:lnSpc>
                <a:spcPct val="90000"/>
              </a:lnSpc>
            </a:pPr>
            <a:r>
              <a:rPr lang="en-US" sz="1800" b="1" dirty="0">
                <a:effectLst>
                  <a:outerShdw blurRad="38100" dist="38100" dir="2700000" algn="tl">
                    <a:srgbClr val="C0C0C0"/>
                  </a:outerShdw>
                </a:effectLst>
              </a:rPr>
              <a:t>YOU need to be able to answer the question –</a:t>
            </a:r>
            <a:r>
              <a:rPr lang="en-US" b="1" dirty="0">
                <a:effectLst>
                  <a:outerShdw blurRad="38100" dist="38100" dir="2700000" algn="tl">
                    <a:srgbClr val="C0C0C0"/>
                  </a:outerShdw>
                </a:effectLst>
              </a:rPr>
              <a:t>       			</a:t>
            </a:r>
            <a:r>
              <a:rPr lang="en-US" sz="3500" b="1" i="1" dirty="0">
                <a:solidFill>
                  <a:srgbClr val="FF0000"/>
                </a:solidFill>
                <a:effectLst>
                  <a:outerShdw blurRad="38100" dist="38100" dir="2700000" algn="tl">
                    <a:srgbClr val="C0C0C0"/>
                  </a:outerShdw>
                </a:effectLst>
              </a:rPr>
              <a:t>Is it SAFE?</a:t>
            </a:r>
          </a:p>
          <a:p>
            <a:pPr>
              <a:lnSpc>
                <a:spcPct val="90000"/>
              </a:lnSpc>
            </a:pPr>
            <a:r>
              <a:rPr lang="en-US" sz="1800" b="1" dirty="0">
                <a:effectLst>
                  <a:outerShdw blurRad="38100" dist="38100" dir="2700000" algn="tl">
                    <a:srgbClr val="C0C0C0"/>
                  </a:outerShdw>
                </a:effectLst>
              </a:rPr>
              <a:t>With a</a:t>
            </a:r>
            <a:r>
              <a:rPr lang="en-US" b="1" i="1" dirty="0">
                <a:solidFill>
                  <a:srgbClr val="FFFF00"/>
                </a:solidFill>
                <a:effectLst>
                  <a:outerShdw blurRad="38100" dist="38100" dir="2700000" algn="tl">
                    <a:srgbClr val="C0C0C0"/>
                  </a:outerShdw>
                </a:effectLst>
              </a:rPr>
              <a:t> </a:t>
            </a:r>
            <a:r>
              <a:rPr lang="en-US" b="1" i="1" dirty="0">
                <a:solidFill>
                  <a:srgbClr val="92D050"/>
                </a:solidFill>
                <a:effectLst>
                  <a:outerShdw blurRad="38100" dist="38100" dir="2700000" algn="tl">
                    <a:srgbClr val="C0C0C0"/>
                  </a:outerShdw>
                </a:effectLst>
              </a:rPr>
              <a:t>YES </a:t>
            </a:r>
          </a:p>
          <a:p>
            <a:pPr>
              <a:lnSpc>
                <a:spcPct val="90000"/>
              </a:lnSpc>
            </a:pPr>
            <a:r>
              <a:rPr lang="en-US" b="1" i="1" dirty="0">
                <a:effectLst>
                  <a:outerShdw blurRad="38100" dist="38100" dir="2700000" algn="tl">
                    <a:srgbClr val="C0C0C0"/>
                  </a:outerShdw>
                </a:effectLst>
              </a:rPr>
              <a:t>Before running food product</a:t>
            </a:r>
          </a:p>
          <a:p>
            <a:pPr>
              <a:lnSpc>
                <a:spcPct val="90000"/>
              </a:lnSpc>
            </a:pPr>
            <a:endParaRPr lang="en-US" b="1" i="1" dirty="0">
              <a:effectLst>
                <a:outerShdw blurRad="38100" dist="38100" dir="2700000" algn="tl">
                  <a:srgbClr val="C0C0C0"/>
                </a:outerShdw>
              </a:effectLst>
            </a:endParaRPr>
          </a:p>
        </p:txBody>
      </p:sp>
      <p:sp>
        <p:nvSpPr>
          <p:cNvPr id="4" name="Slide Number Placeholder 3"/>
          <p:cNvSpPr>
            <a:spLocks noGrp="1"/>
          </p:cNvSpPr>
          <p:nvPr>
            <p:ph type="sldNum" sz="quarter" idx="12"/>
          </p:nvPr>
        </p:nvSpPr>
        <p:spPr/>
        <p:txBody>
          <a:bodyPr/>
          <a:lstStyle/>
          <a:p>
            <a:fld id="{D09902AD-6B6C-4252-9E38-ACD3A997F7D1}" type="slidenum">
              <a:rPr lang="en-US"/>
              <a:pPr/>
              <a:t>38</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70050"/>
                                        </p:tgtEl>
                                        <p:attrNameLst>
                                          <p:attrName>style.visibility</p:attrName>
                                        </p:attrNameLst>
                                      </p:cBhvr>
                                      <p:to>
                                        <p:strVal val="visible"/>
                                      </p:to>
                                    </p:set>
                                    <p:anim calcmode="lin" valueType="num">
                                      <p:cBhvr>
                                        <p:cTn id="7" dur="1000" fill="hold"/>
                                        <p:tgtEl>
                                          <p:spTgt spid="770050"/>
                                        </p:tgtEl>
                                        <p:attrNameLst>
                                          <p:attrName>ppt_x</p:attrName>
                                        </p:attrNameLst>
                                      </p:cBhvr>
                                      <p:tavLst>
                                        <p:tav tm="0">
                                          <p:val>
                                            <p:strVal val="#ppt_x-.2"/>
                                          </p:val>
                                        </p:tav>
                                        <p:tav tm="100000">
                                          <p:val>
                                            <p:strVal val="#ppt_x"/>
                                          </p:val>
                                        </p:tav>
                                      </p:tavLst>
                                    </p:anim>
                                    <p:anim calcmode="lin" valueType="num">
                                      <p:cBhvr>
                                        <p:cTn id="8" dur="1000" fill="hold"/>
                                        <p:tgtEl>
                                          <p:spTgt spid="7700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77005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770051">
                                            <p:txEl>
                                              <p:pRg st="0" end="0"/>
                                            </p:txEl>
                                          </p:spTgt>
                                        </p:tgtEl>
                                        <p:attrNameLst>
                                          <p:attrName>style.visibility</p:attrName>
                                        </p:attrNameLst>
                                      </p:cBhvr>
                                      <p:to>
                                        <p:strVal val="visible"/>
                                      </p:to>
                                    </p:set>
                                    <p:animEffect transition="in" filter="fade">
                                      <p:cBhvr>
                                        <p:cTn id="14" dur="500"/>
                                        <p:tgtEl>
                                          <p:spTgt spid="770051">
                                            <p:txEl>
                                              <p:pRg st="0" end="0"/>
                                            </p:txEl>
                                          </p:spTgt>
                                        </p:tgtEl>
                                      </p:cBhvr>
                                    </p:animEffect>
                                    <p:anim calcmode="lin" valueType="num">
                                      <p:cBhvr>
                                        <p:cTn id="15" dur="500" fill="hold"/>
                                        <p:tgtEl>
                                          <p:spTgt spid="770051">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770051">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770051">
                                            <p:txEl>
                                              <p:pRg st="1" end="1"/>
                                            </p:txEl>
                                          </p:spTgt>
                                        </p:tgtEl>
                                        <p:attrNameLst>
                                          <p:attrName>style.visibility</p:attrName>
                                        </p:attrNameLst>
                                      </p:cBhvr>
                                      <p:to>
                                        <p:strVal val="visible"/>
                                      </p:to>
                                    </p:set>
                                    <p:animEffect transition="in" filter="fade">
                                      <p:cBhvr>
                                        <p:cTn id="21" dur="500"/>
                                        <p:tgtEl>
                                          <p:spTgt spid="770051">
                                            <p:txEl>
                                              <p:pRg st="1" end="1"/>
                                            </p:txEl>
                                          </p:spTgt>
                                        </p:tgtEl>
                                      </p:cBhvr>
                                    </p:animEffect>
                                    <p:anim calcmode="lin" valueType="num">
                                      <p:cBhvr>
                                        <p:cTn id="22" dur="500" fill="hold"/>
                                        <p:tgtEl>
                                          <p:spTgt spid="770051">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770051">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770051">
                                            <p:txEl>
                                              <p:pRg st="2" end="2"/>
                                            </p:txEl>
                                          </p:spTgt>
                                        </p:tgtEl>
                                        <p:attrNameLst>
                                          <p:attrName>style.visibility</p:attrName>
                                        </p:attrNameLst>
                                      </p:cBhvr>
                                      <p:to>
                                        <p:strVal val="visible"/>
                                      </p:to>
                                    </p:set>
                                    <p:animEffect transition="in" filter="fade">
                                      <p:cBhvr>
                                        <p:cTn id="28" dur="500"/>
                                        <p:tgtEl>
                                          <p:spTgt spid="770051">
                                            <p:txEl>
                                              <p:pRg st="2" end="2"/>
                                            </p:txEl>
                                          </p:spTgt>
                                        </p:tgtEl>
                                      </p:cBhvr>
                                    </p:animEffect>
                                    <p:anim calcmode="lin" valueType="num">
                                      <p:cBhvr>
                                        <p:cTn id="29" dur="500" fill="hold"/>
                                        <p:tgtEl>
                                          <p:spTgt spid="770051">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770051">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770051">
                                            <p:txEl>
                                              <p:pRg st="3" end="3"/>
                                            </p:txEl>
                                          </p:spTgt>
                                        </p:tgtEl>
                                        <p:attrNameLst>
                                          <p:attrName>style.visibility</p:attrName>
                                        </p:attrNameLst>
                                      </p:cBhvr>
                                      <p:to>
                                        <p:strVal val="visible"/>
                                      </p:to>
                                    </p:set>
                                    <p:animEffect transition="in" filter="fade">
                                      <p:cBhvr>
                                        <p:cTn id="35" dur="500"/>
                                        <p:tgtEl>
                                          <p:spTgt spid="770051">
                                            <p:txEl>
                                              <p:pRg st="3" end="3"/>
                                            </p:txEl>
                                          </p:spTgt>
                                        </p:tgtEl>
                                      </p:cBhvr>
                                    </p:animEffect>
                                    <p:anim calcmode="lin" valueType="num">
                                      <p:cBhvr>
                                        <p:cTn id="36" dur="500" fill="hold"/>
                                        <p:tgtEl>
                                          <p:spTgt spid="770051">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770051">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770051">
                                            <p:txEl>
                                              <p:pRg st="4" end="4"/>
                                            </p:txEl>
                                          </p:spTgt>
                                        </p:tgtEl>
                                        <p:attrNameLst>
                                          <p:attrName>style.visibility</p:attrName>
                                        </p:attrNameLst>
                                      </p:cBhvr>
                                      <p:to>
                                        <p:strVal val="visible"/>
                                      </p:to>
                                    </p:set>
                                    <p:animEffect transition="in" filter="fade">
                                      <p:cBhvr>
                                        <p:cTn id="42" dur="500"/>
                                        <p:tgtEl>
                                          <p:spTgt spid="770051">
                                            <p:txEl>
                                              <p:pRg st="4" end="4"/>
                                            </p:txEl>
                                          </p:spTgt>
                                        </p:tgtEl>
                                      </p:cBhvr>
                                    </p:animEffect>
                                    <p:anim calcmode="lin" valueType="num">
                                      <p:cBhvr>
                                        <p:cTn id="43" dur="500" fill="hold"/>
                                        <p:tgtEl>
                                          <p:spTgt spid="770051">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770051">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4" presetClass="entr" presetSubtype="0" fill="hold" grpId="0" nodeType="clickEffect">
                                  <p:stCondLst>
                                    <p:cond delay="0"/>
                                  </p:stCondLst>
                                  <p:childTnLst>
                                    <p:set>
                                      <p:cBhvr>
                                        <p:cTn id="48" dur="1" fill="hold">
                                          <p:stCondLst>
                                            <p:cond delay="0"/>
                                          </p:stCondLst>
                                        </p:cTn>
                                        <p:tgtEl>
                                          <p:spTgt spid="770051">
                                            <p:txEl>
                                              <p:pRg st="5" end="5"/>
                                            </p:txEl>
                                          </p:spTgt>
                                        </p:tgtEl>
                                        <p:attrNameLst>
                                          <p:attrName>style.visibility</p:attrName>
                                        </p:attrNameLst>
                                      </p:cBhvr>
                                      <p:to>
                                        <p:strVal val="visible"/>
                                      </p:to>
                                    </p:set>
                                    <p:animEffect transition="in" filter="fade">
                                      <p:cBhvr>
                                        <p:cTn id="49" dur="500"/>
                                        <p:tgtEl>
                                          <p:spTgt spid="770051">
                                            <p:txEl>
                                              <p:pRg st="5" end="5"/>
                                            </p:txEl>
                                          </p:spTgt>
                                        </p:tgtEl>
                                      </p:cBhvr>
                                    </p:animEffect>
                                    <p:anim calcmode="lin" valueType="num">
                                      <p:cBhvr>
                                        <p:cTn id="50" dur="500" fill="hold"/>
                                        <p:tgtEl>
                                          <p:spTgt spid="770051">
                                            <p:txEl>
                                              <p:pRg st="5" end="5"/>
                                            </p:txEl>
                                          </p:spTgt>
                                        </p:tgtEl>
                                        <p:attrNameLst>
                                          <p:attrName>ppt_x</p:attrName>
                                        </p:attrNameLst>
                                      </p:cBhvr>
                                      <p:tavLst>
                                        <p:tav tm="0">
                                          <p:val>
                                            <p:strVal val="#ppt_x"/>
                                          </p:val>
                                        </p:tav>
                                        <p:tav tm="100000">
                                          <p:val>
                                            <p:strVal val="#ppt_x"/>
                                          </p:val>
                                        </p:tav>
                                      </p:tavLst>
                                    </p:anim>
                                    <p:anim calcmode="lin" valueType="num">
                                      <p:cBhvr>
                                        <p:cTn id="51" dur="500" fill="hold"/>
                                        <p:tgtEl>
                                          <p:spTgt spid="770051">
                                            <p:txEl>
                                              <p:pRg st="5" end="5"/>
                                            </p:txEl>
                                          </p:spTgt>
                                        </p:tgtEl>
                                        <p:attrNameLst>
                                          <p:attrName>ppt_y</p:attrName>
                                        </p:attrNameLst>
                                      </p:cBhvr>
                                      <p:tavLst>
                                        <p:tav tm="0">
                                          <p:val>
                                            <p:strVal val="#ppt_y+.05"/>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4" presetClass="entr" presetSubtype="0" fill="hold" grpId="0" nodeType="clickEffect">
                                  <p:stCondLst>
                                    <p:cond delay="0"/>
                                  </p:stCondLst>
                                  <p:childTnLst>
                                    <p:set>
                                      <p:cBhvr>
                                        <p:cTn id="55" dur="1" fill="hold">
                                          <p:stCondLst>
                                            <p:cond delay="0"/>
                                          </p:stCondLst>
                                        </p:cTn>
                                        <p:tgtEl>
                                          <p:spTgt spid="770051">
                                            <p:txEl>
                                              <p:pRg st="6" end="6"/>
                                            </p:txEl>
                                          </p:spTgt>
                                        </p:tgtEl>
                                        <p:attrNameLst>
                                          <p:attrName>style.visibility</p:attrName>
                                        </p:attrNameLst>
                                      </p:cBhvr>
                                      <p:to>
                                        <p:strVal val="visible"/>
                                      </p:to>
                                    </p:set>
                                    <p:animEffect transition="in" filter="fade">
                                      <p:cBhvr>
                                        <p:cTn id="56" dur="500"/>
                                        <p:tgtEl>
                                          <p:spTgt spid="770051">
                                            <p:txEl>
                                              <p:pRg st="6" end="6"/>
                                            </p:txEl>
                                          </p:spTgt>
                                        </p:tgtEl>
                                      </p:cBhvr>
                                    </p:animEffect>
                                    <p:anim calcmode="lin" valueType="num">
                                      <p:cBhvr>
                                        <p:cTn id="57" dur="500" fill="hold"/>
                                        <p:tgtEl>
                                          <p:spTgt spid="770051">
                                            <p:txEl>
                                              <p:pRg st="6" end="6"/>
                                            </p:txEl>
                                          </p:spTgt>
                                        </p:tgtEl>
                                        <p:attrNameLst>
                                          <p:attrName>ppt_x</p:attrName>
                                        </p:attrNameLst>
                                      </p:cBhvr>
                                      <p:tavLst>
                                        <p:tav tm="0">
                                          <p:val>
                                            <p:strVal val="#ppt_x"/>
                                          </p:val>
                                        </p:tav>
                                        <p:tav tm="100000">
                                          <p:val>
                                            <p:strVal val="#ppt_x"/>
                                          </p:val>
                                        </p:tav>
                                      </p:tavLst>
                                    </p:anim>
                                    <p:anim calcmode="lin" valueType="num">
                                      <p:cBhvr>
                                        <p:cTn id="58" dur="500" fill="hold"/>
                                        <p:tgtEl>
                                          <p:spTgt spid="770051">
                                            <p:txEl>
                                              <p:pRg st="6" end="6"/>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50" grpId="0"/>
      <p:bldP spid="770051"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39</a:t>
            </a:fld>
            <a:endParaRPr lang="en-US"/>
          </a:p>
        </p:txBody>
      </p:sp>
      <p:pic>
        <p:nvPicPr>
          <p:cNvPr id="1026" name="Picture 2" descr="C:\Users\zss0377\AppData\Local\Microsoft\Windows\Temporary Internet Files\Content.Outlook\L0K12I81\IMG_20130127_1431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1352550" y="3286125"/>
            <a:ext cx="2000250" cy="1428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867150" y="3962400"/>
            <a:ext cx="1609725" cy="1905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85273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 name="Slide Number Placeholder 1"/>
          <p:cNvSpPr>
            <a:spLocks noGrp="1"/>
          </p:cNvSpPr>
          <p:nvPr>
            <p:ph type="sldNum" sz="quarter" idx="12"/>
          </p:nvPr>
        </p:nvSpPr>
        <p:spPr/>
        <p:txBody>
          <a:bodyPr/>
          <a:lstStyle/>
          <a:p>
            <a:fld id="{B3837B67-AE15-4CBB-9D2A-736A9A744493}" type="slidenum">
              <a:rPr lang="en-US"/>
              <a:pPr/>
              <a:t>4</a:t>
            </a:fld>
            <a:endParaRPr lang="en-US" dirty="0"/>
          </a:p>
        </p:txBody>
      </p:sp>
      <p:sp>
        <p:nvSpPr>
          <p:cNvPr id="714754" name="Text Box 2"/>
          <p:cNvSpPr txBox="1">
            <a:spLocks noChangeArrowheads="1"/>
          </p:cNvSpPr>
          <p:nvPr/>
        </p:nvSpPr>
        <p:spPr bwMode="auto">
          <a:xfrm>
            <a:off x="628650" y="647700"/>
            <a:ext cx="7772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accent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3600" b="1" dirty="0">
                <a:solidFill>
                  <a:schemeClr val="tx2"/>
                </a:solidFill>
                <a:effectLst>
                  <a:outerShdw blurRad="38100" dist="38100" dir="2700000" algn="tl">
                    <a:srgbClr val="C0C0C0"/>
                  </a:outerShdw>
                </a:effectLst>
              </a:rPr>
              <a:t>Food-Borne Illness Facts</a:t>
            </a:r>
            <a:endParaRPr lang="en-US" sz="3600" b="1" u="sng" dirty="0">
              <a:solidFill>
                <a:schemeClr val="tx2"/>
              </a:solidFill>
              <a:effectLst>
                <a:outerShdw blurRad="38100" dist="38100" dir="2700000" algn="tl">
                  <a:srgbClr val="C0C0C0"/>
                </a:outerShdw>
              </a:effectLst>
            </a:endParaRPr>
          </a:p>
        </p:txBody>
      </p:sp>
      <p:sp>
        <p:nvSpPr>
          <p:cNvPr id="714755" name="Text Box 3"/>
          <p:cNvSpPr txBox="1">
            <a:spLocks noChangeArrowheads="1"/>
          </p:cNvSpPr>
          <p:nvPr/>
        </p:nvSpPr>
        <p:spPr bwMode="auto">
          <a:xfrm>
            <a:off x="2270125" y="28606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endParaRPr lang="en-US" sz="2400" dirty="0">
              <a:latin typeface="Times New Roman" pitchFamily="18" charset="0"/>
            </a:endParaRPr>
          </a:p>
        </p:txBody>
      </p:sp>
      <p:sp>
        <p:nvSpPr>
          <p:cNvPr id="714756" name="Rectangle 4"/>
          <p:cNvSpPr>
            <a:spLocks noChangeArrowheads="1"/>
          </p:cNvSpPr>
          <p:nvPr/>
        </p:nvSpPr>
        <p:spPr bwMode="auto">
          <a:xfrm>
            <a:off x="1241425" y="1651000"/>
            <a:ext cx="7086600" cy="301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buClr>
                <a:schemeClr val="folHlink"/>
              </a:buClr>
              <a:buSzPct val="115000"/>
              <a:buFontTx/>
              <a:buChar char="•"/>
            </a:pPr>
            <a:r>
              <a:rPr lang="en-US" sz="3200" dirty="0">
                <a:effectLst>
                  <a:outerShdw blurRad="38100" dist="38100" dir="2700000" algn="tl">
                    <a:srgbClr val="C0C0C0"/>
                  </a:outerShdw>
                </a:effectLst>
                <a:latin typeface="Tahoma" pitchFamily="34" charset="0"/>
              </a:rPr>
              <a:t> 1 in 4 people will get sick this    year due to food-borne illnesses</a:t>
            </a:r>
          </a:p>
          <a:p>
            <a:pPr eaLnBrk="1" hangingPunct="1">
              <a:spcBef>
                <a:spcPct val="50000"/>
              </a:spcBef>
              <a:buClr>
                <a:schemeClr val="folHlink"/>
              </a:buClr>
              <a:buSzPct val="115000"/>
              <a:buFontTx/>
              <a:buChar char="•"/>
            </a:pPr>
            <a:r>
              <a:rPr lang="en-US" sz="3200" dirty="0">
                <a:effectLst>
                  <a:outerShdw blurRad="38100" dist="38100" dir="2700000" algn="tl">
                    <a:srgbClr val="C0C0C0"/>
                  </a:outerShdw>
                </a:effectLst>
                <a:latin typeface="Tahoma" pitchFamily="34" charset="0"/>
              </a:rPr>
              <a:t> 325,000 serious illnesses       causing hospitalization annually </a:t>
            </a:r>
          </a:p>
          <a:p>
            <a:pPr eaLnBrk="1" hangingPunct="1">
              <a:spcBef>
                <a:spcPct val="50000"/>
              </a:spcBef>
              <a:buClr>
                <a:schemeClr val="folHlink"/>
              </a:buClr>
              <a:buSzPct val="115000"/>
              <a:buFontTx/>
              <a:buChar char="•"/>
            </a:pPr>
            <a:r>
              <a:rPr lang="en-US" sz="3200" dirty="0">
                <a:effectLst>
                  <a:outerShdw blurRad="38100" dist="38100" dir="2700000" algn="tl">
                    <a:srgbClr val="C0C0C0"/>
                  </a:outerShdw>
                </a:effectLst>
                <a:latin typeface="Tahoma" pitchFamily="34" charset="0"/>
              </a:rPr>
              <a:t> 5,000 deaths a year</a:t>
            </a:r>
          </a:p>
        </p:txBody>
      </p:sp>
      <p:sp>
        <p:nvSpPr>
          <p:cNvPr id="714757" name="Rectangle 5"/>
          <p:cNvSpPr>
            <a:spLocks noChangeArrowheads="1"/>
          </p:cNvSpPr>
          <p:nvPr/>
        </p:nvSpPr>
        <p:spPr bwMode="auto">
          <a:xfrm>
            <a:off x="1027113" y="5473700"/>
            <a:ext cx="6565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buClr>
                <a:schemeClr val="tx2"/>
              </a:buClr>
              <a:buSzPct val="150000"/>
            </a:pPr>
            <a:r>
              <a:rPr lang="en-US" sz="2400" b="1" dirty="0">
                <a:latin typeface="Tahoma" pitchFamily="34" charset="0"/>
              </a:rPr>
              <a:t>Estimates do not reflect unreported cases</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40</a:t>
            </a:fld>
            <a:endParaRPr lang="en-US"/>
          </a:p>
        </p:txBody>
      </p:sp>
      <p:pic>
        <p:nvPicPr>
          <p:cNvPr id="2050" name="Picture 2" descr="C:\Users\zss0377\AppData\Local\Microsoft\Windows\Temporary Internet Files\Content.Outlook\L0K12I81\IMG_20140108_1010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752475" y="1800225"/>
            <a:ext cx="1847850" cy="9429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2028825" y="4286250"/>
            <a:ext cx="1924050" cy="1390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029200" y="5238750"/>
            <a:ext cx="2143125" cy="1400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64394" y="3303431"/>
            <a:ext cx="508716" cy="7147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76720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41</a:t>
            </a:fld>
            <a:endParaRPr lang="en-US"/>
          </a:p>
        </p:txBody>
      </p:sp>
      <p:pic>
        <p:nvPicPr>
          <p:cNvPr id="24578" name="Picture 2" descr="C:\Users\zss0377\AppData\Local\Microsoft\Windows\Temporary Internet Files\Content.Outlook\L0K12I81\IMG_20140305_1549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flipV="1">
            <a:off x="1085850" y="3248025"/>
            <a:ext cx="123825" cy="20097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848100" y="3524250"/>
            <a:ext cx="1657350" cy="25812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7877175" y="3524250"/>
            <a:ext cx="400050" cy="28575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463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42</a:t>
            </a:fld>
            <a:endParaRPr lang="en-US"/>
          </a:p>
        </p:txBody>
      </p:sp>
      <p:pic>
        <p:nvPicPr>
          <p:cNvPr id="3074" name="Picture 2" descr="C:\Users\zss0377\AppData\Local\Microsoft\Windows\Temporary Internet Files\Content.Outlook\L0K12I81\IMG_20140108_1040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76586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43</a:t>
            </a:fld>
            <a:endParaRPr lang="en-US"/>
          </a:p>
        </p:txBody>
      </p:sp>
      <p:pic>
        <p:nvPicPr>
          <p:cNvPr id="4098" name="Picture 2" descr="C:\Users\zss0377\AppData\Local\Microsoft\Windows\Temporary Internet Files\Content.Outlook\L0K12I81\IMG_20140109_1536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8125"/>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a:off x="4324350" y="1409700"/>
            <a:ext cx="2038350" cy="18954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790700" y="3667125"/>
            <a:ext cx="1524000" cy="21145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84886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44</a:t>
            </a:fld>
            <a:endParaRPr lang="en-US"/>
          </a:p>
        </p:txBody>
      </p:sp>
      <p:pic>
        <p:nvPicPr>
          <p:cNvPr id="5122" name="Picture 2" descr="C:\Users\zss0377\AppData\Local\Microsoft\Windows\Temporary Internet Files\Content.Outlook\L0K12I81\IMG_20140109_1537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47875" y="0"/>
            <a:ext cx="51435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3667125" y="2162175"/>
            <a:ext cx="2428875" cy="28098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086100" y="1838325"/>
            <a:ext cx="1924050" cy="2590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219825" y="2447925"/>
            <a:ext cx="68580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03364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45</a:t>
            </a:fld>
            <a:endParaRPr lang="en-US"/>
          </a:p>
        </p:txBody>
      </p:sp>
      <p:pic>
        <p:nvPicPr>
          <p:cNvPr id="6146" name="Picture 2" descr="C:\Users\zss0377\AppData\Local\Microsoft\Windows\Temporary Internet Files\Content.Outlook\L0K12I81\IMG_20140109_2336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a:tailEnd type="arrow"/>
          </a:ln>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flipV="1">
            <a:off x="4752975" y="3810000"/>
            <a:ext cx="1171575" cy="12477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V="1">
            <a:off x="1551904" y="4713668"/>
            <a:ext cx="656823" cy="1242811"/>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44699" y="3586766"/>
            <a:ext cx="656822" cy="20155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901521" y="1577662"/>
            <a:ext cx="753414" cy="1738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5924550" y="2929944"/>
            <a:ext cx="862616" cy="2202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75956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46</a:t>
            </a:fld>
            <a:endParaRPr lang="en-US"/>
          </a:p>
        </p:txBody>
      </p:sp>
      <p:pic>
        <p:nvPicPr>
          <p:cNvPr id="7170" name="Picture 2" descr="C:\Users\zss0377\AppData\Local\Microsoft\Windows\Temporary Internet Files\Content.Outlook\L0K12I81\IMG_20140109_2337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775" y="0"/>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2143125" y="4010025"/>
            <a:ext cx="3000375" cy="15335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6781800" y="2428875"/>
            <a:ext cx="809625" cy="31146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1524000" y="2047875"/>
            <a:ext cx="161925" cy="32289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722152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47</a:t>
            </a:fld>
            <a:endParaRPr lang="en-US"/>
          </a:p>
        </p:txBody>
      </p:sp>
      <p:pic>
        <p:nvPicPr>
          <p:cNvPr id="8194" name="Picture 2" descr="C:\Users\zss0377\AppData\Local\Microsoft\Windows\Temporary Internet Files\Content.Outlook\L0K12I81\IMG_20140109_2339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3114675" y="5629275"/>
            <a:ext cx="1838325" cy="9239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50604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48</a:t>
            </a:fld>
            <a:endParaRPr lang="en-US"/>
          </a:p>
        </p:txBody>
      </p:sp>
      <p:pic>
        <p:nvPicPr>
          <p:cNvPr id="9218" name="Picture 2" descr="C:\Users\zss0377\AppData\Local\Microsoft\Windows\Temporary Internet Files\Content.Outlook\L0K12I81\IMG_20140110_0137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1225" y="76200"/>
            <a:ext cx="51435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flipV="1">
            <a:off x="4171950" y="3600450"/>
            <a:ext cx="85725" cy="95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4495800" y="3857625"/>
            <a:ext cx="2828925" cy="17907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4086225" y="4876800"/>
            <a:ext cx="3152775" cy="1981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524000" y="4381500"/>
            <a:ext cx="2733675" cy="20097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890837" y="1304925"/>
            <a:ext cx="2109788" cy="11620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800475" y="800099"/>
            <a:ext cx="2714625" cy="3714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758416"/>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49</a:t>
            </a:fld>
            <a:endParaRPr lang="en-US"/>
          </a:p>
        </p:txBody>
      </p:sp>
      <p:pic>
        <p:nvPicPr>
          <p:cNvPr id="10242" name="Picture 2" descr="C:\Users\zss0377\AppData\Local\Microsoft\Windows\Temporary Internet Files\Content.Outlook\L0K12I81\IMG_20140110_0137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075" y="-190500"/>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5086350" y="3886200"/>
            <a:ext cx="647700" cy="26574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2162175" y="4810125"/>
            <a:ext cx="1047750" cy="18573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809750" y="2066925"/>
            <a:ext cx="1514475" cy="17430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25798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38017" y="751924"/>
            <a:ext cx="7125113" cy="924475"/>
          </a:xfrm>
        </p:spPr>
        <p:txBody>
          <a:bodyPr/>
          <a:lstStyle/>
          <a:p>
            <a:pPr lvl="0"/>
            <a:r>
              <a:rPr lang="en-US" dirty="0"/>
              <a:t>    Pre-Operational Inspections</a:t>
            </a:r>
            <a:br>
              <a:rPr lang="en-US" dirty="0"/>
            </a:br>
            <a:endParaRPr lang="en-US" dirty="0"/>
          </a:p>
        </p:txBody>
      </p:sp>
      <p:sp>
        <p:nvSpPr>
          <p:cNvPr id="3" name="Content Placeholder 2"/>
          <p:cNvSpPr>
            <a:spLocks noGrp="1"/>
          </p:cNvSpPr>
          <p:nvPr>
            <p:ph idx="1"/>
          </p:nvPr>
        </p:nvSpPr>
        <p:spPr>
          <a:xfrm>
            <a:off x="190499" y="1807361"/>
            <a:ext cx="8772525" cy="4051437"/>
          </a:xfrm>
        </p:spPr>
        <p:txBody>
          <a:bodyPr/>
          <a:lstStyle/>
          <a:p>
            <a:pPr marL="0" lvl="0" indent="0">
              <a:buNone/>
            </a:pPr>
            <a:r>
              <a:rPr lang="en-US" sz="3200" dirty="0"/>
              <a:t>   </a:t>
            </a:r>
            <a:endParaRPr lang="en-US" dirty="0"/>
          </a:p>
          <a:p>
            <a:pPr marL="0" lvl="0" indent="0">
              <a:buNone/>
            </a:pPr>
            <a:r>
              <a:rPr lang="en-US" sz="2800" dirty="0"/>
              <a:t>A pre-operational inspection is a </a:t>
            </a:r>
            <a:r>
              <a:rPr lang="en-US" sz="2800" dirty="0">
                <a:solidFill>
                  <a:srgbClr val="FF0000"/>
                </a:solidFill>
              </a:rPr>
              <a:t>visual</a:t>
            </a:r>
            <a:r>
              <a:rPr lang="en-US" sz="2800" dirty="0"/>
              <a:t> </a:t>
            </a:r>
            <a:r>
              <a:rPr lang="en-US" sz="2800" dirty="0">
                <a:solidFill>
                  <a:srgbClr val="FF0000"/>
                </a:solidFill>
              </a:rPr>
              <a:t>verification</a:t>
            </a:r>
            <a:r>
              <a:rPr lang="en-US" sz="2800" dirty="0"/>
              <a:t> of the line, equipment or processing area  to assess its readiness to produce a safe food product.</a:t>
            </a:r>
          </a:p>
          <a:p>
            <a:endParaRPr lang="en-US" sz="2800" dirty="0"/>
          </a:p>
        </p:txBody>
      </p:sp>
      <p:sp>
        <p:nvSpPr>
          <p:cNvPr id="4" name="Slide Number Placeholder 3"/>
          <p:cNvSpPr>
            <a:spLocks noGrp="1"/>
          </p:cNvSpPr>
          <p:nvPr>
            <p:ph type="sldNum" sz="quarter" idx="12"/>
          </p:nvPr>
        </p:nvSpPr>
        <p:spPr/>
        <p:txBody>
          <a:bodyPr>
            <a:normAutofit lnSpcReduction="10000"/>
          </a:bodyPr>
          <a:lstStyle/>
          <a:p>
            <a:fld id="{D38A0304-13FA-45DA-BD50-D02A93595D38}" type="slidenum">
              <a:rPr lang="en-US" smtClean="0"/>
              <a:pPr/>
              <a:t>5</a:t>
            </a:fld>
            <a:endParaRPr lang="en-US"/>
          </a:p>
        </p:txBody>
      </p:sp>
    </p:spTree>
    <p:extLst>
      <p:ext uri="{BB962C8B-B14F-4D97-AF65-F5344CB8AC3E}">
        <p14:creationId xmlns:p14="http://schemas.microsoft.com/office/powerpoint/2010/main" val="203029173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50</a:t>
            </a:fld>
            <a:endParaRPr lang="en-US"/>
          </a:p>
        </p:txBody>
      </p:sp>
      <p:pic>
        <p:nvPicPr>
          <p:cNvPr id="11266" name="Picture 2" descr="C:\Users\zss0377\AppData\Local\Microsoft\Windows\Temporary Internet Files\Content.Outlook\L0K12I81\IMG_20140110_0137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647700" y="1143000"/>
            <a:ext cx="2724150" cy="12096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542665"/>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51</a:t>
            </a:fld>
            <a:endParaRPr lang="en-US"/>
          </a:p>
        </p:txBody>
      </p:sp>
      <p:pic>
        <p:nvPicPr>
          <p:cNvPr id="12290" name="Picture 2" descr="C:\Users\zss0377\AppData\Local\Microsoft\Windows\Temporary Internet Files\Content.Outlook\L0K12I81\IMG_20140114_1825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a:off x="2886075" y="4505325"/>
            <a:ext cx="2981325" cy="11906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4829175" y="1314450"/>
            <a:ext cx="2686050" cy="26098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611558"/>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52</a:t>
            </a:fld>
            <a:endParaRPr lang="en-US"/>
          </a:p>
        </p:txBody>
      </p:sp>
      <p:pic>
        <p:nvPicPr>
          <p:cNvPr id="13314" name="Picture 2" descr="C:\Users\zss0377\Pictures\100_00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850" y="571500"/>
            <a:ext cx="7620000" cy="57150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2895600" y="1247775"/>
            <a:ext cx="1257300" cy="30575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5495925" y="1895475"/>
            <a:ext cx="1724025" cy="27908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037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53</a:t>
            </a:fld>
            <a:endParaRPr lang="en-US"/>
          </a:p>
        </p:txBody>
      </p:sp>
      <p:pic>
        <p:nvPicPr>
          <p:cNvPr id="14338" name="Picture 2" descr="C:\Users\zss0377\Pictures\100_00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flipV="1">
            <a:off x="6076950" y="3829050"/>
            <a:ext cx="647700" cy="21621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905000" y="4124325"/>
            <a:ext cx="619125" cy="18669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236562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54</a:t>
            </a:fld>
            <a:endParaRPr lang="en-US"/>
          </a:p>
        </p:txBody>
      </p:sp>
      <p:pic>
        <p:nvPicPr>
          <p:cNvPr id="17410" name="Picture 2" descr="C:\Users\zss0377\Pictures\Reddi Wip 42510\100_04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flipV="1">
            <a:off x="1266825" y="3752850"/>
            <a:ext cx="923925" cy="23526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3390900" y="4524375"/>
            <a:ext cx="857250" cy="14192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5076825" y="4524375"/>
            <a:ext cx="1438275" cy="1219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552575" y="1104900"/>
            <a:ext cx="1543050" cy="12382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552575" y="2724150"/>
            <a:ext cx="176212" cy="571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162053"/>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55</a:t>
            </a:fld>
            <a:endParaRPr lang="en-US"/>
          </a:p>
        </p:txBody>
      </p:sp>
      <p:pic>
        <p:nvPicPr>
          <p:cNvPr id="18434" name="Picture 2" descr="C:\Users\zss0377\Pictures\Reddi Wip 42510\100_04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682711"/>
            <a:ext cx="7620000" cy="57150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1314450" y="3429000"/>
            <a:ext cx="1247775" cy="13811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695450" y="5600700"/>
            <a:ext cx="981075"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4343400" y="1714500"/>
            <a:ext cx="2362200" cy="9810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72131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56</a:t>
            </a:fld>
            <a:endParaRPr lang="en-US"/>
          </a:p>
        </p:txBody>
      </p:sp>
      <p:pic>
        <p:nvPicPr>
          <p:cNvPr id="25602" name="Picture 2" descr="C:\Users\zss0377\AppData\Local\Microsoft\Windows\Temporary Internet Files\Content.Outlook\L0K12I81\IMG_20140305_1503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17108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57</a:t>
            </a:fld>
            <a:endParaRPr lang="en-US"/>
          </a:p>
        </p:txBody>
      </p:sp>
      <p:pic>
        <p:nvPicPr>
          <p:cNvPr id="26626" name="Picture 2" descr="C:\Users\zss0377\AppData\Local\Microsoft\Windows\Temporary Internet Files\Content.Outlook\L0K12I81\IMG_20140303_1250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2875"/>
            <a:ext cx="9144000" cy="68580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1171575" y="2419350"/>
            <a:ext cx="2047875" cy="7715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3562350" y="3571875"/>
            <a:ext cx="1524000" cy="15525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828456"/>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58</a:t>
            </a:fld>
            <a:endParaRPr lang="en-US"/>
          </a:p>
        </p:txBody>
      </p:sp>
      <p:pic>
        <p:nvPicPr>
          <p:cNvPr id="19458" name="Picture 2" descr="C:\Users\zss0377\Pictures\Reddi Wip 42510\100_04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3733800" y="3429000"/>
            <a:ext cx="742950" cy="17907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762000" y="4914900"/>
            <a:ext cx="762000" cy="9620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975835"/>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59</a:t>
            </a:fld>
            <a:endParaRPr lang="en-US"/>
          </a:p>
        </p:txBody>
      </p:sp>
      <p:pic>
        <p:nvPicPr>
          <p:cNvPr id="20482" name="Picture 2" descr="C:\Users\zss0377\Pictures\Reddi Wip 42510\100_04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1276350" y="1104900"/>
            <a:ext cx="295275" cy="1524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076700" y="1104900"/>
            <a:ext cx="952500" cy="10096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181350" y="4067175"/>
            <a:ext cx="1704975" cy="1447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6686550" y="3767137"/>
            <a:ext cx="361950" cy="20478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810205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02" name="Rectangle 2"/>
          <p:cNvSpPr>
            <a:spLocks noGrp="1" noChangeArrowheads="1"/>
          </p:cNvSpPr>
          <p:nvPr>
            <p:ph type="title"/>
          </p:nvPr>
        </p:nvSpPr>
        <p:spPr>
          <a:xfrm>
            <a:off x="1282700" y="393700"/>
            <a:ext cx="5845175" cy="1276350"/>
          </a:xfrm>
        </p:spPr>
        <p:txBody>
          <a:bodyPr/>
          <a:lstStyle/>
          <a:p>
            <a:r>
              <a:rPr lang="en-US" sz="2500" b="1" dirty="0"/>
              <a:t>Successful Pre-Operational Inspection</a:t>
            </a:r>
          </a:p>
        </p:txBody>
      </p:sp>
      <p:sp>
        <p:nvSpPr>
          <p:cNvPr id="716803" name="Rectangle 3"/>
          <p:cNvSpPr>
            <a:spLocks noGrp="1" noChangeArrowheads="1"/>
          </p:cNvSpPr>
          <p:nvPr>
            <p:ph idx="1"/>
          </p:nvPr>
        </p:nvSpPr>
        <p:spPr>
          <a:xfrm>
            <a:off x="801688" y="1847851"/>
            <a:ext cx="7772400" cy="4505325"/>
          </a:xfrm>
        </p:spPr>
        <p:txBody>
          <a:bodyPr>
            <a:normAutofit/>
          </a:bodyPr>
          <a:lstStyle/>
          <a:p>
            <a:r>
              <a:rPr lang="en-US" dirty="0"/>
              <a:t>We need to inspect equipment </a:t>
            </a:r>
          </a:p>
          <a:p>
            <a:r>
              <a:rPr lang="en-US" dirty="0"/>
              <a:t>And the environment </a:t>
            </a:r>
          </a:p>
          <a:p>
            <a:r>
              <a:rPr lang="en-US" dirty="0"/>
              <a:t>It’s not just about looking at product contact surfaces</a:t>
            </a:r>
          </a:p>
          <a:p>
            <a:r>
              <a:rPr lang="en-US" dirty="0"/>
              <a:t>We need to look </a:t>
            </a:r>
            <a:r>
              <a:rPr lang="en-US" b="1" i="1" dirty="0">
                <a:solidFill>
                  <a:srgbClr val="B32317"/>
                </a:solidFill>
              </a:rPr>
              <a:t>CLOSELY</a:t>
            </a:r>
          </a:p>
          <a:p>
            <a:r>
              <a:rPr lang="en-US" i="1" dirty="0"/>
              <a:t>Close enough to be proactive on identifying issues – before they bite us</a:t>
            </a:r>
          </a:p>
          <a:p>
            <a:r>
              <a:rPr lang="en-US" i="1" dirty="0"/>
              <a:t>We need to work as a team – because the more sets of eyes involved the more we see and the higher degree of success we achieve</a:t>
            </a:r>
            <a:endParaRPr lang="en-US" dirty="0"/>
          </a:p>
        </p:txBody>
      </p:sp>
      <p:sp>
        <p:nvSpPr>
          <p:cNvPr id="7" name="Slide Number Placeholder 3"/>
          <p:cNvSpPr>
            <a:spLocks noGrp="1"/>
          </p:cNvSpPr>
          <p:nvPr>
            <p:ph type="sldNum" sz="quarter" idx="12"/>
          </p:nvPr>
        </p:nvSpPr>
        <p:spPr/>
        <p:txBody>
          <a:bodyPr>
            <a:normAutofit lnSpcReduction="10000"/>
          </a:bodyPr>
          <a:lstStyle/>
          <a:p>
            <a:fld id="{97A4A4D6-6EEF-4547-B831-CF03661BC36F}" type="slidenum">
              <a:rPr lang="en-US"/>
              <a:pPr/>
              <a:t>6</a:t>
            </a:fld>
            <a:endParaRPr lang="en-US"/>
          </a:p>
        </p:txBody>
      </p:sp>
      <p:pic>
        <p:nvPicPr>
          <p:cNvPr id="716804" name="Picture 4" descr="MCHM00051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9938" y="1184275"/>
            <a:ext cx="1277937" cy="1128713"/>
          </a:xfrm>
          <a:prstGeom prst="rect">
            <a:avLst/>
          </a:prstGeom>
          <a:noFill/>
          <a:extLst>
            <a:ext uri="{909E8E84-426E-40DD-AFC4-6F175D3DCCD1}">
              <a14:hiddenFill xmlns:a14="http://schemas.microsoft.com/office/drawing/2010/main">
                <a:solidFill>
                  <a:srgbClr val="FFFFFF"/>
                </a:solidFill>
              </a14:hiddenFill>
            </a:ext>
          </a:extLst>
        </p:spPr>
      </p:pic>
      <p:pic>
        <p:nvPicPr>
          <p:cNvPr id="716805" name="Picture 5" descr="MCHM00051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434975"/>
            <a:ext cx="121920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716806" name="Picture 6" descr="MCHM00051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1350" y="1520825"/>
            <a:ext cx="1582738" cy="139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716802"/>
                                        </p:tgtEl>
                                        <p:attrNameLst>
                                          <p:attrName>style.visibility</p:attrName>
                                        </p:attrNameLst>
                                      </p:cBhvr>
                                      <p:to>
                                        <p:strVal val="visible"/>
                                      </p:to>
                                    </p:set>
                                    <p:anim calcmode="lin" valueType="num">
                                      <p:cBhvr>
                                        <p:cTn id="7" dur="1000" fill="hold"/>
                                        <p:tgtEl>
                                          <p:spTgt spid="716802"/>
                                        </p:tgtEl>
                                        <p:attrNameLst>
                                          <p:attrName>ppt_x</p:attrName>
                                        </p:attrNameLst>
                                      </p:cBhvr>
                                      <p:tavLst>
                                        <p:tav tm="0">
                                          <p:val>
                                            <p:strVal val="#ppt_x-.2"/>
                                          </p:val>
                                        </p:tav>
                                        <p:tav tm="100000">
                                          <p:val>
                                            <p:strVal val="#ppt_x"/>
                                          </p:val>
                                        </p:tav>
                                      </p:tavLst>
                                    </p:anim>
                                    <p:anim calcmode="lin" valueType="num">
                                      <p:cBhvr>
                                        <p:cTn id="8" dur="1000" fill="hold"/>
                                        <p:tgtEl>
                                          <p:spTgt spid="716802"/>
                                        </p:tgtEl>
                                        <p:attrNameLst>
                                          <p:attrName>ppt_y</p:attrName>
                                        </p:attrNameLst>
                                      </p:cBhvr>
                                      <p:tavLst>
                                        <p:tav tm="0">
                                          <p:val>
                                            <p:strVal val="#ppt_y"/>
                                          </p:val>
                                        </p:tav>
                                        <p:tav tm="100000">
                                          <p:val>
                                            <p:strVal val="#ppt_y"/>
                                          </p:val>
                                        </p:tav>
                                      </p:tavLst>
                                    </p:anim>
                                    <p:animEffect transition="in" filter="wipe(right)" prLst="gradientSize: 0.1">
                                      <p:cBhvr>
                                        <p:cTn id="9" dur="1000"/>
                                        <p:tgtEl>
                                          <p:spTgt spid="71680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716803">
                                            <p:txEl>
                                              <p:pRg st="0" end="0"/>
                                            </p:txEl>
                                          </p:spTgt>
                                        </p:tgtEl>
                                        <p:attrNameLst>
                                          <p:attrName>style.visibility</p:attrName>
                                        </p:attrNameLst>
                                      </p:cBhvr>
                                      <p:to>
                                        <p:strVal val="visible"/>
                                      </p:to>
                                    </p:set>
                                    <p:animEffect transition="in" filter="fade">
                                      <p:cBhvr>
                                        <p:cTn id="14" dur="500"/>
                                        <p:tgtEl>
                                          <p:spTgt spid="716803">
                                            <p:txEl>
                                              <p:pRg st="0" end="0"/>
                                            </p:txEl>
                                          </p:spTgt>
                                        </p:tgtEl>
                                      </p:cBhvr>
                                    </p:animEffect>
                                    <p:anim calcmode="lin" valueType="num">
                                      <p:cBhvr>
                                        <p:cTn id="15" dur="500" fill="hold"/>
                                        <p:tgtEl>
                                          <p:spTgt spid="71680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71680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716803">
                                            <p:txEl>
                                              <p:pRg st="1" end="1"/>
                                            </p:txEl>
                                          </p:spTgt>
                                        </p:tgtEl>
                                        <p:attrNameLst>
                                          <p:attrName>style.visibility</p:attrName>
                                        </p:attrNameLst>
                                      </p:cBhvr>
                                      <p:to>
                                        <p:strVal val="visible"/>
                                      </p:to>
                                    </p:set>
                                    <p:animEffect transition="in" filter="fade">
                                      <p:cBhvr>
                                        <p:cTn id="21" dur="500"/>
                                        <p:tgtEl>
                                          <p:spTgt spid="716803">
                                            <p:txEl>
                                              <p:pRg st="1" end="1"/>
                                            </p:txEl>
                                          </p:spTgt>
                                        </p:tgtEl>
                                      </p:cBhvr>
                                    </p:animEffect>
                                    <p:anim calcmode="lin" valueType="num">
                                      <p:cBhvr>
                                        <p:cTn id="22" dur="500" fill="hold"/>
                                        <p:tgtEl>
                                          <p:spTgt spid="71680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71680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716803">
                                            <p:txEl>
                                              <p:pRg st="2" end="2"/>
                                            </p:txEl>
                                          </p:spTgt>
                                        </p:tgtEl>
                                        <p:attrNameLst>
                                          <p:attrName>style.visibility</p:attrName>
                                        </p:attrNameLst>
                                      </p:cBhvr>
                                      <p:to>
                                        <p:strVal val="visible"/>
                                      </p:to>
                                    </p:set>
                                    <p:animEffect transition="in" filter="fade">
                                      <p:cBhvr>
                                        <p:cTn id="28" dur="500"/>
                                        <p:tgtEl>
                                          <p:spTgt spid="716803">
                                            <p:txEl>
                                              <p:pRg st="2" end="2"/>
                                            </p:txEl>
                                          </p:spTgt>
                                        </p:tgtEl>
                                      </p:cBhvr>
                                    </p:animEffect>
                                    <p:anim calcmode="lin" valueType="num">
                                      <p:cBhvr>
                                        <p:cTn id="29" dur="500" fill="hold"/>
                                        <p:tgtEl>
                                          <p:spTgt spid="71680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71680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716803">
                                            <p:txEl>
                                              <p:pRg st="3" end="3"/>
                                            </p:txEl>
                                          </p:spTgt>
                                        </p:tgtEl>
                                        <p:attrNameLst>
                                          <p:attrName>style.visibility</p:attrName>
                                        </p:attrNameLst>
                                      </p:cBhvr>
                                      <p:to>
                                        <p:strVal val="visible"/>
                                      </p:to>
                                    </p:set>
                                    <p:animEffect transition="in" filter="fade">
                                      <p:cBhvr>
                                        <p:cTn id="35" dur="500"/>
                                        <p:tgtEl>
                                          <p:spTgt spid="716803">
                                            <p:txEl>
                                              <p:pRg st="3" end="3"/>
                                            </p:txEl>
                                          </p:spTgt>
                                        </p:tgtEl>
                                      </p:cBhvr>
                                    </p:animEffect>
                                    <p:anim calcmode="lin" valueType="num">
                                      <p:cBhvr>
                                        <p:cTn id="36" dur="500" fill="hold"/>
                                        <p:tgtEl>
                                          <p:spTgt spid="71680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71680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716803">
                                            <p:txEl>
                                              <p:pRg st="4" end="4"/>
                                            </p:txEl>
                                          </p:spTgt>
                                        </p:tgtEl>
                                        <p:attrNameLst>
                                          <p:attrName>style.visibility</p:attrName>
                                        </p:attrNameLst>
                                      </p:cBhvr>
                                      <p:to>
                                        <p:strVal val="visible"/>
                                      </p:to>
                                    </p:set>
                                    <p:animEffect transition="in" filter="fade">
                                      <p:cBhvr>
                                        <p:cTn id="42" dur="500"/>
                                        <p:tgtEl>
                                          <p:spTgt spid="716803">
                                            <p:txEl>
                                              <p:pRg st="4" end="4"/>
                                            </p:txEl>
                                          </p:spTgt>
                                        </p:tgtEl>
                                      </p:cBhvr>
                                    </p:animEffect>
                                    <p:anim calcmode="lin" valueType="num">
                                      <p:cBhvr>
                                        <p:cTn id="43" dur="500" fill="hold"/>
                                        <p:tgtEl>
                                          <p:spTgt spid="71680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71680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4" presetClass="entr" presetSubtype="0" fill="hold" grpId="0" nodeType="clickEffect">
                                  <p:stCondLst>
                                    <p:cond delay="0"/>
                                  </p:stCondLst>
                                  <p:childTnLst>
                                    <p:set>
                                      <p:cBhvr>
                                        <p:cTn id="48" dur="1" fill="hold">
                                          <p:stCondLst>
                                            <p:cond delay="0"/>
                                          </p:stCondLst>
                                        </p:cTn>
                                        <p:tgtEl>
                                          <p:spTgt spid="716803">
                                            <p:txEl>
                                              <p:pRg st="5" end="5"/>
                                            </p:txEl>
                                          </p:spTgt>
                                        </p:tgtEl>
                                        <p:attrNameLst>
                                          <p:attrName>style.visibility</p:attrName>
                                        </p:attrNameLst>
                                      </p:cBhvr>
                                      <p:to>
                                        <p:strVal val="visible"/>
                                      </p:to>
                                    </p:set>
                                    <p:animEffect transition="in" filter="fade">
                                      <p:cBhvr>
                                        <p:cTn id="49" dur="500"/>
                                        <p:tgtEl>
                                          <p:spTgt spid="716803">
                                            <p:txEl>
                                              <p:pRg st="5" end="5"/>
                                            </p:txEl>
                                          </p:spTgt>
                                        </p:tgtEl>
                                      </p:cBhvr>
                                    </p:animEffect>
                                    <p:anim calcmode="lin" valueType="num">
                                      <p:cBhvr>
                                        <p:cTn id="50" dur="500" fill="hold"/>
                                        <p:tgtEl>
                                          <p:spTgt spid="716803">
                                            <p:txEl>
                                              <p:pRg st="5" end="5"/>
                                            </p:txEl>
                                          </p:spTgt>
                                        </p:tgtEl>
                                        <p:attrNameLst>
                                          <p:attrName>ppt_x</p:attrName>
                                        </p:attrNameLst>
                                      </p:cBhvr>
                                      <p:tavLst>
                                        <p:tav tm="0">
                                          <p:val>
                                            <p:strVal val="#ppt_x"/>
                                          </p:val>
                                        </p:tav>
                                        <p:tav tm="100000">
                                          <p:val>
                                            <p:strVal val="#ppt_x"/>
                                          </p:val>
                                        </p:tav>
                                      </p:tavLst>
                                    </p:anim>
                                    <p:anim calcmode="lin" valueType="num">
                                      <p:cBhvr>
                                        <p:cTn id="51" dur="500" fill="hold"/>
                                        <p:tgtEl>
                                          <p:spTgt spid="716803">
                                            <p:txEl>
                                              <p:pRg st="5" end="5"/>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2" grpId="0"/>
      <p:bldP spid="716803" grpId="0" build="p"/>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60</a:t>
            </a:fld>
            <a:endParaRPr lang="en-US"/>
          </a:p>
        </p:txBody>
      </p:sp>
      <p:pic>
        <p:nvPicPr>
          <p:cNvPr id="21506" name="Picture 2" descr="C:\Users\zss0377\Pictures\Reddi Wip 42510\100_04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625" y="552450"/>
            <a:ext cx="7620000" cy="57150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914400" y="1457325"/>
            <a:ext cx="1390650" cy="12573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914400" y="1571625"/>
            <a:ext cx="1133475"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4857750" y="1066800"/>
            <a:ext cx="1285875" cy="29051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724150" y="695325"/>
            <a:ext cx="123825" cy="23145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120996"/>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61</a:t>
            </a:fld>
            <a:endParaRPr lang="en-US"/>
          </a:p>
        </p:txBody>
      </p:sp>
      <p:pic>
        <p:nvPicPr>
          <p:cNvPr id="15362" name="Picture 2" descr="C:\Users\zss0377\Pictures\100_00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1790700" y="4048125"/>
            <a:ext cx="2781300" cy="10287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276350" y="3571875"/>
            <a:ext cx="3381375" cy="2571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238732"/>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62</a:t>
            </a:fld>
            <a:endParaRPr lang="en-US"/>
          </a:p>
        </p:txBody>
      </p:sp>
      <p:pic>
        <p:nvPicPr>
          <p:cNvPr id="16386" name="Picture 2" descr="C:\Users\zss0377\Pictures\100_00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628650"/>
            <a:ext cx="7620000" cy="5715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flipV="1">
            <a:off x="2495550" y="3352800"/>
            <a:ext cx="1362075" cy="26479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4305300" y="4953000"/>
            <a:ext cx="2400300" cy="122872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081952"/>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96C461-DF06-45A5-AD8E-3833F86638DA}" type="slidenum">
              <a:rPr lang="en-US" smtClean="0"/>
              <a:pPr/>
              <a:t>63</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83050832"/>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96C461-DF06-45A5-AD8E-3833F86638DA}" type="slidenum">
              <a:rPr lang="en-US" smtClean="0"/>
              <a:pPr/>
              <a:t>64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4676207"/>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65</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46617936"/>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66</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616" y="0"/>
            <a:ext cx="11679936" cy="7101840"/>
          </a:xfrm>
          <a:prstGeom prst="rect">
            <a:avLst/>
          </a:prstGeom>
        </p:spPr>
      </p:pic>
      <p:cxnSp>
        <p:nvCxnSpPr>
          <p:cNvPr id="5" name="Straight Arrow Connector 4"/>
          <p:cNvCxnSpPr/>
          <p:nvPr/>
        </p:nvCxnSpPr>
        <p:spPr>
          <a:xfrm flipV="1">
            <a:off x="2877312" y="3877056"/>
            <a:ext cx="365760" cy="16215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794232"/>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7296C461-DF06-45A5-AD8E-3833F86638DA}" type="slidenum">
              <a:rPr lang="en-US" smtClean="0"/>
              <a:pPr/>
              <a:t>67</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8968943"/>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68</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43218268"/>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69</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13091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20898" name="Rectangle 2"/>
          <p:cNvSpPr>
            <a:spLocks noGrp="1" noChangeArrowheads="1"/>
          </p:cNvSpPr>
          <p:nvPr>
            <p:ph type="title"/>
          </p:nvPr>
        </p:nvSpPr>
        <p:spPr>
          <a:xfrm>
            <a:off x="935038" y="968375"/>
            <a:ext cx="7764462" cy="708025"/>
          </a:xfrm>
          <a:noFill/>
          <a:ln/>
          <a:extLst>
            <a:ext uri="{91240B29-F687-4F45-9708-019B960494DF}">
              <a14:hiddenLine xmlns:a14="http://schemas.microsoft.com/office/drawing/2010/main" w="12699">
                <a:solidFill>
                  <a:srgbClr val="000000"/>
                </a:solidFill>
                <a:miter lim="800000"/>
                <a:headEnd/>
                <a:tailEnd/>
              </a14:hiddenLine>
            </a:ext>
          </a:extLst>
        </p:spPr>
        <p:txBody>
          <a:bodyPr lIns="90488" tIns="44450" rIns="90488" bIns="44450" anchor="ctr">
            <a:normAutofit/>
          </a:bodyPr>
          <a:lstStyle/>
          <a:p>
            <a:r>
              <a:rPr lang="en-US" b="1" dirty="0"/>
              <a:t>Product Contact Surfaces </a:t>
            </a:r>
          </a:p>
        </p:txBody>
      </p:sp>
      <p:sp>
        <p:nvSpPr>
          <p:cNvPr id="720899" name="Rectangle 3"/>
          <p:cNvSpPr>
            <a:spLocks noGrp="1" noChangeArrowheads="1"/>
          </p:cNvSpPr>
          <p:nvPr>
            <p:ph idx="1"/>
          </p:nvPr>
        </p:nvSpPr>
        <p:spPr>
          <a:xfrm>
            <a:off x="838200" y="2171700"/>
            <a:ext cx="7791450" cy="4114800"/>
          </a:xfrm>
          <a:noFill/>
          <a:ln/>
          <a:extLst>
            <a:ext uri="{91240B29-F687-4F45-9708-019B960494DF}">
              <a14:hiddenLine xmlns:a14="http://schemas.microsoft.com/office/drawing/2010/main" w="12699">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a:lnSpc>
                <a:spcPct val="90000"/>
              </a:lnSpc>
            </a:pPr>
            <a:r>
              <a:rPr lang="en-US" sz="2000" dirty="0">
                <a:effectLst>
                  <a:outerShdw blurRad="38100" dist="38100" dir="2700000" algn="tl">
                    <a:srgbClr val="C0C0C0"/>
                  </a:outerShdw>
                </a:effectLst>
              </a:rPr>
              <a:t>A product contact surface is any area of any equipment that comes in </a:t>
            </a:r>
            <a:r>
              <a:rPr lang="en-US" sz="2000" b="1" u="sng" dirty="0">
                <a:effectLst>
                  <a:outerShdw blurRad="38100" dist="38100" dir="2700000" algn="tl">
                    <a:srgbClr val="C0C0C0"/>
                  </a:outerShdw>
                </a:effectLst>
              </a:rPr>
              <a:t>DIRECT</a:t>
            </a:r>
            <a:r>
              <a:rPr lang="en-US" sz="2000" dirty="0">
                <a:effectLst>
                  <a:outerShdw blurRad="38100" dist="38100" dir="2700000" algn="tl">
                    <a:srgbClr val="C0C0C0"/>
                  </a:outerShdw>
                </a:effectLst>
              </a:rPr>
              <a:t> contact with food products and or ingredients </a:t>
            </a:r>
          </a:p>
          <a:p>
            <a:pPr>
              <a:lnSpc>
                <a:spcPct val="90000"/>
              </a:lnSpc>
            </a:pPr>
            <a:r>
              <a:rPr lang="en-US" sz="2000" dirty="0">
                <a:effectLst>
                  <a:outerShdw blurRad="38100" dist="38100" dir="2700000" algn="tl">
                    <a:srgbClr val="C0C0C0"/>
                  </a:outerShdw>
                </a:effectLst>
              </a:rPr>
              <a:t>Often referenced as Zone 1 areas</a:t>
            </a:r>
          </a:p>
          <a:p>
            <a:pPr>
              <a:lnSpc>
                <a:spcPct val="90000"/>
              </a:lnSpc>
            </a:pPr>
            <a:r>
              <a:rPr lang="en-US" sz="2000" dirty="0">
                <a:effectLst>
                  <a:outerShdw blurRad="38100" dist="38100" dir="2700000" algn="tl">
                    <a:srgbClr val="C0C0C0"/>
                  </a:outerShdw>
                </a:effectLst>
              </a:rPr>
              <a:t>Examples:</a:t>
            </a:r>
          </a:p>
          <a:p>
            <a:pPr lvl="1">
              <a:lnSpc>
                <a:spcPct val="90000"/>
              </a:lnSpc>
            </a:pPr>
            <a:r>
              <a:rPr lang="en-US" sz="1700" dirty="0">
                <a:effectLst>
                  <a:outerShdw blurRad="38100" dist="38100" dir="2700000" algn="tl">
                    <a:srgbClr val="C0C0C0"/>
                  </a:outerShdw>
                </a:effectLst>
              </a:rPr>
              <a:t>Tanks, blenders, and kettles</a:t>
            </a:r>
          </a:p>
          <a:p>
            <a:pPr lvl="1">
              <a:lnSpc>
                <a:spcPct val="90000"/>
              </a:lnSpc>
            </a:pPr>
            <a:r>
              <a:rPr lang="en-US" sz="1700" dirty="0">
                <a:effectLst>
                  <a:outerShdw blurRad="38100" dist="38100" dir="2700000" algn="tl">
                    <a:srgbClr val="C0C0C0"/>
                  </a:outerShdw>
                </a:effectLst>
              </a:rPr>
              <a:t>Pipes, pumps, and valves</a:t>
            </a:r>
          </a:p>
          <a:p>
            <a:pPr lvl="1">
              <a:lnSpc>
                <a:spcPct val="90000"/>
              </a:lnSpc>
            </a:pPr>
            <a:r>
              <a:rPr lang="en-US" sz="1700" dirty="0">
                <a:effectLst>
                  <a:outerShdw blurRad="38100" dist="38100" dir="2700000" algn="tl">
                    <a:srgbClr val="C0C0C0"/>
                  </a:outerShdw>
                </a:effectLst>
              </a:rPr>
              <a:t>Belts and conveyors</a:t>
            </a:r>
          </a:p>
          <a:p>
            <a:pPr lvl="1">
              <a:lnSpc>
                <a:spcPct val="90000"/>
              </a:lnSpc>
            </a:pPr>
            <a:r>
              <a:rPr lang="en-US" sz="1700" dirty="0">
                <a:effectLst>
                  <a:outerShdw blurRad="38100" dist="38100" dir="2700000" algn="tl">
                    <a:srgbClr val="C0C0C0"/>
                  </a:outerShdw>
                </a:effectLst>
              </a:rPr>
              <a:t>Fillers</a:t>
            </a:r>
          </a:p>
          <a:p>
            <a:pPr lvl="1">
              <a:lnSpc>
                <a:spcPct val="90000"/>
              </a:lnSpc>
            </a:pPr>
            <a:r>
              <a:rPr lang="en-US" sz="1700" dirty="0">
                <a:effectLst>
                  <a:outerShdw blurRad="38100" dist="38100" dir="2700000" algn="tl">
                    <a:srgbClr val="C0C0C0"/>
                  </a:outerShdw>
                </a:effectLst>
              </a:rPr>
              <a:t>Utensils – pails, shovels, knives, scrappers, etc.</a:t>
            </a:r>
          </a:p>
          <a:p>
            <a:pPr marL="365760" lvl="1" indent="0">
              <a:lnSpc>
                <a:spcPct val="90000"/>
              </a:lnSpc>
              <a:buNone/>
            </a:pPr>
            <a:endParaRPr lang="en-US" sz="1700" dirty="0">
              <a:effectLst>
                <a:outerShdw blurRad="38100" dist="38100" dir="2700000" algn="tl">
                  <a:srgbClr val="C0C0C0"/>
                </a:outerShdw>
              </a:effectLst>
            </a:endParaRPr>
          </a:p>
        </p:txBody>
      </p:sp>
      <p:sp>
        <p:nvSpPr>
          <p:cNvPr id="4" name="Slide Number Placeholder 3"/>
          <p:cNvSpPr>
            <a:spLocks noGrp="1"/>
          </p:cNvSpPr>
          <p:nvPr>
            <p:ph type="sldNum" sz="quarter" idx="12"/>
          </p:nvPr>
        </p:nvSpPr>
        <p:spPr/>
        <p:txBody>
          <a:bodyPr>
            <a:normAutofit lnSpcReduction="10000"/>
          </a:bodyPr>
          <a:lstStyle/>
          <a:p>
            <a:fld id="{14FA68A0-6204-4FDB-B38E-0F3A1E449ABA}" type="slidenum">
              <a:rPr lang="en-US"/>
              <a:pPr/>
              <a:t>7</a:t>
            </a:fld>
            <a:endParaRPr lang="en-US"/>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720899">
                                            <p:txEl>
                                              <p:pRg st="0" end="0"/>
                                            </p:txEl>
                                          </p:spTgt>
                                        </p:tgtEl>
                                        <p:attrNameLst>
                                          <p:attrName>style.visibility</p:attrName>
                                        </p:attrNameLst>
                                      </p:cBhvr>
                                      <p:to>
                                        <p:strVal val="visible"/>
                                      </p:to>
                                    </p:set>
                                    <p:animEffect transition="in" filter="slide(fromLeft)">
                                      <p:cBhvr>
                                        <p:cTn id="7" dur="500"/>
                                        <p:tgtEl>
                                          <p:spTgt spid="7208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720899">
                                            <p:txEl>
                                              <p:pRg st="1" end="1"/>
                                            </p:txEl>
                                          </p:spTgt>
                                        </p:tgtEl>
                                        <p:attrNameLst>
                                          <p:attrName>style.visibility</p:attrName>
                                        </p:attrNameLst>
                                      </p:cBhvr>
                                      <p:to>
                                        <p:strVal val="visible"/>
                                      </p:to>
                                    </p:set>
                                    <p:animEffect transition="in" filter="slide(fromLeft)">
                                      <p:cBhvr>
                                        <p:cTn id="12" dur="500"/>
                                        <p:tgtEl>
                                          <p:spTgt spid="7208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720899">
                                            <p:txEl>
                                              <p:pRg st="2" end="2"/>
                                            </p:txEl>
                                          </p:spTgt>
                                        </p:tgtEl>
                                        <p:attrNameLst>
                                          <p:attrName>style.visibility</p:attrName>
                                        </p:attrNameLst>
                                      </p:cBhvr>
                                      <p:to>
                                        <p:strVal val="visible"/>
                                      </p:to>
                                    </p:set>
                                    <p:animEffect transition="in" filter="slide(fromLeft)">
                                      <p:cBhvr>
                                        <p:cTn id="17" dur="500"/>
                                        <p:tgtEl>
                                          <p:spTgt spid="720899">
                                            <p:txEl>
                                              <p:pRg st="2" end="2"/>
                                            </p:txEl>
                                          </p:spTgt>
                                        </p:tgtEl>
                                      </p:cBhvr>
                                    </p:animEffect>
                                  </p:childTnLst>
                                </p:cTn>
                              </p:par>
                              <p:par>
                                <p:cTn id="18" presetID="12" presetClass="entr" presetSubtype="8" fill="hold" grpId="0" nodeType="withEffect">
                                  <p:stCondLst>
                                    <p:cond delay="0"/>
                                  </p:stCondLst>
                                  <p:childTnLst>
                                    <p:set>
                                      <p:cBhvr>
                                        <p:cTn id="19" dur="1" fill="hold">
                                          <p:stCondLst>
                                            <p:cond delay="0"/>
                                          </p:stCondLst>
                                        </p:cTn>
                                        <p:tgtEl>
                                          <p:spTgt spid="720899">
                                            <p:txEl>
                                              <p:pRg st="3" end="3"/>
                                            </p:txEl>
                                          </p:spTgt>
                                        </p:tgtEl>
                                        <p:attrNameLst>
                                          <p:attrName>style.visibility</p:attrName>
                                        </p:attrNameLst>
                                      </p:cBhvr>
                                      <p:to>
                                        <p:strVal val="visible"/>
                                      </p:to>
                                    </p:set>
                                    <p:animEffect transition="in" filter="slide(fromLeft)">
                                      <p:cBhvr>
                                        <p:cTn id="20" dur="500"/>
                                        <p:tgtEl>
                                          <p:spTgt spid="720899">
                                            <p:txEl>
                                              <p:pRg st="3" end="3"/>
                                            </p:txEl>
                                          </p:spTgt>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720899">
                                            <p:txEl>
                                              <p:pRg st="4" end="4"/>
                                            </p:txEl>
                                          </p:spTgt>
                                        </p:tgtEl>
                                        <p:attrNameLst>
                                          <p:attrName>style.visibility</p:attrName>
                                        </p:attrNameLst>
                                      </p:cBhvr>
                                      <p:to>
                                        <p:strVal val="visible"/>
                                      </p:to>
                                    </p:set>
                                    <p:animEffect transition="in" filter="slide(fromLeft)">
                                      <p:cBhvr>
                                        <p:cTn id="23" dur="500"/>
                                        <p:tgtEl>
                                          <p:spTgt spid="720899">
                                            <p:txEl>
                                              <p:pRg st="4" end="4"/>
                                            </p:txEl>
                                          </p:spTgt>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720899">
                                            <p:txEl>
                                              <p:pRg st="5" end="5"/>
                                            </p:txEl>
                                          </p:spTgt>
                                        </p:tgtEl>
                                        <p:attrNameLst>
                                          <p:attrName>style.visibility</p:attrName>
                                        </p:attrNameLst>
                                      </p:cBhvr>
                                      <p:to>
                                        <p:strVal val="visible"/>
                                      </p:to>
                                    </p:set>
                                    <p:animEffect transition="in" filter="slide(fromLeft)">
                                      <p:cBhvr>
                                        <p:cTn id="26" dur="500"/>
                                        <p:tgtEl>
                                          <p:spTgt spid="720899">
                                            <p:txEl>
                                              <p:pRg st="5" end="5"/>
                                            </p:txEl>
                                          </p:spTgt>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720899">
                                            <p:txEl>
                                              <p:pRg st="6" end="6"/>
                                            </p:txEl>
                                          </p:spTgt>
                                        </p:tgtEl>
                                        <p:attrNameLst>
                                          <p:attrName>style.visibility</p:attrName>
                                        </p:attrNameLst>
                                      </p:cBhvr>
                                      <p:to>
                                        <p:strVal val="visible"/>
                                      </p:to>
                                    </p:set>
                                    <p:animEffect transition="in" filter="slide(fromLeft)">
                                      <p:cBhvr>
                                        <p:cTn id="29" dur="500"/>
                                        <p:tgtEl>
                                          <p:spTgt spid="720899">
                                            <p:txEl>
                                              <p:pRg st="6" end="6"/>
                                            </p:txEl>
                                          </p:spTgt>
                                        </p:tgtEl>
                                      </p:cBhvr>
                                    </p:animEffect>
                                  </p:childTnLst>
                                </p:cTn>
                              </p:par>
                              <p:par>
                                <p:cTn id="30" presetID="12" presetClass="entr" presetSubtype="8" fill="hold" grpId="0" nodeType="withEffect">
                                  <p:stCondLst>
                                    <p:cond delay="0"/>
                                  </p:stCondLst>
                                  <p:childTnLst>
                                    <p:set>
                                      <p:cBhvr>
                                        <p:cTn id="31" dur="1" fill="hold">
                                          <p:stCondLst>
                                            <p:cond delay="0"/>
                                          </p:stCondLst>
                                        </p:cTn>
                                        <p:tgtEl>
                                          <p:spTgt spid="720899">
                                            <p:txEl>
                                              <p:pRg st="7" end="7"/>
                                            </p:txEl>
                                          </p:spTgt>
                                        </p:tgtEl>
                                        <p:attrNameLst>
                                          <p:attrName>style.visibility</p:attrName>
                                        </p:attrNameLst>
                                      </p:cBhvr>
                                      <p:to>
                                        <p:strVal val="visible"/>
                                      </p:to>
                                    </p:set>
                                    <p:animEffect transition="in" filter="slide(fromLeft)">
                                      <p:cBhvr>
                                        <p:cTn id="32" dur="500"/>
                                        <p:tgtEl>
                                          <p:spTgt spid="7208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899"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70</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4303863"/>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71</a:t>
            </a:fld>
            <a:endParaRPr lang="en-US"/>
          </a:p>
        </p:txBody>
      </p:sp>
      <p:pic>
        <p:nvPicPr>
          <p:cNvPr id="23554" name="Picture 2" descr="C:\Users\zss0377\Pictures\Reddi Wip 62809\100_09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2560" y="1074420"/>
            <a:ext cx="6278880" cy="470916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V="1">
            <a:off x="5476875" y="2790825"/>
            <a:ext cx="666750" cy="18097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600283"/>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72</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64" y="42672"/>
            <a:ext cx="9144000" cy="6858000"/>
          </a:xfrm>
          <a:prstGeom prst="rect">
            <a:avLst/>
          </a:prstGeom>
        </p:spPr>
      </p:pic>
      <p:cxnSp>
        <p:nvCxnSpPr>
          <p:cNvPr id="5" name="Straight Arrow Connector 4"/>
          <p:cNvCxnSpPr/>
          <p:nvPr/>
        </p:nvCxnSpPr>
        <p:spPr>
          <a:xfrm flipV="1">
            <a:off x="4133088" y="3255264"/>
            <a:ext cx="3084576"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133088" y="3535680"/>
            <a:ext cx="231648" cy="1755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1450848" y="3407664"/>
            <a:ext cx="268224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2706624" y="938784"/>
            <a:ext cx="1426464" cy="26212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85887"/>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73</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0310377"/>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74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1862376"/>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296C461-DF06-45A5-AD8E-3833F86638DA}" type="slidenum">
              <a:rPr lang="en-US" smtClean="0"/>
              <a:pPr/>
              <a:t>75</a:t>
            </a:fld>
            <a:endParaRPr lang="en-US"/>
          </a:p>
        </p:txBody>
      </p:sp>
      <p:pic>
        <p:nvPicPr>
          <p:cNvPr id="22530" name="Picture 2" descr="C:\Users\zss0377\Pictures\2010-09-15\TS 0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802020"/>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2098" name="Rectangle 2"/>
          <p:cNvSpPr>
            <a:spLocks noGrp="1" noChangeArrowheads="1"/>
          </p:cNvSpPr>
          <p:nvPr>
            <p:ph type="subTitle" idx="1"/>
          </p:nvPr>
        </p:nvSpPr>
        <p:spPr>
          <a:xfrm>
            <a:off x="1485900" y="3171825"/>
            <a:ext cx="6400800" cy="1752600"/>
          </a:xfrm>
        </p:spPr>
        <p:txBody>
          <a:bodyPr>
            <a:normAutofit fontScale="92500" lnSpcReduction="20000"/>
          </a:bodyPr>
          <a:lstStyle/>
          <a:p>
            <a:pPr>
              <a:lnSpc>
                <a:spcPct val="75000"/>
              </a:lnSpc>
            </a:pPr>
            <a:endParaRPr lang="en-US" sz="4800" b="1" dirty="0">
              <a:solidFill>
                <a:schemeClr val="accent1"/>
              </a:solidFill>
              <a:effectLst>
                <a:outerShdw blurRad="38100" dist="38100" dir="2700000" algn="tl">
                  <a:srgbClr val="C0C0C0"/>
                </a:outerShdw>
              </a:effectLst>
            </a:endParaRPr>
          </a:p>
          <a:p>
            <a:pPr>
              <a:lnSpc>
                <a:spcPct val="75000"/>
              </a:lnSpc>
            </a:pPr>
            <a:r>
              <a:rPr lang="en-US" sz="4800" b="1" dirty="0">
                <a:solidFill>
                  <a:schemeClr val="tx1"/>
                </a:solidFill>
                <a:effectLst>
                  <a:outerShdw blurRad="38100" dist="38100" dir="2700000" algn="tl">
                    <a:srgbClr val="C0C0C0"/>
                  </a:outerShdw>
                </a:effectLst>
              </a:rPr>
              <a:t>THANK YOU</a:t>
            </a:r>
          </a:p>
          <a:p>
            <a:pPr>
              <a:lnSpc>
                <a:spcPct val="75000"/>
              </a:lnSpc>
            </a:pPr>
            <a:r>
              <a:rPr lang="en-US" sz="4800" b="1" dirty="0">
                <a:solidFill>
                  <a:schemeClr val="tx1"/>
                </a:solidFill>
                <a:effectLst>
                  <a:outerShdw blurRad="38100" dist="38100" dir="2700000" algn="tl">
                    <a:srgbClr val="C0C0C0"/>
                  </a:outerShdw>
                </a:effectLst>
              </a:rPr>
              <a:t>Any Questions???</a:t>
            </a:r>
          </a:p>
        </p:txBody>
      </p:sp>
      <p:sp>
        <p:nvSpPr>
          <p:cNvPr id="3" name="Slide Number Placeholder 3"/>
          <p:cNvSpPr>
            <a:spLocks noGrp="1"/>
          </p:cNvSpPr>
          <p:nvPr>
            <p:ph type="sldNum" sz="quarter" idx="12"/>
          </p:nvPr>
        </p:nvSpPr>
        <p:spPr/>
        <p:txBody>
          <a:bodyPr/>
          <a:lstStyle/>
          <a:p>
            <a:fld id="{A8B033AE-6D7B-4252-BFEC-7633130C246D}" type="slidenum">
              <a:rPr lang="en-US"/>
              <a:pPr/>
              <a:t>76</a:t>
            </a:fld>
            <a:endParaRPr lang="en-US"/>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772098">
                                            <p:txEl>
                                              <p:pRg st="1" end="1"/>
                                            </p:txEl>
                                          </p:spTgt>
                                        </p:tgtEl>
                                        <p:attrNameLst>
                                          <p:attrName>style.visibility</p:attrName>
                                        </p:attrNameLst>
                                      </p:cBhvr>
                                      <p:to>
                                        <p:strVal val="visible"/>
                                      </p:to>
                                    </p:set>
                                    <p:anim calcmode="lin" valueType="num">
                                      <p:cBhvr>
                                        <p:cTn id="7" dur="5000" fill="hold"/>
                                        <p:tgtEl>
                                          <p:spTgt spid="772098">
                                            <p:txEl>
                                              <p:pRg st="1" end="1"/>
                                            </p:txEl>
                                          </p:spTgt>
                                        </p:tgtEl>
                                        <p:attrNameLst>
                                          <p:attrName>ppt_w</p:attrName>
                                        </p:attrNameLst>
                                      </p:cBhvr>
                                      <p:tavLst>
                                        <p:tav tm="0" fmla="#ppt_w*sin(2.5*pi*$)">
                                          <p:val>
                                            <p:fltVal val="0"/>
                                          </p:val>
                                        </p:tav>
                                        <p:tav tm="100000">
                                          <p:val>
                                            <p:fltVal val="1"/>
                                          </p:val>
                                        </p:tav>
                                      </p:tavLst>
                                    </p:anim>
                                    <p:anim calcmode="lin" valueType="num">
                                      <p:cBhvr>
                                        <p:cTn id="8" dur="5000" fill="hold"/>
                                        <p:tgtEl>
                                          <p:spTgt spid="772098">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9" presetClass="entr" presetSubtype="10" fill="hold" grpId="0" nodeType="clickEffect">
                                  <p:stCondLst>
                                    <p:cond delay="0"/>
                                  </p:stCondLst>
                                  <p:childTnLst>
                                    <p:set>
                                      <p:cBhvr>
                                        <p:cTn id="12" dur="1" fill="hold">
                                          <p:stCondLst>
                                            <p:cond delay="0"/>
                                          </p:stCondLst>
                                        </p:cTn>
                                        <p:tgtEl>
                                          <p:spTgt spid="772098">
                                            <p:txEl>
                                              <p:pRg st="2" end="2"/>
                                            </p:txEl>
                                          </p:spTgt>
                                        </p:tgtEl>
                                        <p:attrNameLst>
                                          <p:attrName>style.visibility</p:attrName>
                                        </p:attrNameLst>
                                      </p:cBhvr>
                                      <p:to>
                                        <p:strVal val="visible"/>
                                      </p:to>
                                    </p:set>
                                    <p:anim calcmode="lin" valueType="num">
                                      <p:cBhvr>
                                        <p:cTn id="13" dur="5000" fill="hold"/>
                                        <p:tgtEl>
                                          <p:spTgt spid="772098">
                                            <p:txEl>
                                              <p:pRg st="2" end="2"/>
                                            </p:txEl>
                                          </p:spTgt>
                                        </p:tgtEl>
                                        <p:attrNameLst>
                                          <p:attrName>ppt_w</p:attrName>
                                        </p:attrNameLst>
                                      </p:cBhvr>
                                      <p:tavLst>
                                        <p:tav tm="0" fmla="#ppt_w*sin(2.5*pi*$)">
                                          <p:val>
                                            <p:fltVal val="0"/>
                                          </p:val>
                                        </p:tav>
                                        <p:tav tm="100000">
                                          <p:val>
                                            <p:fltVal val="1"/>
                                          </p:val>
                                        </p:tav>
                                      </p:tavLst>
                                    </p:anim>
                                    <p:anim calcmode="lin" valueType="num">
                                      <p:cBhvr>
                                        <p:cTn id="14" dur="5000" fill="hold"/>
                                        <p:tgtEl>
                                          <p:spTgt spid="772098">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098"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22946" name="Rectangle 2"/>
          <p:cNvSpPr>
            <a:spLocks noGrp="1" noChangeArrowheads="1"/>
          </p:cNvSpPr>
          <p:nvPr>
            <p:ph type="title"/>
          </p:nvPr>
        </p:nvSpPr>
        <p:spPr>
          <a:xfrm>
            <a:off x="1030288" y="596900"/>
            <a:ext cx="8113712" cy="708025"/>
          </a:xfrm>
        </p:spPr>
        <p:txBody>
          <a:bodyPr>
            <a:normAutofit/>
          </a:bodyPr>
          <a:lstStyle/>
          <a:p>
            <a:r>
              <a:rPr lang="en-US" b="1" dirty="0"/>
              <a:t>What are peripheral areas </a:t>
            </a:r>
          </a:p>
        </p:txBody>
      </p:sp>
      <p:sp>
        <p:nvSpPr>
          <p:cNvPr id="722947" name="Rectangle 3"/>
          <p:cNvSpPr>
            <a:spLocks noGrp="1" noChangeArrowheads="1"/>
          </p:cNvSpPr>
          <p:nvPr>
            <p:ph idx="1"/>
          </p:nvPr>
        </p:nvSpPr>
        <p:spPr>
          <a:xfrm>
            <a:off x="685800" y="1362075"/>
            <a:ext cx="7772400" cy="4695825"/>
          </a:xfrm>
        </p:spPr>
        <p:txBody>
          <a:bodyPr>
            <a:normAutofit lnSpcReduction="10000"/>
          </a:bodyPr>
          <a:lstStyle/>
          <a:p>
            <a:pPr>
              <a:lnSpc>
                <a:spcPct val="85000"/>
              </a:lnSpc>
            </a:pPr>
            <a:r>
              <a:rPr lang="en-US" sz="2000" dirty="0"/>
              <a:t>A peripheral area is defined as all areas (environment) in a GMP room other than the product contact surfaces </a:t>
            </a:r>
          </a:p>
          <a:p>
            <a:pPr marL="68580" indent="0">
              <a:lnSpc>
                <a:spcPct val="85000"/>
              </a:lnSpc>
              <a:buNone/>
            </a:pPr>
            <a:endParaRPr lang="en-US" sz="2000" dirty="0"/>
          </a:p>
          <a:p>
            <a:pPr>
              <a:lnSpc>
                <a:spcPct val="85000"/>
              </a:lnSpc>
            </a:pPr>
            <a:r>
              <a:rPr lang="en-US" sz="2000" dirty="0"/>
              <a:t>Zone 2 peripheral areas are close to or directly above product contact areas; examples: frame work, side panels, overheads, control panels</a:t>
            </a:r>
          </a:p>
          <a:p>
            <a:pPr marL="68580" indent="0">
              <a:lnSpc>
                <a:spcPct val="85000"/>
              </a:lnSpc>
              <a:buNone/>
            </a:pPr>
            <a:r>
              <a:rPr lang="en-US" sz="2000" dirty="0"/>
              <a:t> </a:t>
            </a:r>
          </a:p>
          <a:p>
            <a:pPr>
              <a:lnSpc>
                <a:spcPct val="85000"/>
              </a:lnSpc>
            </a:pPr>
            <a:r>
              <a:rPr lang="en-US" sz="2000" dirty="0"/>
              <a:t>Other GMP room peripheral areas (Zone 3) include all other areas in the room; walls, overheads, doors, drains, supply cabinets, hand wash stations, towel dispensers, footbaths, floor, floor mats, floor stands, vents, air units, etc.</a:t>
            </a:r>
          </a:p>
          <a:p>
            <a:pPr>
              <a:lnSpc>
                <a:spcPct val="85000"/>
              </a:lnSpc>
            </a:pPr>
            <a:endParaRPr lang="en-US" sz="2000" dirty="0"/>
          </a:p>
          <a:p>
            <a:pPr>
              <a:lnSpc>
                <a:spcPct val="85000"/>
              </a:lnSpc>
            </a:pPr>
            <a:r>
              <a:rPr lang="en-US" sz="2000" dirty="0"/>
              <a:t>Additional peripheral areas (zone 4 areas) may include coolers, vestibules, hallways, maintenance shops, locker room, etc. </a:t>
            </a:r>
          </a:p>
          <a:p>
            <a:pPr>
              <a:lnSpc>
                <a:spcPct val="85000"/>
              </a:lnSpc>
              <a:buFontTx/>
              <a:buNone/>
            </a:pPr>
            <a:endParaRPr lang="en-US" dirty="0"/>
          </a:p>
        </p:txBody>
      </p:sp>
      <p:sp>
        <p:nvSpPr>
          <p:cNvPr id="4" name="Slide Number Placeholder 3"/>
          <p:cNvSpPr>
            <a:spLocks noGrp="1"/>
          </p:cNvSpPr>
          <p:nvPr>
            <p:ph type="sldNum" sz="quarter" idx="12"/>
          </p:nvPr>
        </p:nvSpPr>
        <p:spPr/>
        <p:txBody>
          <a:bodyPr>
            <a:normAutofit lnSpcReduction="10000"/>
          </a:bodyPr>
          <a:lstStyle/>
          <a:p>
            <a:fld id="{443BD419-2691-4BD4-B760-A6198E9BD314}" type="slidenum">
              <a:rPr lang="en-US"/>
              <a:pPr/>
              <a:t>8</a:t>
            </a:fld>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22947">
                                            <p:txEl>
                                              <p:pRg st="0" end="0"/>
                                            </p:txEl>
                                          </p:spTgt>
                                        </p:tgtEl>
                                        <p:attrNameLst>
                                          <p:attrName>style.visibility</p:attrName>
                                        </p:attrNameLst>
                                      </p:cBhvr>
                                      <p:to>
                                        <p:strVal val="visible"/>
                                      </p:to>
                                    </p:set>
                                    <p:animEffect transition="in" filter="slide(fromBottom)">
                                      <p:cBhvr>
                                        <p:cTn id="7" dur="500"/>
                                        <p:tgtEl>
                                          <p:spTgt spid="7229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22947">
                                            <p:txEl>
                                              <p:pRg st="2" end="2"/>
                                            </p:txEl>
                                          </p:spTgt>
                                        </p:tgtEl>
                                        <p:attrNameLst>
                                          <p:attrName>style.visibility</p:attrName>
                                        </p:attrNameLst>
                                      </p:cBhvr>
                                      <p:to>
                                        <p:strVal val="visible"/>
                                      </p:to>
                                    </p:set>
                                    <p:animEffect transition="in" filter="slide(fromBottom)">
                                      <p:cBhvr>
                                        <p:cTn id="12" dur="500"/>
                                        <p:tgtEl>
                                          <p:spTgt spid="7229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722947">
                                            <p:txEl>
                                              <p:pRg st="3" end="3"/>
                                            </p:txEl>
                                          </p:spTgt>
                                        </p:tgtEl>
                                        <p:attrNameLst>
                                          <p:attrName>style.visibility</p:attrName>
                                        </p:attrNameLst>
                                      </p:cBhvr>
                                      <p:to>
                                        <p:strVal val="visible"/>
                                      </p:to>
                                    </p:set>
                                    <p:animEffect transition="in" filter="slide(fromBottom)">
                                      <p:cBhvr>
                                        <p:cTn id="17" dur="500"/>
                                        <p:tgtEl>
                                          <p:spTgt spid="72294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722947">
                                            <p:txEl>
                                              <p:pRg st="4" end="4"/>
                                            </p:txEl>
                                          </p:spTgt>
                                        </p:tgtEl>
                                        <p:attrNameLst>
                                          <p:attrName>style.visibility</p:attrName>
                                        </p:attrNameLst>
                                      </p:cBhvr>
                                      <p:to>
                                        <p:strVal val="visible"/>
                                      </p:to>
                                    </p:set>
                                    <p:animEffect transition="in" filter="slide(fromBottom)">
                                      <p:cBhvr>
                                        <p:cTn id="22" dur="500"/>
                                        <p:tgtEl>
                                          <p:spTgt spid="72294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722947">
                                            <p:txEl>
                                              <p:pRg st="6" end="6"/>
                                            </p:txEl>
                                          </p:spTgt>
                                        </p:tgtEl>
                                        <p:attrNameLst>
                                          <p:attrName>style.visibility</p:attrName>
                                        </p:attrNameLst>
                                      </p:cBhvr>
                                      <p:to>
                                        <p:strVal val="visible"/>
                                      </p:to>
                                    </p:set>
                                    <p:animEffect transition="in" filter="slide(fromBottom)">
                                      <p:cBhvr>
                                        <p:cTn id="27" dur="500"/>
                                        <p:tgtEl>
                                          <p:spTgt spid="7229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2947"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Slide Number Placeholder 1"/>
          <p:cNvSpPr>
            <a:spLocks noGrp="1"/>
          </p:cNvSpPr>
          <p:nvPr>
            <p:ph type="sldNum" sz="quarter" idx="12"/>
          </p:nvPr>
        </p:nvSpPr>
        <p:spPr/>
        <p:txBody>
          <a:bodyPr/>
          <a:lstStyle/>
          <a:p>
            <a:fld id="{27BC04CF-917C-4AC5-9DF8-CE56C44D453A}" type="slidenum">
              <a:rPr lang="en-US"/>
              <a:pPr/>
              <a:t>9</a:t>
            </a:fld>
            <a:endParaRPr lang="en-US"/>
          </a:p>
        </p:txBody>
      </p:sp>
      <p:sp>
        <p:nvSpPr>
          <p:cNvPr id="727042" name="Rectangle 2"/>
          <p:cNvSpPr>
            <a:spLocks noChangeArrowheads="1"/>
          </p:cNvSpPr>
          <p:nvPr/>
        </p:nvSpPr>
        <p:spPr bwMode="auto">
          <a:xfrm>
            <a:off x="1828800" y="762000"/>
            <a:ext cx="6629400" cy="914400"/>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lnSpc>
                <a:spcPct val="90000"/>
              </a:lnSpc>
            </a:pPr>
            <a:r>
              <a:rPr lang="en-US" sz="3200">
                <a:solidFill>
                  <a:schemeClr val="tx2"/>
                </a:solidFill>
                <a:ea typeface="ＭＳ Ｐゴシック" pitchFamily="34" charset="-128"/>
              </a:rPr>
              <a:t>Sanitary Zones</a:t>
            </a:r>
          </a:p>
        </p:txBody>
      </p:sp>
      <p:grpSp>
        <p:nvGrpSpPr>
          <p:cNvPr id="727043" name="Group 3"/>
          <p:cNvGrpSpPr>
            <a:grpSpLocks/>
          </p:cNvGrpSpPr>
          <p:nvPr/>
        </p:nvGrpSpPr>
        <p:grpSpPr bwMode="auto">
          <a:xfrm>
            <a:off x="-152400" y="0"/>
            <a:ext cx="9296400" cy="6858000"/>
            <a:chOff x="646" y="864"/>
            <a:chExt cx="4594" cy="3067"/>
          </a:xfrm>
        </p:grpSpPr>
        <p:sp>
          <p:nvSpPr>
            <p:cNvPr id="727044" name="Rectangle 4"/>
            <p:cNvSpPr>
              <a:spLocks noChangeAspect="1" noChangeArrowheads="1"/>
            </p:cNvSpPr>
            <p:nvPr/>
          </p:nvSpPr>
          <p:spPr bwMode="auto">
            <a:xfrm>
              <a:off x="646" y="864"/>
              <a:ext cx="4594" cy="3067"/>
            </a:xfrm>
            <a:prstGeom prst="rect">
              <a:avLst/>
            </a:prstGeom>
            <a:solidFill>
              <a:srgbClr val="0066FF"/>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27045" name="Group 5"/>
            <p:cNvGrpSpPr>
              <a:grpSpLocks/>
            </p:cNvGrpSpPr>
            <p:nvPr/>
          </p:nvGrpSpPr>
          <p:grpSpPr bwMode="auto">
            <a:xfrm>
              <a:off x="1911" y="3495"/>
              <a:ext cx="2064" cy="329"/>
              <a:chOff x="1922" y="3234"/>
              <a:chExt cx="2064" cy="329"/>
            </a:xfrm>
          </p:grpSpPr>
          <p:sp>
            <p:nvSpPr>
              <p:cNvPr id="727046" name="Text Box 6"/>
              <p:cNvSpPr txBox="1">
                <a:spLocks noChangeArrowheads="1"/>
              </p:cNvSpPr>
              <p:nvPr/>
            </p:nvSpPr>
            <p:spPr bwMode="auto">
              <a:xfrm>
                <a:off x="2523" y="3234"/>
                <a:ext cx="862" cy="20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latin typeface="Times New Roman" pitchFamily="18" charset="0"/>
                  </a:rPr>
                  <a:t>Zone 4</a:t>
                </a:r>
              </a:p>
            </p:txBody>
          </p:sp>
          <p:sp>
            <p:nvSpPr>
              <p:cNvPr id="727047" name="Text Box 7"/>
              <p:cNvSpPr txBox="1">
                <a:spLocks noChangeArrowheads="1"/>
              </p:cNvSpPr>
              <p:nvPr/>
            </p:nvSpPr>
            <p:spPr bwMode="auto">
              <a:xfrm>
                <a:off x="1922" y="3426"/>
                <a:ext cx="2064" cy="1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400" b="1">
                    <a:latin typeface="Times New Roman" pitchFamily="18" charset="0"/>
                  </a:rPr>
                  <a:t>Bathroom doors, cafeteria, halls</a:t>
                </a:r>
              </a:p>
            </p:txBody>
          </p:sp>
        </p:grpSp>
      </p:grpSp>
      <p:grpSp>
        <p:nvGrpSpPr>
          <p:cNvPr id="727048" name="Group 8"/>
          <p:cNvGrpSpPr>
            <a:grpSpLocks/>
          </p:cNvGrpSpPr>
          <p:nvPr/>
        </p:nvGrpSpPr>
        <p:grpSpPr bwMode="auto">
          <a:xfrm>
            <a:off x="838200" y="838200"/>
            <a:ext cx="7696200" cy="4876800"/>
            <a:chOff x="1045" y="1140"/>
            <a:chExt cx="3796" cy="2361"/>
          </a:xfrm>
        </p:grpSpPr>
        <p:sp>
          <p:nvSpPr>
            <p:cNvPr id="727049" name="Rectangle 9"/>
            <p:cNvSpPr>
              <a:spLocks noChangeAspect="1" noChangeArrowheads="1"/>
            </p:cNvSpPr>
            <p:nvPr/>
          </p:nvSpPr>
          <p:spPr bwMode="auto">
            <a:xfrm>
              <a:off x="1045" y="1140"/>
              <a:ext cx="3796" cy="2361"/>
            </a:xfrm>
            <a:prstGeom prst="rect">
              <a:avLst/>
            </a:prstGeom>
            <a:solidFill>
              <a:srgbClr val="00FF00"/>
            </a:solidFill>
            <a:ln w="285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727050" name="Group 10"/>
            <p:cNvGrpSpPr>
              <a:grpSpLocks/>
            </p:cNvGrpSpPr>
            <p:nvPr/>
          </p:nvGrpSpPr>
          <p:grpSpPr bwMode="auto">
            <a:xfrm>
              <a:off x="1911" y="3043"/>
              <a:ext cx="2064" cy="343"/>
              <a:chOff x="1776" y="3216"/>
              <a:chExt cx="2064" cy="343"/>
            </a:xfrm>
          </p:grpSpPr>
          <p:sp>
            <p:nvSpPr>
              <p:cNvPr id="727051" name="Text Box 11"/>
              <p:cNvSpPr txBox="1">
                <a:spLocks noChangeArrowheads="1"/>
              </p:cNvSpPr>
              <p:nvPr/>
            </p:nvSpPr>
            <p:spPr bwMode="auto">
              <a:xfrm>
                <a:off x="2376" y="3216"/>
                <a:ext cx="864" cy="221"/>
              </a:xfrm>
              <a:prstGeom prst="rect">
                <a:avLst/>
              </a:prstGeom>
              <a:solidFill>
                <a:srgbClr val="00FF00"/>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latin typeface="Times New Roman" pitchFamily="18" charset="0"/>
                  </a:rPr>
                  <a:t>Zone 3</a:t>
                </a:r>
              </a:p>
            </p:txBody>
          </p:sp>
          <p:sp>
            <p:nvSpPr>
              <p:cNvPr id="727052" name="Text Box 12"/>
              <p:cNvSpPr txBox="1">
                <a:spLocks noChangeArrowheads="1"/>
              </p:cNvSpPr>
              <p:nvPr/>
            </p:nvSpPr>
            <p:spPr bwMode="auto">
              <a:xfrm>
                <a:off x="1776" y="3411"/>
                <a:ext cx="2064" cy="148"/>
              </a:xfrm>
              <a:prstGeom prst="rect">
                <a:avLst/>
              </a:prstGeom>
              <a:solidFill>
                <a:srgbClr val="00FF00"/>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400" b="1">
                    <a:latin typeface="Times New Roman" pitchFamily="18" charset="0"/>
                  </a:rPr>
                  <a:t>Phones; mules; forklifts; walls; drains</a:t>
                </a:r>
              </a:p>
            </p:txBody>
          </p:sp>
        </p:grpSp>
      </p:grpSp>
      <p:sp>
        <p:nvSpPr>
          <p:cNvPr id="727053" name="Rectangle 13"/>
          <p:cNvSpPr>
            <a:spLocks noChangeArrowheads="1"/>
          </p:cNvSpPr>
          <p:nvPr/>
        </p:nvSpPr>
        <p:spPr bwMode="auto">
          <a:xfrm>
            <a:off x="1828800" y="1524000"/>
            <a:ext cx="5867400" cy="3200400"/>
          </a:xfrm>
          <a:prstGeom prst="rect">
            <a:avLst/>
          </a:prstGeom>
          <a:solidFill>
            <a:srgbClr val="FFFF00"/>
          </a:solidFill>
          <a:ln w="285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a:latin typeface="Times New Roman" pitchFamily="18" charset="0"/>
            </a:endParaRPr>
          </a:p>
        </p:txBody>
      </p:sp>
      <p:sp>
        <p:nvSpPr>
          <p:cNvPr id="727054" name="Rectangle 14"/>
          <p:cNvSpPr>
            <a:spLocks noChangeArrowheads="1"/>
          </p:cNvSpPr>
          <p:nvPr/>
        </p:nvSpPr>
        <p:spPr bwMode="auto">
          <a:xfrm>
            <a:off x="2971800" y="2298700"/>
            <a:ext cx="3581400" cy="1524000"/>
          </a:xfrm>
          <a:prstGeom prst="rect">
            <a:avLst/>
          </a:prstGeom>
          <a:solidFill>
            <a:srgbClr val="FC0128"/>
          </a:solidFill>
          <a:ln w="2857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400" b="1" dirty="0">
                <a:latin typeface="Times New Roman" pitchFamily="18" charset="0"/>
              </a:rPr>
              <a:t>Zone 1 – </a:t>
            </a:r>
          </a:p>
          <a:p>
            <a:pPr algn="ctr"/>
            <a:r>
              <a:rPr lang="en-US" sz="1400" b="1" dirty="0">
                <a:latin typeface="Times New Roman" pitchFamily="18" charset="0"/>
              </a:rPr>
              <a:t>All direct product contact areas; pumps, </a:t>
            </a:r>
          </a:p>
          <a:p>
            <a:pPr algn="ctr"/>
            <a:r>
              <a:rPr lang="en-US" sz="1400" b="1" dirty="0">
                <a:latin typeface="Times New Roman" pitchFamily="18" charset="0"/>
              </a:rPr>
              <a:t>conveyors, kettles, scrappers, </a:t>
            </a:r>
            <a:r>
              <a:rPr lang="en-US" sz="1400" b="1" dirty="0" err="1">
                <a:latin typeface="Times New Roman" pitchFamily="18" charset="0"/>
              </a:rPr>
              <a:t>etc</a:t>
            </a:r>
            <a:endParaRPr lang="en-US" sz="1400" b="1" dirty="0">
              <a:latin typeface="Times New Roman" pitchFamily="18" charset="0"/>
            </a:endParaRPr>
          </a:p>
        </p:txBody>
      </p:sp>
      <p:sp>
        <p:nvSpPr>
          <p:cNvPr id="727055" name="Text Box 15"/>
          <p:cNvSpPr txBox="1">
            <a:spLocks noChangeArrowheads="1"/>
          </p:cNvSpPr>
          <p:nvPr/>
        </p:nvSpPr>
        <p:spPr bwMode="auto">
          <a:xfrm>
            <a:off x="1879600" y="3873500"/>
            <a:ext cx="5815013"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latin typeface="Times New Roman" pitchFamily="18" charset="0"/>
              </a:rPr>
              <a:t>Zone 2</a:t>
            </a:r>
          </a:p>
          <a:p>
            <a:pPr algn="ctr"/>
            <a:r>
              <a:rPr lang="en-US" sz="1400" b="1">
                <a:latin typeface="Times New Roman" pitchFamily="18" charset="0"/>
              </a:rPr>
              <a:t>All in-direct product contact areas; control panels, equipment framework,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727048"/>
                                        </p:tgtEl>
                                        <p:attrNameLst>
                                          <p:attrName>style.visibility</p:attrName>
                                        </p:attrNameLst>
                                      </p:cBhvr>
                                      <p:to>
                                        <p:strVal val="visible"/>
                                      </p:to>
                                    </p:set>
                                    <p:animEffect transition="in" filter="box(out)">
                                      <p:cBhvr>
                                        <p:cTn id="7" dur="500"/>
                                        <p:tgtEl>
                                          <p:spTgt spid="7270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727043"/>
                                        </p:tgtEl>
                                        <p:attrNameLst>
                                          <p:attrName>style.visibility</p:attrName>
                                        </p:attrNameLst>
                                      </p:cBhvr>
                                      <p:to>
                                        <p:strVal val="visible"/>
                                      </p:to>
                                    </p:set>
                                    <p:animEffect transition="in" filter="box(out)">
                                      <p:cBhvr>
                                        <p:cTn id="12" dur="500"/>
                                        <p:tgtEl>
                                          <p:spTgt spid="727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raft Foods Cascade">
  <a:themeElements>
    <a:clrScheme name="">
      <a:dk1>
        <a:srgbClr val="000000"/>
      </a:dk1>
      <a:lt1>
        <a:srgbClr val="FFFFFF"/>
      </a:lt1>
      <a:dk2>
        <a:srgbClr val="0060AF"/>
      </a:dk2>
      <a:lt2>
        <a:srgbClr val="4D4D4D"/>
      </a:lt2>
      <a:accent1>
        <a:srgbClr val="00BDF2"/>
      </a:accent1>
      <a:accent2>
        <a:srgbClr val="ED1C24"/>
      </a:accent2>
      <a:accent3>
        <a:srgbClr val="FFFFFF"/>
      </a:accent3>
      <a:accent4>
        <a:srgbClr val="000000"/>
      </a:accent4>
      <a:accent5>
        <a:srgbClr val="AADBF7"/>
      </a:accent5>
      <a:accent6>
        <a:srgbClr val="D71820"/>
      </a:accent6>
      <a:hlink>
        <a:srgbClr val="FFC40C"/>
      </a:hlink>
      <a:folHlink>
        <a:srgbClr val="9B5BA4"/>
      </a:folHlink>
    </a:clrScheme>
    <a:fontScheme name="Kraft Foods Cascad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549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rgbClr val="00549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ea typeface="Arial Unicode MS" pitchFamily="34" charset="-128"/>
            <a:cs typeface="Arial Unicode MS" pitchFamily="34" charset="-128"/>
          </a:defRPr>
        </a:defPPr>
      </a:lstStyle>
    </a:lnDef>
  </a:objectDefaults>
  <a:extraClrSchemeLst>
    <a:extraClrScheme>
      <a:clrScheme name="Kraft Foods Casca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Kraft Foods Casca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Kraft Foods Casca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Kraft Foods Casca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Kraft Foods Casca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Kraft Foods Casca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Kraft Foods Casca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Kraft Foods Casca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Kraft Foods Casca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Kraft Foods Casca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Kraft Foods Casca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Kraft Foods Casca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Kraft Foods Cascade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5DB213"/>
        </a:hlink>
        <a:folHlink>
          <a:srgbClr val="99CC00"/>
        </a:folHlink>
      </a:clrScheme>
      <a:clrMap bg1="lt1" tx1="dk1" bg2="lt2" tx2="dk2" accent1="accent1" accent2="accent2" accent3="accent3" accent4="accent4" accent5="accent5" accent6="accent6" hlink="hlink" folHlink="folHlink"/>
    </a:extraClrScheme>
    <a:extraClrScheme>
      <a:clrScheme name="Kraft Foods Cascade 14">
        <a:dk1>
          <a:srgbClr val="000000"/>
        </a:dk1>
        <a:lt1>
          <a:srgbClr val="FFFFFF"/>
        </a:lt1>
        <a:dk2>
          <a:srgbClr val="000000"/>
        </a:dk2>
        <a:lt2>
          <a:srgbClr val="808080"/>
        </a:lt2>
        <a:accent1>
          <a:srgbClr val="BBE0E3"/>
        </a:accent1>
        <a:accent2>
          <a:srgbClr val="00549F"/>
        </a:accent2>
        <a:accent3>
          <a:srgbClr val="FFFFFF"/>
        </a:accent3>
        <a:accent4>
          <a:srgbClr val="000000"/>
        </a:accent4>
        <a:accent5>
          <a:srgbClr val="DAEDEF"/>
        </a:accent5>
        <a:accent6>
          <a:srgbClr val="004B90"/>
        </a:accent6>
        <a:hlink>
          <a:srgbClr val="5DB213"/>
        </a:hlink>
        <a:folHlink>
          <a:srgbClr val="99CC00"/>
        </a:folHlink>
      </a:clrScheme>
      <a:clrMap bg1="lt1" tx1="dk1" bg2="lt2" tx2="dk2" accent1="accent1" accent2="accent2" accent3="accent3" accent4="accent4" accent5="accent5" accent6="accent6" hlink="hlink" folHlink="folHlink"/>
    </a:extraClrScheme>
    <a:extraClrScheme>
      <a:clrScheme name="Kraft Foods Cascade 15">
        <a:dk1>
          <a:srgbClr val="000000"/>
        </a:dk1>
        <a:lt1>
          <a:srgbClr val="FFFFFF"/>
        </a:lt1>
        <a:dk2>
          <a:srgbClr val="000000"/>
        </a:dk2>
        <a:lt2>
          <a:srgbClr val="808080"/>
        </a:lt2>
        <a:accent1>
          <a:srgbClr val="6AADE4"/>
        </a:accent1>
        <a:accent2>
          <a:srgbClr val="00549F"/>
        </a:accent2>
        <a:accent3>
          <a:srgbClr val="FFFFFF"/>
        </a:accent3>
        <a:accent4>
          <a:srgbClr val="000000"/>
        </a:accent4>
        <a:accent5>
          <a:srgbClr val="B9D3EF"/>
        </a:accent5>
        <a:accent6>
          <a:srgbClr val="004B90"/>
        </a:accent6>
        <a:hlink>
          <a:srgbClr val="5DB213"/>
        </a:hlink>
        <a:folHlink>
          <a:srgbClr val="99CC00"/>
        </a:folHlink>
      </a:clrScheme>
      <a:clrMap bg1="lt1" tx1="dk1" bg2="lt2" tx2="dk2" accent1="accent1" accent2="accent2" accent3="accent3" accent4="accent4" accent5="accent5" accent6="accent6" hlink="hlink" folHlink="folHlink"/>
    </a:extraClrScheme>
    <a:extraClrScheme>
      <a:clrScheme name="Kraft Foods Cascade 16">
        <a:dk1>
          <a:srgbClr val="000000"/>
        </a:dk1>
        <a:lt1>
          <a:srgbClr val="FFFFFF"/>
        </a:lt1>
        <a:dk2>
          <a:srgbClr val="00549F"/>
        </a:dk2>
        <a:lt2>
          <a:srgbClr val="808080"/>
        </a:lt2>
        <a:accent1>
          <a:srgbClr val="6AADE4"/>
        </a:accent1>
        <a:accent2>
          <a:srgbClr val="00549F"/>
        </a:accent2>
        <a:accent3>
          <a:srgbClr val="FFFFFF"/>
        </a:accent3>
        <a:accent4>
          <a:srgbClr val="000000"/>
        </a:accent4>
        <a:accent5>
          <a:srgbClr val="B9D3EF"/>
        </a:accent5>
        <a:accent6>
          <a:srgbClr val="004B90"/>
        </a:accent6>
        <a:hlink>
          <a:srgbClr val="5DB213"/>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inter">
  <a:themeElements>
    <a:clrScheme name="Winter">
      <a:dk1>
        <a:sysClr val="windowText" lastClr="000000"/>
      </a:dk1>
      <a:lt1>
        <a:sysClr val="window" lastClr="FFFFFF"/>
      </a:lt1>
      <a:dk2>
        <a:srgbClr val="1F7BB6"/>
      </a:dk2>
      <a:lt2>
        <a:srgbClr val="C5E1FE"/>
      </a:lt2>
      <a:accent1>
        <a:srgbClr val="B2BDC1"/>
      </a:accent1>
      <a:accent2>
        <a:srgbClr val="767D83"/>
      </a:accent2>
      <a:accent3>
        <a:srgbClr val="3E505C"/>
      </a:accent3>
      <a:accent4>
        <a:srgbClr val="386489"/>
      </a:accent4>
      <a:accent5>
        <a:srgbClr val="4C80AF"/>
      </a:accent5>
      <a:accent6>
        <a:srgbClr val="7DA7D1"/>
      </a:accent6>
      <a:hlink>
        <a:srgbClr val="408080"/>
      </a:hlink>
      <a:folHlink>
        <a:srgbClr val="5EAEAE"/>
      </a:folHlink>
    </a:clrScheme>
    <a:fontScheme name="Wint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Wint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90000"/>
                <a:hueMod val="100000"/>
                <a:satMod val="130000"/>
                <a:lumMod val="90000"/>
              </a:schemeClr>
            </a:gs>
            <a:gs pos="92000">
              <a:schemeClr val="phClr">
                <a:tint val="96000"/>
                <a:shade val="100000"/>
                <a:hueMod val="96000"/>
                <a:satMod val="140000"/>
                <a:lumMod val="128000"/>
              </a:schemeClr>
            </a:gs>
          </a:gsLst>
          <a:lin ang="5400000" scaled="1"/>
        </a:gradFill>
        <a:gradFill rotWithShape="1">
          <a:gsLst>
            <a:gs pos="0">
              <a:schemeClr val="phClr">
                <a:tint val="96000"/>
                <a:shade val="100000"/>
                <a:hueMod val="96000"/>
                <a:satMod val="140000"/>
                <a:lumMod val="128000"/>
              </a:schemeClr>
            </a:gs>
            <a:gs pos="83000">
              <a:schemeClr val="phClr">
                <a:shade val="85000"/>
                <a:hueMod val="100000"/>
                <a:satMod val="130000"/>
                <a:lumMod val="92000"/>
              </a:schemeClr>
            </a:gs>
          </a:gsLst>
          <a:path path="circle">
            <a:fillToRect l="50000" t="5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13964</TotalTime>
  <Words>2704</Words>
  <Application>Microsoft Office PowerPoint</Application>
  <PresentationFormat>On-screen Show (4:3)</PresentationFormat>
  <Paragraphs>427</Paragraphs>
  <Slides>76</Slides>
  <Notes>25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76</vt:i4>
      </vt:variant>
    </vt:vector>
  </HeadingPairs>
  <TitlesOfParts>
    <vt:vector size="89" baseType="lpstr">
      <vt:lpstr>Arial Unicode MS</vt:lpstr>
      <vt:lpstr>ＭＳ Ｐゴシック</vt:lpstr>
      <vt:lpstr>Arial</vt:lpstr>
      <vt:lpstr>Calibri</vt:lpstr>
      <vt:lpstr>Courier New</vt:lpstr>
      <vt:lpstr>Tahoma</vt:lpstr>
      <vt:lpstr>Times New Roman</vt:lpstr>
      <vt:lpstr>Trebuchet MS</vt:lpstr>
      <vt:lpstr>Verdana</vt:lpstr>
      <vt:lpstr>Wingdings 2</vt:lpstr>
      <vt:lpstr>ZapfDingbats BT</vt:lpstr>
      <vt:lpstr>Kraft Foods Cascade</vt:lpstr>
      <vt:lpstr>Winter</vt:lpstr>
      <vt:lpstr>PowerPoint Presentation</vt:lpstr>
      <vt:lpstr>Pre-op Inspections</vt:lpstr>
      <vt:lpstr>Why Sanitation?</vt:lpstr>
      <vt:lpstr>PowerPoint Presentation</vt:lpstr>
      <vt:lpstr>    Pre-Operational Inspections </vt:lpstr>
      <vt:lpstr>Successful Pre-Operational Inspection</vt:lpstr>
      <vt:lpstr>Product Contact Surfaces </vt:lpstr>
      <vt:lpstr>What are peripheral areas </vt:lpstr>
      <vt:lpstr>PowerPoint Presentation</vt:lpstr>
      <vt:lpstr>PowerPoint Presentation</vt:lpstr>
      <vt:lpstr>PowerPoint Presentation</vt:lpstr>
      <vt:lpstr>PowerPoint Presentation</vt:lpstr>
      <vt:lpstr>Soils – Defined </vt:lpstr>
      <vt:lpstr>What are the expectations of persons  completing sanitation</vt:lpstr>
      <vt:lpstr>Pre-op Inspection Pre-requisites</vt:lpstr>
      <vt:lpstr>What are the expectations of a  Designated Pre-op Inspector</vt:lpstr>
      <vt:lpstr>What are the expectations of a Designated  Pre-op Inspector continued:</vt:lpstr>
      <vt:lpstr>PowerPoint Presentation</vt:lpstr>
      <vt:lpstr>How to prepare for Pre-op</vt:lpstr>
      <vt:lpstr>PowerPoint Presentation</vt:lpstr>
      <vt:lpstr>Success Tools</vt:lpstr>
      <vt:lpstr>PowerPoint Presentation</vt:lpstr>
      <vt:lpstr>Successful Pre-operational Inspection Results</vt:lpstr>
      <vt:lpstr>What is a clean product contact surface?</vt:lpstr>
      <vt:lpstr>How to Pre-op a product contact surface </vt:lpstr>
      <vt:lpstr>How to Pre-op a product contact surface cont. </vt:lpstr>
      <vt:lpstr>PowerPoint Presentation</vt:lpstr>
      <vt:lpstr>PowerPoint Presentation</vt:lpstr>
      <vt:lpstr>The Inspection is NOT Complete  Until . . .  </vt:lpstr>
      <vt:lpstr>Pre-op Check Sheet Example </vt:lpstr>
      <vt:lpstr>PowerPoint Presentation</vt:lpstr>
      <vt:lpstr>PowerPoint Presentation</vt:lpstr>
      <vt:lpstr>PowerPoint Presentation</vt:lpstr>
      <vt:lpstr>PowerPoint Presentation</vt:lpstr>
      <vt:lpstr>PowerPoint Presentation</vt:lpstr>
      <vt:lpstr>Pre-Operational Inspection Quiz  Example</vt:lpstr>
      <vt:lpstr>Pre-Operational Inspection Quiz Answers</vt:lpstr>
      <vt:lpstr>Sanitation Pre-operational Inspection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Kraft Creative Servcies</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Kraft Foods Template v2</dc:title>
  <dc:subject>Top Curve Color Main Content White</dc:subject>
  <dc:creator>DeAtley, Tim (Consumer Foods)</dc:creator>
  <cp:lastModifiedBy>Matthew Andrews</cp:lastModifiedBy>
  <cp:revision>620</cp:revision>
  <cp:lastPrinted>2015-10-23T22:34:56Z</cp:lastPrinted>
  <dcterms:created xsi:type="dcterms:W3CDTF">2009-02-05T17:54:53Z</dcterms:created>
  <dcterms:modified xsi:type="dcterms:W3CDTF">2017-10-02T16:13:54Z</dcterms:modified>
</cp:coreProperties>
</file>