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 id="2147483764" r:id="rId9"/>
  </p:sldMasterIdLst>
  <p:notesMasterIdLst>
    <p:notesMasterId r:id="rId47"/>
  </p:notesMasterIdLst>
  <p:sldIdLst>
    <p:sldId id="293" r:id="rId10"/>
    <p:sldId id="354" r:id="rId11"/>
    <p:sldId id="390" r:id="rId12"/>
    <p:sldId id="353" r:id="rId13"/>
    <p:sldId id="373" r:id="rId14"/>
    <p:sldId id="383" r:id="rId15"/>
    <p:sldId id="394" r:id="rId16"/>
    <p:sldId id="337" r:id="rId17"/>
    <p:sldId id="367" r:id="rId18"/>
    <p:sldId id="398" r:id="rId19"/>
    <p:sldId id="391" r:id="rId20"/>
    <p:sldId id="324" r:id="rId21"/>
    <p:sldId id="312" r:id="rId22"/>
    <p:sldId id="260" r:id="rId23"/>
    <p:sldId id="261" r:id="rId24"/>
    <p:sldId id="307" r:id="rId25"/>
    <p:sldId id="308" r:id="rId26"/>
    <p:sldId id="288" r:id="rId27"/>
    <p:sldId id="396" r:id="rId28"/>
    <p:sldId id="330" r:id="rId29"/>
    <p:sldId id="332" r:id="rId30"/>
    <p:sldId id="333" r:id="rId31"/>
    <p:sldId id="404" r:id="rId32"/>
    <p:sldId id="364" r:id="rId33"/>
    <p:sldId id="362" r:id="rId34"/>
    <p:sldId id="387" r:id="rId35"/>
    <p:sldId id="346" r:id="rId36"/>
    <p:sldId id="347" r:id="rId37"/>
    <p:sldId id="349" r:id="rId38"/>
    <p:sldId id="378" r:id="rId39"/>
    <p:sldId id="401" r:id="rId40"/>
    <p:sldId id="402" r:id="rId41"/>
    <p:sldId id="405" r:id="rId42"/>
    <p:sldId id="385" r:id="rId43"/>
    <p:sldId id="406" r:id="rId44"/>
    <p:sldId id="388" r:id="rId45"/>
    <p:sldId id="2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
          <p15:clr>
            <a:srgbClr val="A4A3A4"/>
          </p15:clr>
        </p15:guide>
        <p15:guide id="2" pos="2880">
          <p15:clr>
            <a:srgbClr val="A4A3A4"/>
          </p15:clr>
        </p15:guide>
        <p15:guide id="3" pos="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350" autoAdjust="0"/>
  </p:normalViewPr>
  <p:slideViewPr>
    <p:cSldViewPr snapToGrid="0" showGuides="1">
      <p:cViewPr varScale="1">
        <p:scale>
          <a:sx n="94" d="100"/>
          <a:sy n="94" d="100"/>
        </p:scale>
        <p:origin x="1692" y="84"/>
      </p:cViewPr>
      <p:guideLst>
        <p:guide orient="horz" pos="86"/>
        <p:guide pos="2880"/>
        <p:guide pos="294"/>
      </p:guideLst>
    </p:cSldViewPr>
  </p:slideViewPr>
  <p:outlineViewPr>
    <p:cViewPr>
      <p:scale>
        <a:sx n="33" d="100"/>
        <a:sy n="33" d="100"/>
      </p:scale>
      <p:origin x="0" y="5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A8C8B-75AF-4AB2-B4B9-C6C3EB76A2FA}" type="datetimeFigureOut">
              <a:rPr lang="en-US" smtClean="0"/>
              <a:t>9/22/2017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051AC-7892-4664-BFA2-207A07D5D128}" type="slidenum">
              <a:rPr lang="en-US" smtClean="0"/>
              <a:t>‹#›</a:t>
            </a:fld>
            <a:endParaRPr lang="en-US" dirty="0"/>
          </a:p>
        </p:txBody>
      </p:sp>
    </p:spTree>
    <p:extLst>
      <p:ext uri="{BB962C8B-B14F-4D97-AF65-F5344CB8AC3E}">
        <p14:creationId xmlns:p14="http://schemas.microsoft.com/office/powerpoint/2010/main" val="214364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1600" b="1">
                <a:solidFill>
                  <a:schemeClr val="bg1"/>
                </a:solidFill>
                <a:latin typeface="Lucida Sans Unicode" pitchFamily="34" charset="0"/>
              </a:defRPr>
            </a:lvl1pPr>
            <a:lvl2pPr marL="742926" indent="-285741" eaLnBrk="0" hangingPunct="0">
              <a:defRPr sz="1600" b="1">
                <a:solidFill>
                  <a:schemeClr val="bg1"/>
                </a:solidFill>
                <a:latin typeface="Lucida Sans Unicode" pitchFamily="34" charset="0"/>
              </a:defRPr>
            </a:lvl2pPr>
            <a:lvl3pPr marL="1142963" indent="-228593" eaLnBrk="0" hangingPunct="0">
              <a:defRPr sz="1600" b="1">
                <a:solidFill>
                  <a:schemeClr val="bg1"/>
                </a:solidFill>
                <a:latin typeface="Lucida Sans Unicode" pitchFamily="34" charset="0"/>
              </a:defRPr>
            </a:lvl3pPr>
            <a:lvl4pPr marL="1600148" indent="-228593" eaLnBrk="0" hangingPunct="0">
              <a:defRPr sz="1600" b="1">
                <a:solidFill>
                  <a:schemeClr val="bg1"/>
                </a:solidFill>
                <a:latin typeface="Lucida Sans Unicode" pitchFamily="34" charset="0"/>
              </a:defRPr>
            </a:lvl4pPr>
            <a:lvl5pPr marL="2057333" indent="-228593" eaLnBrk="0" hangingPunct="0">
              <a:defRPr sz="1600" b="1">
                <a:solidFill>
                  <a:schemeClr val="bg1"/>
                </a:solidFill>
                <a:latin typeface="Lucida Sans Unicode" pitchFamily="34" charset="0"/>
              </a:defRPr>
            </a:lvl5pPr>
            <a:lvl6pPr marL="2514518" indent="-228593" algn="ctr" eaLnBrk="0" fontAlgn="base" hangingPunct="0">
              <a:spcBef>
                <a:spcPct val="0"/>
              </a:spcBef>
              <a:spcAft>
                <a:spcPct val="0"/>
              </a:spcAft>
              <a:defRPr sz="1600" b="1">
                <a:solidFill>
                  <a:schemeClr val="bg1"/>
                </a:solidFill>
                <a:latin typeface="Lucida Sans Unicode" pitchFamily="34" charset="0"/>
              </a:defRPr>
            </a:lvl6pPr>
            <a:lvl7pPr marL="2971703" indent="-228593" algn="ctr" eaLnBrk="0" fontAlgn="base" hangingPunct="0">
              <a:spcBef>
                <a:spcPct val="0"/>
              </a:spcBef>
              <a:spcAft>
                <a:spcPct val="0"/>
              </a:spcAft>
              <a:defRPr sz="1600" b="1">
                <a:solidFill>
                  <a:schemeClr val="bg1"/>
                </a:solidFill>
                <a:latin typeface="Lucida Sans Unicode" pitchFamily="34" charset="0"/>
              </a:defRPr>
            </a:lvl7pPr>
            <a:lvl8pPr marL="3428888" indent="-228593" algn="ctr" eaLnBrk="0" fontAlgn="base" hangingPunct="0">
              <a:spcBef>
                <a:spcPct val="0"/>
              </a:spcBef>
              <a:spcAft>
                <a:spcPct val="0"/>
              </a:spcAft>
              <a:defRPr sz="1600" b="1">
                <a:solidFill>
                  <a:schemeClr val="bg1"/>
                </a:solidFill>
                <a:latin typeface="Lucida Sans Unicode" pitchFamily="34" charset="0"/>
              </a:defRPr>
            </a:lvl8pPr>
            <a:lvl9pPr marL="3886073" indent="-228593" algn="ctr" eaLnBrk="0" fontAlgn="base" hangingPunct="0">
              <a:spcBef>
                <a:spcPct val="0"/>
              </a:spcBef>
              <a:spcAft>
                <a:spcPct val="0"/>
              </a:spcAft>
              <a:defRPr sz="1600" b="1">
                <a:solidFill>
                  <a:schemeClr val="bg1"/>
                </a:solidFill>
                <a:latin typeface="Lucida Sans Unicode" pitchFamily="34" charset="0"/>
              </a:defRPr>
            </a:lvl9pPr>
          </a:lstStyle>
          <a:p>
            <a:fld id="{58637B81-8C2E-4CC7-ACCB-FFFAFC32CE21}" type="slidenum">
              <a:rPr lang="en-US" altLang="en-US" sz="1200" b="0">
                <a:solidFill>
                  <a:prstClr val="black"/>
                </a:solidFill>
                <a:latin typeface="Times" pitchFamily="18" charset="0"/>
              </a:rPr>
              <a:pPr/>
              <a:t>4</a:t>
            </a:fld>
            <a:endParaRPr lang="en-US" altLang="en-US" sz="1200" b="0" dirty="0">
              <a:solidFill>
                <a:prstClr val="black"/>
              </a:solidFill>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051AC-7892-4664-BFA2-207A07D5D128}" type="slidenum">
              <a:rPr lang="en-US" smtClean="0"/>
              <a:t>8</a:t>
            </a:fld>
            <a:endParaRPr lang="en-US" dirty="0"/>
          </a:p>
        </p:txBody>
      </p:sp>
    </p:spTree>
    <p:extLst>
      <p:ext uri="{BB962C8B-B14F-4D97-AF65-F5344CB8AC3E}">
        <p14:creationId xmlns:p14="http://schemas.microsoft.com/office/powerpoint/2010/main" val="419617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5" rIns="91430" bIns="45715"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03FB05B0-0E47-4E21-A4D1-909984082C7C}" type="slidenum">
              <a:rPr lang="en-US" sz="1200">
                <a:latin typeface="Times" charset="0"/>
              </a:rPr>
              <a:pPr algn="r"/>
              <a:t>14</a:t>
            </a:fld>
            <a:endParaRPr lang="en-US" sz="1200" dirty="0">
              <a:latin typeface="Times" charset="0"/>
            </a:endParaRPr>
          </a:p>
        </p:txBody>
      </p:sp>
      <p:sp>
        <p:nvSpPr>
          <p:cNvPr id="9218"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lIns="90454" tIns="45228" rIns="90454" bIns="45228"/>
          <a:lstStyle/>
          <a:p>
            <a:endParaRPr lang="en-US" dirty="0">
              <a:latin typeface="Times"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0" tIns="45715" rIns="91430" bIns="45715" anchor="b"/>
          <a:lstStyle>
            <a:lvl1pPr>
              <a:defRPr sz="2400">
                <a:solidFill>
                  <a:schemeClr val="tx1"/>
                </a:solidFill>
                <a:latin typeface="Univers" pitchFamily="34" charset="0"/>
                <a:ea typeface="ＭＳ Ｐゴシック" charset="-128"/>
              </a:defRPr>
            </a:lvl1pPr>
            <a:lvl2pPr marL="742950" indent="-285750">
              <a:defRPr sz="2400">
                <a:solidFill>
                  <a:schemeClr val="tx1"/>
                </a:solidFill>
                <a:latin typeface="Univers" pitchFamily="34" charset="0"/>
                <a:ea typeface="ＭＳ Ｐゴシック" charset="-128"/>
              </a:defRPr>
            </a:lvl2pPr>
            <a:lvl3pPr marL="1143000" indent="-228600">
              <a:defRPr sz="2400">
                <a:solidFill>
                  <a:schemeClr val="tx1"/>
                </a:solidFill>
                <a:latin typeface="Univers" pitchFamily="34" charset="0"/>
                <a:ea typeface="ＭＳ Ｐゴシック" charset="-128"/>
              </a:defRPr>
            </a:lvl3pPr>
            <a:lvl4pPr marL="1600200" indent="-228600">
              <a:defRPr sz="2400">
                <a:solidFill>
                  <a:schemeClr val="tx1"/>
                </a:solidFill>
                <a:latin typeface="Univers" pitchFamily="34" charset="0"/>
                <a:ea typeface="ＭＳ Ｐゴシック" charset="-128"/>
              </a:defRPr>
            </a:lvl4pPr>
            <a:lvl5pPr marL="2057400" indent="-228600">
              <a:defRPr sz="2400">
                <a:solidFill>
                  <a:schemeClr val="tx1"/>
                </a:solidFill>
                <a:latin typeface="Univer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Univer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Univer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Univer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Univers" pitchFamily="34" charset="0"/>
                <a:ea typeface="ＭＳ Ｐゴシック" charset="-128"/>
              </a:defRPr>
            </a:lvl9pPr>
          </a:lstStyle>
          <a:p>
            <a:pPr algn="r"/>
            <a:fld id="{DCFC37CF-D7C9-41B6-9AE6-20AD51A8B3E1}" type="slidenum">
              <a:rPr lang="en-US" sz="1200">
                <a:latin typeface="Times" charset="0"/>
              </a:rPr>
              <a:pPr algn="r"/>
              <a:t>15</a:t>
            </a:fld>
            <a:endParaRPr lang="en-US" sz="1200" dirty="0">
              <a:latin typeface="Times"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0" tIns="45715" rIns="91430" bIns="45715"/>
          <a:lstStyle/>
          <a:p>
            <a:pPr eaLnBrk="1" hangingPunct="1"/>
            <a:endParaRPr lang="en-US" dirty="0">
              <a:latin typeface="Times"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165" indent="-280064" eaLnBrk="0" hangingPunct="0">
              <a:defRPr>
                <a:solidFill>
                  <a:schemeClr val="tx1"/>
                </a:solidFill>
                <a:latin typeface="Arial" pitchFamily="34" charset="0"/>
              </a:defRPr>
            </a:lvl2pPr>
            <a:lvl3pPr marL="1120254" indent="-224051" eaLnBrk="0" hangingPunct="0">
              <a:defRPr>
                <a:solidFill>
                  <a:schemeClr val="tx1"/>
                </a:solidFill>
                <a:latin typeface="Arial" pitchFamily="34" charset="0"/>
              </a:defRPr>
            </a:lvl3pPr>
            <a:lvl4pPr marL="1568356" indent="-224051" eaLnBrk="0" hangingPunct="0">
              <a:defRPr>
                <a:solidFill>
                  <a:schemeClr val="tx1"/>
                </a:solidFill>
                <a:latin typeface="Arial" pitchFamily="34" charset="0"/>
              </a:defRPr>
            </a:lvl4pPr>
            <a:lvl5pPr marL="2016458" indent="-224051" eaLnBrk="0" hangingPunct="0">
              <a:defRPr>
                <a:solidFill>
                  <a:schemeClr val="tx1"/>
                </a:solidFill>
                <a:latin typeface="Arial" pitchFamily="34" charset="0"/>
              </a:defRPr>
            </a:lvl5pPr>
            <a:lvl6pPr marL="2464559" indent="-224051" eaLnBrk="0" fontAlgn="base" hangingPunct="0">
              <a:spcBef>
                <a:spcPct val="0"/>
              </a:spcBef>
              <a:spcAft>
                <a:spcPct val="0"/>
              </a:spcAft>
              <a:defRPr>
                <a:solidFill>
                  <a:schemeClr val="tx1"/>
                </a:solidFill>
                <a:latin typeface="Arial" pitchFamily="34" charset="0"/>
              </a:defRPr>
            </a:lvl6pPr>
            <a:lvl7pPr marL="2912661" indent="-224051" eaLnBrk="0" fontAlgn="base" hangingPunct="0">
              <a:spcBef>
                <a:spcPct val="0"/>
              </a:spcBef>
              <a:spcAft>
                <a:spcPct val="0"/>
              </a:spcAft>
              <a:defRPr>
                <a:solidFill>
                  <a:schemeClr val="tx1"/>
                </a:solidFill>
                <a:latin typeface="Arial" pitchFamily="34" charset="0"/>
              </a:defRPr>
            </a:lvl7pPr>
            <a:lvl8pPr marL="3360763" indent="-224051" eaLnBrk="0" fontAlgn="base" hangingPunct="0">
              <a:spcBef>
                <a:spcPct val="0"/>
              </a:spcBef>
              <a:spcAft>
                <a:spcPct val="0"/>
              </a:spcAft>
              <a:defRPr>
                <a:solidFill>
                  <a:schemeClr val="tx1"/>
                </a:solidFill>
                <a:latin typeface="Arial" pitchFamily="34" charset="0"/>
              </a:defRPr>
            </a:lvl8pPr>
            <a:lvl9pPr marL="3808865" indent="-224051" eaLnBrk="0" fontAlgn="base" hangingPunct="0">
              <a:spcBef>
                <a:spcPct val="0"/>
              </a:spcBef>
              <a:spcAft>
                <a:spcPct val="0"/>
              </a:spcAft>
              <a:defRPr>
                <a:solidFill>
                  <a:schemeClr val="tx1"/>
                </a:solidFill>
                <a:latin typeface="Arial" pitchFamily="34" charset="0"/>
              </a:defRPr>
            </a:lvl9pPr>
          </a:lstStyle>
          <a:p>
            <a:pPr eaLnBrk="1" hangingPunct="1"/>
            <a:fld id="{80469422-6F49-448C-B4DB-D5123146D845}" type="slidenum">
              <a:rPr lang="en-US" altLang="en-US" smtClean="0"/>
              <a:pPr eaLnBrk="1" hangingPunct="1"/>
              <a:t>24</a:t>
            </a:fld>
            <a:endParaRPr lang="en-US" altLang="en-US" dirty="0"/>
          </a:p>
        </p:txBody>
      </p:sp>
      <p:sp>
        <p:nvSpPr>
          <p:cNvPr id="13721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lstStyle/>
          <a:p>
            <a:pPr eaLnBrk="1" hangingPunct="1"/>
            <a:r>
              <a:rPr lang="en-US" altLang="en-US" sz="1800" dirty="0">
                <a:latin typeface="Arial" pitchFamily="34" charset="0"/>
              </a:rPr>
              <a:t>THERE IS NO PRICE-PREMIUM FOR SAFETY, BECAUSE SAFTEY IS NOT PERCEPTIBLE.</a:t>
            </a:r>
          </a:p>
          <a:p>
            <a:pPr eaLnBrk="1" hangingPunct="1"/>
            <a:endParaRPr lang="en-US" altLang="en-US" sz="1800" dirty="0">
              <a:latin typeface="Arial" pitchFamily="34" charset="0"/>
            </a:endParaRPr>
          </a:p>
          <a:p>
            <a:pPr eaLnBrk="1" hangingPunct="1"/>
            <a:r>
              <a:rPr lang="en-US" altLang="en-US" sz="1800" dirty="0">
                <a:latin typeface="Arial" pitchFamily="34" charset="0"/>
              </a:rPr>
              <a:t>WHEN DECIDING TO BUY, I CANNOT KNOW IF THERE IS E. COLI IN THE GROUND BEEF.</a:t>
            </a:r>
          </a:p>
          <a:p>
            <a:pPr eaLnBrk="1" hangingPunct="1"/>
            <a:endParaRPr lang="en-US" altLang="en-US" sz="1800" dirty="0">
              <a:latin typeface="Arial" pitchFamily="34" charset="0"/>
            </a:endParaRPr>
          </a:p>
          <a:p>
            <a:pPr eaLnBrk="1" hangingPunct="1"/>
            <a:r>
              <a:rPr lang="en-US" altLang="en-US" sz="1800" dirty="0">
                <a:latin typeface="Arial" pitchFamily="34" charset="0"/>
              </a:rPr>
              <a:t>I ALSO CANNOT KNOW EITHER DURING OR RIGHT AFTER I EAT THE GROUND BEEF.  </a:t>
            </a:r>
          </a:p>
          <a:p>
            <a:pPr eaLnBrk="1" hangingPunct="1"/>
            <a:endParaRPr lang="en-US" altLang="en-US" sz="1800" dirty="0">
              <a:latin typeface="Arial" pitchFamily="34" charset="0"/>
            </a:endParaRPr>
          </a:p>
          <a:p>
            <a:pPr eaLnBrk="1" hangingPunct="1"/>
            <a:r>
              <a:rPr lang="en-US" altLang="en-US" sz="1800" dirty="0">
                <a:latin typeface="Arial" pitchFamily="34" charset="0"/>
              </a:rPr>
              <a:t>AND IF I NEVER TRACE MY ILLNESS BACK TO ITS FOOD SOURCE, THE MANUFACTURER PAYS NO PRICE FOR NOT MAKING IT SAFER.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Marler_dark_CVR-v2b.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0" y="2168525"/>
            <a:ext cx="4270248" cy="1122363"/>
          </a:xfrm>
        </p:spPr>
        <p:txBody>
          <a:bodyPr>
            <a:noAutofit/>
          </a:bodyPr>
          <a:lstStyle>
            <a:lvl1pPr algn="ctr">
              <a:defRPr sz="32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9/22/2017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9/22/2017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a:t>Click to edit Master title style</a:t>
            </a:r>
          </a:p>
        </p:txBody>
      </p:sp>
      <p:sp>
        <p:nvSpPr>
          <p:cNvPr id="3" name="Text Placeholder 2"/>
          <p:cNvSpPr>
            <a:spLocks noGrp="1"/>
          </p:cNvSpPr>
          <p:nvPr>
            <p:ph type="body" sz="half" idx="1"/>
          </p:nvPr>
        </p:nvSpPr>
        <p:spPr>
          <a:xfrm>
            <a:off x="304800" y="1600200"/>
            <a:ext cx="419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CE59CB-3680-45F7-B045-A2528FE24102}" type="slidenum">
              <a:rPr lang="en-US"/>
              <a:pPr>
                <a:defRPr/>
              </a:pPr>
              <a:t>‹#›</a:t>
            </a:fld>
            <a:endParaRPr lang="en-US" dirty="0"/>
          </a:p>
        </p:txBody>
      </p:sp>
    </p:spTree>
    <p:extLst>
      <p:ext uri="{BB962C8B-B14F-4D97-AF65-F5344CB8AC3E}">
        <p14:creationId xmlns:p14="http://schemas.microsoft.com/office/powerpoint/2010/main" val="311055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8448"/>
            <a:ext cx="8394192" cy="4645152"/>
          </a:xfrm>
        </p:spPr>
        <p:txBody>
          <a:bodyPr/>
          <a:lstStyle>
            <a:lvl4pPr>
              <a:buNone/>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21DDB-4EB8-4006-B72F-6C7CDCE9322F}"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Marler_dark_CVR-v2a.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6725" y="2168525"/>
            <a:ext cx="7351395" cy="874345"/>
          </a:xfrm>
        </p:spPr>
        <p:txBody>
          <a:bodyPr>
            <a:no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41968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8448"/>
            <a:ext cx="8394192" cy="4645152"/>
          </a:xfrm>
        </p:spPr>
        <p:txBody>
          <a:bodyPr/>
          <a:lstStyle>
            <a:lvl4pPr>
              <a:buNone/>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0119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5411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9966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5338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591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5867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8100"/>
            <a:ext cx="5358638" cy="4818063"/>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681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9952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9344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6126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Marler_dark_CVR-v2a.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6725" y="2168525"/>
            <a:ext cx="7351395" cy="874345"/>
          </a:xfrm>
        </p:spPr>
        <p:txBody>
          <a:bodyPr>
            <a:no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582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8448"/>
            <a:ext cx="8394192" cy="4645152"/>
          </a:xfrm>
        </p:spPr>
        <p:txBody>
          <a:bodyPr/>
          <a:lstStyle>
            <a:lvl4pPr>
              <a:buNone/>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073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103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6350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773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9334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6508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8100"/>
            <a:ext cx="5358638" cy="4818063"/>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035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1496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2605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551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Marler_dark_CVR-v2b.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0" y="2168525"/>
            <a:ext cx="4270248" cy="1122363"/>
          </a:xfrm>
        </p:spPr>
        <p:txBody>
          <a:bodyPr>
            <a:noAutofit/>
          </a:bodyP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71037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98448"/>
            <a:ext cx="8394192" cy="4645152"/>
          </a:xfrm>
        </p:spPr>
        <p:txBody>
          <a:bodyPr/>
          <a:lstStyle>
            <a:lvl4pPr>
              <a:buNone/>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9713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9563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434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9212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57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3159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8100"/>
            <a:ext cx="5358638" cy="4818063"/>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8444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8107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622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solidFill>
                  <a:prstClr val="black"/>
                </a:solidFill>
              </a:rPr>
              <a:pPr/>
              <a:t>9/22/2017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879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8100"/>
            <a:ext cx="5358638" cy="4818063"/>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1675CF-96B9-4F8B-8408-31A02D7AAB9E}" type="datetimeFigureOut">
              <a:rPr lang="en-US" smtClean="0"/>
              <a:pPr/>
              <a:t>9/22/2017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9632039-7E32-4A9D-B8A7-5F30E07AFB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rler_dark_BAK-v2.jp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
            <a:ext cx="8394192" cy="6949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8100"/>
            <a:ext cx="8394192" cy="4791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191000" y="6324600"/>
            <a:ext cx="7620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99632039-7E32-4A9D-B8A7-5F30E07AFB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2" r:id="rId12"/>
  </p:sldLayoutIdLst>
  <p:txStyles>
    <p:titleStyle>
      <a:lvl1pPr algn="l" defTabSz="914400" rtl="0" eaLnBrk="1" latinLnBrk="0" hangingPunct="1">
        <a:spcBef>
          <a:spcPct val="0"/>
        </a:spcBef>
        <a:buNone/>
        <a:defRPr sz="3200" kern="1200">
          <a:solidFill>
            <a:srgbClr val="FFCC00"/>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C5265-EB1C-48A3-9869-7F8302CADCA6}" type="datetimeFigureOut">
              <a:rPr lang="en-US" smtClean="0"/>
              <a:pPr/>
              <a:t>9/22/2017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21DDB-4EB8-4006-B72F-6C7CDCE932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rler_dark_BAK-v2.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
            <a:ext cx="8394192" cy="6949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8100"/>
            <a:ext cx="8394192" cy="4791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191000" y="6324600"/>
            <a:ext cx="7620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7831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200" kern="1200">
          <a:solidFill>
            <a:srgbClr val="FFCC00"/>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rler_dark_BAK-v2.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
            <a:ext cx="8394192" cy="6949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8100"/>
            <a:ext cx="8394192" cy="4791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191000" y="6324600"/>
            <a:ext cx="7620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594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200" kern="1200">
          <a:solidFill>
            <a:srgbClr val="FFCC00"/>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rler_dark_BAK-v2.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7160"/>
            <a:ext cx="8394192" cy="6949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8100"/>
            <a:ext cx="8394192" cy="4791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191000" y="6324600"/>
            <a:ext cx="7620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99632039-7E32-4A9D-B8A7-5F30E07AFB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37112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spcBef>
          <a:spcPct val="0"/>
        </a:spcBef>
        <a:buNone/>
        <a:defRPr sz="3200" kern="1200">
          <a:solidFill>
            <a:srgbClr val="FFCC00"/>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20.jpeg"/><Relationship Id="rId9" Type="http://schemas.openxmlformats.org/officeDocument/2006/relationships/image" Target="../media/image14.jpe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218" y="2650191"/>
            <a:ext cx="8609744" cy="874345"/>
          </a:xfrm>
        </p:spPr>
        <p:txBody>
          <a:bodyPr/>
          <a:lstStyle/>
          <a:p>
            <a:pPr algn="ctr"/>
            <a:r>
              <a:rPr lang="en-US" dirty="0">
                <a:solidFill>
                  <a:srgbClr val="FFC000"/>
                </a:solidFill>
              </a:rPr>
              <a:t>Pathogens and Lawyers:</a:t>
            </a:r>
            <a:br>
              <a:rPr lang="en-US" dirty="0">
                <a:solidFill>
                  <a:srgbClr val="FFC000"/>
                </a:solidFill>
              </a:rPr>
            </a:br>
            <a:r>
              <a:rPr lang="en-US" dirty="0">
                <a:solidFill>
                  <a:srgbClr val="FFC000"/>
                </a:solidFill>
              </a:rPr>
              <a:t>All to be Avoided</a:t>
            </a:r>
            <a:endParaRPr lang="en-US" sz="2800" dirty="0">
              <a:solidFill>
                <a:srgbClr val="FFC000"/>
              </a:solidFill>
            </a:endParaRPr>
          </a:p>
        </p:txBody>
      </p:sp>
      <p:sp>
        <p:nvSpPr>
          <p:cNvPr id="3" name="TextBox 2"/>
          <p:cNvSpPr txBox="1"/>
          <p:nvPr/>
        </p:nvSpPr>
        <p:spPr>
          <a:xfrm>
            <a:off x="3492344" y="3740735"/>
            <a:ext cx="2229492" cy="646331"/>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Bruce Clark, JD</a:t>
            </a: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9.22.17</a:t>
            </a:r>
          </a:p>
        </p:txBody>
      </p:sp>
      <p:pic>
        <p:nvPicPr>
          <p:cNvPr id="4" name="Picture 2" descr="Washington Association for Food Protection">
            <a:extLst>
              <a:ext uri="{FF2B5EF4-FFF2-40B4-BE49-F238E27FC236}">
                <a16:creationId xmlns:a16="http://schemas.microsoft.com/office/drawing/2014/main" id="{FD30CB57-A6DB-4119-8AFE-637527CC0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5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BA75-E066-45DB-A824-5572F2557030}"/>
              </a:ext>
            </a:extLst>
          </p:cNvPr>
          <p:cNvSpPr>
            <a:spLocks noGrp="1"/>
          </p:cNvSpPr>
          <p:nvPr>
            <p:ph type="title"/>
          </p:nvPr>
        </p:nvSpPr>
        <p:spPr/>
        <p:txBody>
          <a:bodyPr/>
          <a:lstStyle/>
          <a:p>
            <a:r>
              <a:rPr lang="en-US" dirty="0"/>
              <a:t>FSMA and Surveillance</a:t>
            </a:r>
          </a:p>
        </p:txBody>
      </p:sp>
      <p:sp>
        <p:nvSpPr>
          <p:cNvPr id="3" name="Content Placeholder 2">
            <a:extLst>
              <a:ext uri="{FF2B5EF4-FFF2-40B4-BE49-F238E27FC236}">
                <a16:creationId xmlns:a16="http://schemas.microsoft.com/office/drawing/2014/main" id="{C81C6F12-D132-4A7C-86F4-34C77228CDFD}"/>
              </a:ext>
            </a:extLst>
          </p:cNvPr>
          <p:cNvSpPr>
            <a:spLocks noGrp="1"/>
          </p:cNvSpPr>
          <p:nvPr>
            <p:ph idx="1"/>
          </p:nvPr>
        </p:nvSpPr>
        <p:spPr/>
        <p:txBody>
          <a:bodyPr>
            <a:normAutofit lnSpcReduction="10000"/>
          </a:bodyPr>
          <a:lstStyle/>
          <a:p>
            <a:r>
              <a:rPr lang="en-US" dirty="0">
                <a:effectLst/>
                <a:latin typeface="Lato"/>
              </a:rPr>
              <a:t>The Food Safety Modernization Act (FSMA) enhances CDC’s surveillance responsibilities.  CDC is charged with these tasks:</a:t>
            </a:r>
          </a:p>
          <a:p>
            <a:r>
              <a:rPr lang="en-US" dirty="0">
                <a:effectLst/>
                <a:latin typeface="Lato"/>
              </a:rPr>
              <a:t>Coordinating and integrating federal, state, and local foodborne illness surveillance systems</a:t>
            </a:r>
          </a:p>
          <a:p>
            <a:r>
              <a:rPr lang="en-US" dirty="0">
                <a:effectLst/>
                <a:latin typeface="Lato"/>
              </a:rPr>
              <a:t>Increasing participation in national networks</a:t>
            </a:r>
          </a:p>
          <a:p>
            <a:r>
              <a:rPr lang="en-US" dirty="0">
                <a:effectLst/>
                <a:latin typeface="Lato"/>
              </a:rPr>
              <a:t>Facilitating the timely sharing of information</a:t>
            </a:r>
          </a:p>
          <a:p>
            <a:r>
              <a:rPr lang="en-US" dirty="0">
                <a:effectLst/>
                <a:latin typeface="Lato"/>
              </a:rPr>
              <a:t>Developing improved epidemiology and laboratory tools</a:t>
            </a:r>
          </a:p>
          <a:p>
            <a:r>
              <a:rPr lang="en-US" dirty="0">
                <a:effectLst/>
                <a:latin typeface="Lato"/>
              </a:rPr>
              <a:t>Improving attribution of illness to specific foods</a:t>
            </a:r>
          </a:p>
          <a:p>
            <a:endParaRPr lang="en-US" dirty="0"/>
          </a:p>
        </p:txBody>
      </p:sp>
    </p:spTree>
    <p:extLst>
      <p:ext uri="{BB962C8B-B14F-4D97-AF65-F5344CB8AC3E}">
        <p14:creationId xmlns:p14="http://schemas.microsoft.com/office/powerpoint/2010/main" val="235630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5 Pathogens – 2011 estimates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1603913"/>
              </p:ext>
            </p:extLst>
          </p:nvPr>
        </p:nvGraphicFramePr>
        <p:xfrm>
          <a:off x="4623371" y="1136381"/>
          <a:ext cx="4232953" cy="4227965"/>
        </p:xfrm>
        <a:graphic>
          <a:graphicData uri="http://schemas.openxmlformats.org/drawingml/2006/table">
            <a:tbl>
              <a:tblPr firstRow="1" bandRow="1">
                <a:tableStyleId>{21E4AEA4-8DFA-4A89-87EB-49C32662AFE0}</a:tableStyleId>
              </a:tblPr>
              <a:tblGrid>
                <a:gridCol w="1674064">
                  <a:extLst>
                    <a:ext uri="{9D8B030D-6E8A-4147-A177-3AD203B41FA5}">
                      <a16:colId xmlns:a16="http://schemas.microsoft.com/office/drawing/2014/main" val="20000"/>
                    </a:ext>
                  </a:extLst>
                </a:gridCol>
                <a:gridCol w="1674064">
                  <a:extLst>
                    <a:ext uri="{9D8B030D-6E8A-4147-A177-3AD203B41FA5}">
                      <a16:colId xmlns:a16="http://schemas.microsoft.com/office/drawing/2014/main" val="20001"/>
                    </a:ext>
                  </a:extLst>
                </a:gridCol>
                <a:gridCol w="884825">
                  <a:extLst>
                    <a:ext uri="{9D8B030D-6E8A-4147-A177-3AD203B41FA5}">
                      <a16:colId xmlns:a16="http://schemas.microsoft.com/office/drawing/2014/main" val="20002"/>
                    </a:ext>
                  </a:extLst>
                </a:gridCol>
              </a:tblGrid>
              <a:tr h="907629">
                <a:tc>
                  <a:txBody>
                    <a:bodyPr/>
                    <a:lstStyle/>
                    <a:p>
                      <a:endParaRPr lang="en-US" dirty="0"/>
                    </a:p>
                    <a:p>
                      <a:endParaRPr lang="en-US" sz="1600" dirty="0"/>
                    </a:p>
                    <a:p>
                      <a:r>
                        <a:rPr lang="en-US" sz="1600" dirty="0"/>
                        <a:t>Pathogen</a:t>
                      </a:r>
                      <a:endParaRPr lang="en-US" sz="1600" b="1" dirty="0"/>
                    </a:p>
                  </a:txBody>
                  <a:tcPr/>
                </a:tc>
                <a:tc>
                  <a:txBody>
                    <a:bodyPr/>
                    <a:lstStyle/>
                    <a:p>
                      <a:pPr algn="ctr"/>
                      <a:r>
                        <a:rPr lang="en-US" sz="1600" dirty="0"/>
                        <a:t>Estimated number of hospitalizations</a:t>
                      </a:r>
                    </a:p>
                  </a:txBody>
                  <a:tcPr/>
                </a:tc>
                <a:tc>
                  <a:txBody>
                    <a:bodyPr/>
                    <a:lstStyle/>
                    <a:p>
                      <a:endParaRPr lang="en-US" dirty="0"/>
                    </a:p>
                    <a:p>
                      <a:pPr algn="ctr"/>
                      <a:endParaRPr lang="en-US" dirty="0"/>
                    </a:p>
                    <a:p>
                      <a:pPr algn="ctr"/>
                      <a:r>
                        <a:rPr lang="en-US" dirty="0"/>
                        <a:t>%</a:t>
                      </a:r>
                    </a:p>
                  </a:txBody>
                  <a:tcPr/>
                </a:tc>
                <a:extLst>
                  <a:ext uri="{0D108BD9-81ED-4DB2-BD59-A6C34878D82A}">
                    <a16:rowId xmlns:a16="http://schemas.microsoft.com/office/drawing/2014/main" val="10000"/>
                  </a:ext>
                </a:extLst>
              </a:tr>
              <a:tr h="635340">
                <a:tc>
                  <a:txBody>
                    <a:bodyPr/>
                    <a:lstStyle/>
                    <a:p>
                      <a:r>
                        <a:rPr lang="en-US" i="1" dirty="0"/>
                        <a:t>Salmonella </a:t>
                      </a:r>
                      <a:r>
                        <a:rPr lang="en-US" dirty="0"/>
                        <a:t>nontyphoidal</a:t>
                      </a:r>
                    </a:p>
                  </a:txBody>
                  <a:tcPr anchor="ctr"/>
                </a:tc>
                <a:tc>
                  <a:txBody>
                    <a:bodyPr/>
                    <a:lstStyle/>
                    <a:p>
                      <a:pPr>
                        <a:tabLst>
                          <a:tab pos="1201738" algn="r"/>
                        </a:tabLst>
                      </a:pPr>
                      <a:r>
                        <a:rPr lang="en-US" dirty="0"/>
                        <a:t>	19,336</a:t>
                      </a:r>
                    </a:p>
                  </a:txBody>
                  <a:tcPr anchor="ctr"/>
                </a:tc>
                <a:tc>
                  <a:txBody>
                    <a:bodyPr/>
                    <a:lstStyle/>
                    <a:p>
                      <a:pPr>
                        <a:tabLst>
                          <a:tab pos="574675" algn="r"/>
                        </a:tabLst>
                      </a:pPr>
                      <a:r>
                        <a:rPr lang="en-US" dirty="0"/>
                        <a:t>	35%</a:t>
                      </a:r>
                    </a:p>
                  </a:txBody>
                  <a:tcPr anchor="ctr"/>
                </a:tc>
                <a:extLst>
                  <a:ext uri="{0D108BD9-81ED-4DB2-BD59-A6C34878D82A}">
                    <a16:rowId xmlns:a16="http://schemas.microsoft.com/office/drawing/2014/main" val="10001"/>
                  </a:ext>
                </a:extLst>
              </a:tr>
              <a:tr h="655424">
                <a:tc>
                  <a:txBody>
                    <a:bodyPr/>
                    <a:lstStyle/>
                    <a:p>
                      <a:r>
                        <a:rPr lang="en-US" dirty="0"/>
                        <a:t>Norovirus</a:t>
                      </a:r>
                    </a:p>
                  </a:txBody>
                  <a:tcPr anchor="ctr"/>
                </a:tc>
                <a:tc>
                  <a:txBody>
                    <a:bodyPr/>
                    <a:lstStyle/>
                    <a:p>
                      <a:pPr>
                        <a:tabLst>
                          <a:tab pos="1201738" algn="r"/>
                        </a:tabLst>
                      </a:pPr>
                      <a:r>
                        <a:rPr lang="en-US" dirty="0"/>
                        <a:t>	14,663</a:t>
                      </a:r>
                    </a:p>
                  </a:txBody>
                  <a:tcPr anchor="ctr"/>
                </a:tc>
                <a:tc>
                  <a:txBody>
                    <a:bodyPr/>
                    <a:lstStyle/>
                    <a:p>
                      <a:pPr>
                        <a:tabLst>
                          <a:tab pos="574675" algn="r"/>
                        </a:tabLst>
                      </a:pPr>
                      <a:r>
                        <a:rPr lang="en-US" dirty="0"/>
                        <a:t>	26%</a:t>
                      </a:r>
                      <a:endParaRPr lang="en-US" i="0" dirty="0"/>
                    </a:p>
                  </a:txBody>
                  <a:tcPr anchor="ctr"/>
                </a:tc>
                <a:extLst>
                  <a:ext uri="{0D108BD9-81ED-4DB2-BD59-A6C34878D82A}">
                    <a16:rowId xmlns:a16="http://schemas.microsoft.com/office/drawing/2014/main" val="10002"/>
                  </a:ext>
                </a:extLst>
              </a:tr>
              <a:tr h="645549">
                <a:tc>
                  <a:txBody>
                    <a:bodyPr/>
                    <a:lstStyle/>
                    <a:p>
                      <a:r>
                        <a:rPr lang="en-US" i="1" dirty="0"/>
                        <a:t>Campylobacter spp.</a:t>
                      </a:r>
                    </a:p>
                  </a:txBody>
                  <a:tcPr anchor="ctr"/>
                </a:tc>
                <a:tc>
                  <a:txBody>
                    <a:bodyPr/>
                    <a:lstStyle/>
                    <a:p>
                      <a:pPr>
                        <a:tabLst>
                          <a:tab pos="1201738" algn="r"/>
                        </a:tabLst>
                      </a:pPr>
                      <a:r>
                        <a:rPr lang="en-US" dirty="0"/>
                        <a:t>	8,463</a:t>
                      </a:r>
                    </a:p>
                  </a:txBody>
                  <a:tcPr anchor="ctr"/>
                </a:tc>
                <a:tc>
                  <a:txBody>
                    <a:bodyPr/>
                    <a:lstStyle/>
                    <a:p>
                      <a:pPr>
                        <a:tabLst>
                          <a:tab pos="574675" algn="r"/>
                        </a:tabLst>
                      </a:pPr>
                      <a:r>
                        <a:rPr lang="en-US" dirty="0"/>
                        <a:t>	15%</a:t>
                      </a:r>
                    </a:p>
                  </a:txBody>
                  <a:tcPr anchor="ctr"/>
                </a:tc>
                <a:extLst>
                  <a:ext uri="{0D108BD9-81ED-4DB2-BD59-A6C34878D82A}">
                    <a16:rowId xmlns:a16="http://schemas.microsoft.com/office/drawing/2014/main" val="10003"/>
                  </a:ext>
                </a:extLst>
              </a:tr>
              <a:tr h="681645">
                <a:tc>
                  <a:txBody>
                    <a:bodyPr/>
                    <a:lstStyle/>
                    <a:p>
                      <a:r>
                        <a:rPr lang="en-US" i="1" dirty="0"/>
                        <a:t>Toxoplasma gondii</a:t>
                      </a:r>
                    </a:p>
                  </a:txBody>
                  <a:tcPr anchor="ctr"/>
                </a:tc>
                <a:tc>
                  <a:txBody>
                    <a:bodyPr/>
                    <a:lstStyle/>
                    <a:p>
                      <a:pPr>
                        <a:tabLst>
                          <a:tab pos="1201738" algn="r"/>
                        </a:tabLst>
                      </a:pPr>
                      <a:r>
                        <a:rPr lang="en-US" dirty="0"/>
                        <a:t>	4,428</a:t>
                      </a:r>
                    </a:p>
                  </a:txBody>
                  <a:tcPr anchor="ctr"/>
                </a:tc>
                <a:tc>
                  <a:txBody>
                    <a:bodyPr/>
                    <a:lstStyle/>
                    <a:p>
                      <a:pPr>
                        <a:tabLst>
                          <a:tab pos="574675" algn="r"/>
                        </a:tabLst>
                      </a:pPr>
                      <a:r>
                        <a:rPr lang="en-US" dirty="0"/>
                        <a:t>	8%</a:t>
                      </a:r>
                    </a:p>
                  </a:txBody>
                  <a:tcPr anchor="ctr"/>
                </a:tc>
                <a:extLst>
                  <a:ext uri="{0D108BD9-81ED-4DB2-BD59-A6C34878D82A}">
                    <a16:rowId xmlns:a16="http://schemas.microsoft.com/office/drawing/2014/main" val="10004"/>
                  </a:ext>
                </a:extLst>
              </a:tr>
              <a:tr h="690867">
                <a:tc>
                  <a:txBody>
                    <a:bodyPr/>
                    <a:lstStyle/>
                    <a:p>
                      <a:pPr>
                        <a:spcAft>
                          <a:spcPts val="0"/>
                        </a:spcAft>
                      </a:pPr>
                      <a:r>
                        <a:rPr lang="en-US" i="1" dirty="0"/>
                        <a:t>E. Coli </a:t>
                      </a:r>
                      <a:r>
                        <a:rPr lang="en-US" dirty="0"/>
                        <a:t>(STEC) O157</a:t>
                      </a:r>
                    </a:p>
                  </a:txBody>
                  <a:tcPr anchor="ctr"/>
                </a:tc>
                <a:tc>
                  <a:txBody>
                    <a:bodyPr/>
                    <a:lstStyle/>
                    <a:p>
                      <a:pPr>
                        <a:tabLst>
                          <a:tab pos="1201738" algn="r"/>
                        </a:tabLst>
                      </a:pPr>
                      <a:r>
                        <a:rPr lang="en-US" dirty="0">
                          <a:solidFill>
                            <a:srgbClr val="FFFF00"/>
                          </a:solidFill>
                        </a:rPr>
                        <a:t>	</a:t>
                      </a:r>
                      <a:r>
                        <a:rPr lang="en-US" dirty="0">
                          <a:solidFill>
                            <a:schemeClr val="tx1"/>
                          </a:solidFill>
                        </a:rPr>
                        <a:t>2,138</a:t>
                      </a:r>
                    </a:p>
                  </a:txBody>
                  <a:tcPr anchor="ctr"/>
                </a:tc>
                <a:tc>
                  <a:txBody>
                    <a:bodyPr/>
                    <a:lstStyle/>
                    <a:p>
                      <a:pPr>
                        <a:tabLst>
                          <a:tab pos="574675" algn="r"/>
                        </a:tabLst>
                      </a:pPr>
                      <a:r>
                        <a:rPr lang="en-US" dirty="0"/>
                        <a:t>	4%</a:t>
                      </a:r>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873304" y="5250094"/>
            <a:ext cx="7849456" cy="646331"/>
          </a:xfrm>
          <a:prstGeom prst="rect">
            <a:avLst/>
          </a:prstGeom>
          <a:noFill/>
        </p:spPr>
        <p:txBody>
          <a:bodyPr wrap="square" rtlCol="0">
            <a:spAutoFit/>
          </a:bodyPr>
          <a:lstStyle/>
          <a:p>
            <a:pPr algn="ctr"/>
            <a:endParaRPr lang="en-US" dirty="0">
              <a:solidFill>
                <a:schemeClr val="bg1"/>
              </a:solidFill>
            </a:endParaRPr>
          </a:p>
          <a:p>
            <a:r>
              <a:rPr lang="en-US" dirty="0">
                <a:solidFill>
                  <a:schemeClr val="bg1"/>
                </a:solidFill>
              </a:rPr>
              <a:t>REF:  http://www.cdc.gov/foodborneburden/2011-foodborne-estimates.html</a:t>
            </a:r>
          </a:p>
        </p:txBody>
      </p:sp>
      <p:graphicFrame>
        <p:nvGraphicFramePr>
          <p:cNvPr id="6" name="Content Placeholder 3"/>
          <p:cNvGraphicFramePr>
            <a:graphicFrameLocks/>
          </p:cNvGraphicFramePr>
          <p:nvPr>
            <p:extLst>
              <p:ext uri="{D42A27DB-BD31-4B8C-83A1-F6EECF244321}">
                <p14:modId xmlns:p14="http://schemas.microsoft.com/office/powerpoint/2010/main" val="2450102552"/>
              </p:ext>
            </p:extLst>
          </p:nvPr>
        </p:nvGraphicFramePr>
        <p:xfrm>
          <a:off x="203772" y="1132746"/>
          <a:ext cx="4152471" cy="4195601"/>
        </p:xfrm>
        <a:graphic>
          <a:graphicData uri="http://schemas.openxmlformats.org/drawingml/2006/table">
            <a:tbl>
              <a:tblPr firstRow="1" bandRow="1">
                <a:tableStyleId>{5C22544A-7EE6-4342-B048-85BDC9FD1C3A}</a:tableStyleId>
              </a:tblPr>
              <a:tblGrid>
                <a:gridCol w="1642235">
                  <a:extLst>
                    <a:ext uri="{9D8B030D-6E8A-4147-A177-3AD203B41FA5}">
                      <a16:colId xmlns:a16="http://schemas.microsoft.com/office/drawing/2014/main" val="20000"/>
                    </a:ext>
                  </a:extLst>
                </a:gridCol>
                <a:gridCol w="1642235">
                  <a:extLst>
                    <a:ext uri="{9D8B030D-6E8A-4147-A177-3AD203B41FA5}">
                      <a16:colId xmlns:a16="http://schemas.microsoft.com/office/drawing/2014/main" val="20001"/>
                    </a:ext>
                  </a:extLst>
                </a:gridCol>
                <a:gridCol w="868001">
                  <a:extLst>
                    <a:ext uri="{9D8B030D-6E8A-4147-A177-3AD203B41FA5}">
                      <a16:colId xmlns:a16="http://schemas.microsoft.com/office/drawing/2014/main" val="20002"/>
                    </a:ext>
                  </a:extLst>
                </a:gridCol>
              </a:tblGrid>
              <a:tr h="836147">
                <a:tc>
                  <a:txBody>
                    <a:bodyPr/>
                    <a:lstStyle/>
                    <a:p>
                      <a:endParaRPr lang="en-US" dirty="0"/>
                    </a:p>
                    <a:p>
                      <a:endParaRPr lang="en-US" sz="1600" b="1" dirty="0"/>
                    </a:p>
                    <a:p>
                      <a:r>
                        <a:rPr lang="en-US" sz="1600" b="1" dirty="0"/>
                        <a:t>Pathogen</a:t>
                      </a:r>
                    </a:p>
                  </a:txBody>
                  <a:tcPr/>
                </a:tc>
                <a:tc>
                  <a:txBody>
                    <a:bodyPr/>
                    <a:lstStyle/>
                    <a:p>
                      <a:pPr algn="ctr"/>
                      <a:endParaRPr lang="en-US" sz="1600" dirty="0"/>
                    </a:p>
                    <a:p>
                      <a:pPr algn="ctr"/>
                      <a:r>
                        <a:rPr lang="en-US" sz="1600" dirty="0"/>
                        <a:t>Estimated number of cases</a:t>
                      </a:r>
                    </a:p>
                  </a:txBody>
                  <a:tcPr/>
                </a:tc>
                <a:tc>
                  <a:txBody>
                    <a:bodyPr/>
                    <a:lstStyle/>
                    <a:p>
                      <a:endParaRPr lang="en-US" dirty="0"/>
                    </a:p>
                    <a:p>
                      <a:pPr algn="ctr"/>
                      <a:endParaRPr lang="en-US" dirty="0"/>
                    </a:p>
                    <a:p>
                      <a:pPr algn="ctr"/>
                      <a:r>
                        <a:rPr lang="en-US" dirty="0"/>
                        <a:t>%</a:t>
                      </a:r>
                    </a:p>
                  </a:txBody>
                  <a:tcPr/>
                </a:tc>
                <a:extLst>
                  <a:ext uri="{0D108BD9-81ED-4DB2-BD59-A6C34878D82A}">
                    <a16:rowId xmlns:a16="http://schemas.microsoft.com/office/drawing/2014/main" val="10000"/>
                  </a:ext>
                </a:extLst>
              </a:tr>
              <a:tr h="663795">
                <a:tc>
                  <a:txBody>
                    <a:bodyPr/>
                    <a:lstStyle/>
                    <a:p>
                      <a:r>
                        <a:rPr lang="en-US" i="0" dirty="0"/>
                        <a:t>Norovirus</a:t>
                      </a:r>
                    </a:p>
                  </a:txBody>
                  <a:tcPr anchor="ctr"/>
                </a:tc>
                <a:tc>
                  <a:txBody>
                    <a:bodyPr/>
                    <a:lstStyle/>
                    <a:p>
                      <a:pPr>
                        <a:tabLst>
                          <a:tab pos="1201738" algn="r"/>
                        </a:tabLst>
                      </a:pPr>
                      <a:r>
                        <a:rPr lang="en-US" dirty="0"/>
                        <a:t>	5,461,731</a:t>
                      </a:r>
                    </a:p>
                  </a:txBody>
                  <a:tcPr anchor="ctr"/>
                </a:tc>
                <a:tc>
                  <a:txBody>
                    <a:bodyPr/>
                    <a:lstStyle/>
                    <a:p>
                      <a:pPr>
                        <a:tabLst>
                          <a:tab pos="574675" algn="r"/>
                        </a:tabLst>
                      </a:pPr>
                      <a:r>
                        <a:rPr lang="en-US" dirty="0"/>
                        <a:t>	58%</a:t>
                      </a:r>
                    </a:p>
                  </a:txBody>
                  <a:tcPr anchor="ctr"/>
                </a:tc>
                <a:extLst>
                  <a:ext uri="{0D108BD9-81ED-4DB2-BD59-A6C34878D82A}">
                    <a16:rowId xmlns:a16="http://schemas.microsoft.com/office/drawing/2014/main" val="10001"/>
                  </a:ext>
                </a:extLst>
              </a:tr>
              <a:tr h="644908">
                <a:tc>
                  <a:txBody>
                    <a:bodyPr/>
                    <a:lstStyle/>
                    <a:p>
                      <a:r>
                        <a:rPr lang="en-US" i="1" dirty="0"/>
                        <a:t>Salmonella </a:t>
                      </a:r>
                      <a:r>
                        <a:rPr lang="en-US" dirty="0"/>
                        <a:t>nontyphoidal</a:t>
                      </a:r>
                    </a:p>
                  </a:txBody>
                  <a:tcPr anchor="ctr"/>
                </a:tc>
                <a:tc>
                  <a:txBody>
                    <a:bodyPr/>
                    <a:lstStyle/>
                    <a:p>
                      <a:pPr>
                        <a:tabLst>
                          <a:tab pos="1201738" algn="r"/>
                        </a:tabLst>
                      </a:pPr>
                      <a:r>
                        <a:rPr lang="en-US" dirty="0"/>
                        <a:t>	1,027,561</a:t>
                      </a:r>
                    </a:p>
                  </a:txBody>
                  <a:tcPr anchor="ctr"/>
                </a:tc>
                <a:tc>
                  <a:txBody>
                    <a:bodyPr/>
                    <a:lstStyle/>
                    <a:p>
                      <a:pPr>
                        <a:tabLst>
                          <a:tab pos="574675" algn="r"/>
                        </a:tabLst>
                      </a:pPr>
                      <a:r>
                        <a:rPr lang="en-US" i="0" dirty="0"/>
                        <a:t>	11%</a:t>
                      </a:r>
                    </a:p>
                  </a:txBody>
                  <a:tcPr anchor="ctr"/>
                </a:tc>
                <a:extLst>
                  <a:ext uri="{0D108BD9-81ED-4DB2-BD59-A6C34878D82A}">
                    <a16:rowId xmlns:a16="http://schemas.microsoft.com/office/drawing/2014/main" val="10002"/>
                  </a:ext>
                </a:extLst>
              </a:tr>
              <a:tr h="663795">
                <a:tc>
                  <a:txBody>
                    <a:bodyPr/>
                    <a:lstStyle/>
                    <a:p>
                      <a:r>
                        <a:rPr lang="en-US" i="1" dirty="0"/>
                        <a:t>Clostridium perfringens</a:t>
                      </a:r>
                    </a:p>
                  </a:txBody>
                  <a:tcPr anchor="ctr"/>
                </a:tc>
                <a:tc>
                  <a:txBody>
                    <a:bodyPr/>
                    <a:lstStyle/>
                    <a:p>
                      <a:pPr>
                        <a:tabLst>
                          <a:tab pos="1201738" algn="r"/>
                        </a:tabLst>
                      </a:pPr>
                      <a:r>
                        <a:rPr lang="en-US" dirty="0"/>
                        <a:t>	965,958</a:t>
                      </a:r>
                    </a:p>
                  </a:txBody>
                  <a:tcPr anchor="ctr"/>
                </a:tc>
                <a:tc>
                  <a:txBody>
                    <a:bodyPr/>
                    <a:lstStyle/>
                    <a:p>
                      <a:pPr>
                        <a:tabLst>
                          <a:tab pos="574675" algn="r"/>
                        </a:tabLst>
                      </a:pPr>
                      <a:r>
                        <a:rPr lang="en-US" dirty="0"/>
                        <a:t>	10%</a:t>
                      </a:r>
                    </a:p>
                  </a:txBody>
                  <a:tcPr anchor="ctr"/>
                </a:tc>
                <a:extLst>
                  <a:ext uri="{0D108BD9-81ED-4DB2-BD59-A6C34878D82A}">
                    <a16:rowId xmlns:a16="http://schemas.microsoft.com/office/drawing/2014/main" val="10003"/>
                  </a:ext>
                </a:extLst>
              </a:tr>
              <a:tr h="663795">
                <a:tc>
                  <a:txBody>
                    <a:bodyPr/>
                    <a:lstStyle/>
                    <a:p>
                      <a:r>
                        <a:rPr lang="en-US" i="1" dirty="0"/>
                        <a:t>Campylobacter spp.</a:t>
                      </a:r>
                    </a:p>
                  </a:txBody>
                  <a:tcPr anchor="ctr"/>
                </a:tc>
                <a:tc>
                  <a:txBody>
                    <a:bodyPr/>
                    <a:lstStyle/>
                    <a:p>
                      <a:pPr>
                        <a:tabLst>
                          <a:tab pos="1201738" algn="r"/>
                        </a:tabLst>
                      </a:pPr>
                      <a:r>
                        <a:rPr lang="en-US" dirty="0"/>
                        <a:t>	845,024</a:t>
                      </a:r>
                    </a:p>
                  </a:txBody>
                  <a:tcPr anchor="ctr"/>
                </a:tc>
                <a:tc>
                  <a:txBody>
                    <a:bodyPr/>
                    <a:lstStyle/>
                    <a:p>
                      <a:pPr>
                        <a:tabLst>
                          <a:tab pos="574675" algn="r"/>
                        </a:tabLst>
                      </a:pPr>
                      <a:r>
                        <a:rPr lang="en-US" dirty="0"/>
                        <a:t>	9%</a:t>
                      </a:r>
                    </a:p>
                  </a:txBody>
                  <a:tcPr anchor="ctr"/>
                </a:tc>
                <a:extLst>
                  <a:ext uri="{0D108BD9-81ED-4DB2-BD59-A6C34878D82A}">
                    <a16:rowId xmlns:a16="http://schemas.microsoft.com/office/drawing/2014/main" val="10004"/>
                  </a:ext>
                </a:extLst>
              </a:tr>
              <a:tr h="644908">
                <a:tc>
                  <a:txBody>
                    <a:bodyPr/>
                    <a:lstStyle/>
                    <a:p>
                      <a:r>
                        <a:rPr lang="en-US" i="1" dirty="0"/>
                        <a:t>Staphylococcus aureus</a:t>
                      </a:r>
                      <a:endParaRPr lang="en-US" dirty="0"/>
                    </a:p>
                  </a:txBody>
                  <a:tcPr anchor="ctr"/>
                </a:tc>
                <a:tc>
                  <a:txBody>
                    <a:bodyPr/>
                    <a:lstStyle/>
                    <a:p>
                      <a:pPr>
                        <a:tabLst>
                          <a:tab pos="1201738" algn="r"/>
                        </a:tabLst>
                      </a:pPr>
                      <a:r>
                        <a:rPr lang="en-US" dirty="0"/>
                        <a:t>	241,148</a:t>
                      </a:r>
                    </a:p>
                  </a:txBody>
                  <a:tcPr anchor="ctr"/>
                </a:tc>
                <a:tc>
                  <a:txBody>
                    <a:bodyPr/>
                    <a:lstStyle/>
                    <a:p>
                      <a:pPr>
                        <a:tabLst>
                          <a:tab pos="574675" algn="r"/>
                        </a:tabLst>
                      </a:pPr>
                      <a:r>
                        <a:rPr lang="en-US" dirty="0"/>
                        <a:t>	3%</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317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 is Expensive</a:t>
            </a:r>
          </a:p>
        </p:txBody>
      </p:sp>
      <p:sp>
        <p:nvSpPr>
          <p:cNvPr id="3" name="Content Placeholder 2"/>
          <p:cNvSpPr>
            <a:spLocks noGrp="1"/>
          </p:cNvSpPr>
          <p:nvPr>
            <p:ph idx="1"/>
          </p:nvPr>
        </p:nvSpPr>
        <p:spPr>
          <a:xfrm>
            <a:off x="256520" y="2814257"/>
            <a:ext cx="5833195" cy="2641320"/>
          </a:xfrm>
        </p:spPr>
        <p:txBody>
          <a:bodyPr/>
          <a:lstStyle/>
          <a:p>
            <a:pPr marL="387350" lvl="0" indent="-387350" fontAlgn="base">
              <a:lnSpc>
                <a:spcPct val="90000"/>
              </a:lnSpc>
              <a:spcBef>
                <a:spcPct val="40000"/>
              </a:spcBef>
              <a:spcAft>
                <a:spcPct val="0"/>
              </a:spcAft>
              <a:buClr>
                <a:srgbClr val="F8CA2C"/>
              </a:buClr>
              <a:buNone/>
            </a:pPr>
            <a:r>
              <a:rPr lang="en-US" sz="2000" kern="0" dirty="0">
                <a:solidFill>
                  <a:srgbClr val="FFFFFF"/>
                </a:solidFill>
                <a:effectLst/>
              </a:rPr>
              <a:t>    For five foodborne pathogens,* medical costs, productivity losses, and costs of premature death total:</a:t>
            </a:r>
          </a:p>
          <a:p>
            <a:pPr marL="387350" lvl="0" indent="-387350" fontAlgn="base">
              <a:lnSpc>
                <a:spcPct val="90000"/>
              </a:lnSpc>
              <a:spcBef>
                <a:spcPct val="40000"/>
              </a:spcBef>
              <a:spcAft>
                <a:spcPct val="0"/>
              </a:spcAft>
              <a:buClr>
                <a:srgbClr val="F8CA2C"/>
              </a:buClr>
              <a:buNone/>
            </a:pPr>
            <a:r>
              <a:rPr lang="en-US" kern="0" dirty="0">
                <a:solidFill>
                  <a:srgbClr val="FFFFFF"/>
                </a:solidFill>
                <a:latin typeface="Constantia" pitchFamily="18" charset="0"/>
                <a:ea typeface="ＭＳ Ｐゴシック" pitchFamily="-108" charset="-128"/>
              </a:rPr>
              <a:t>		</a:t>
            </a:r>
            <a:r>
              <a:rPr lang="en-US" sz="3600" b="1" kern="0" dirty="0">
                <a:solidFill>
                  <a:srgbClr val="FF0000"/>
                </a:solidFill>
                <a:latin typeface="Constantia" pitchFamily="18" charset="0"/>
                <a:ea typeface="ＭＳ Ｐゴシック" pitchFamily="-108" charset="-128"/>
              </a:rPr>
              <a:t>$6.9 BILLION</a:t>
            </a:r>
          </a:p>
          <a:p>
            <a:pPr marL="387350" lvl="0" indent="-387350" fontAlgn="base">
              <a:lnSpc>
                <a:spcPct val="90000"/>
              </a:lnSpc>
              <a:spcBef>
                <a:spcPct val="40000"/>
              </a:spcBef>
              <a:spcAft>
                <a:spcPct val="0"/>
              </a:spcAft>
              <a:buClr>
                <a:srgbClr val="F8CA2C"/>
              </a:buClr>
              <a:buNone/>
            </a:pPr>
            <a:r>
              <a:rPr lang="en-US" sz="2000" kern="0" dirty="0">
                <a:solidFill>
                  <a:srgbClr val="FFFFFF"/>
                </a:solidFill>
                <a:effectLst/>
              </a:rPr>
              <a:t>    </a:t>
            </a:r>
            <a:r>
              <a:rPr lang="en-US" sz="1400" kern="0" dirty="0">
                <a:solidFill>
                  <a:srgbClr val="FFFFFF"/>
                </a:solidFill>
                <a:effectLst/>
              </a:rPr>
              <a:t>* </a:t>
            </a:r>
            <a:r>
              <a:rPr lang="en-US" sz="1400" i="1" kern="0" dirty="0">
                <a:solidFill>
                  <a:srgbClr val="FFFFFF"/>
                </a:solidFill>
                <a:effectLst/>
              </a:rPr>
              <a:t>Campylobacter</a:t>
            </a:r>
            <a:r>
              <a:rPr lang="en-US" sz="1400" kern="0" dirty="0">
                <a:solidFill>
                  <a:srgbClr val="FFFFFF"/>
                </a:solidFill>
                <a:effectLst/>
              </a:rPr>
              <a:t>,  </a:t>
            </a:r>
            <a:r>
              <a:rPr lang="en-US" sz="1400" i="1" kern="0" dirty="0">
                <a:solidFill>
                  <a:srgbClr val="FFFFFF"/>
                </a:solidFill>
                <a:effectLst/>
              </a:rPr>
              <a:t>Salmonella</a:t>
            </a:r>
            <a:r>
              <a:rPr lang="en-US" sz="1400" kern="0" dirty="0">
                <a:solidFill>
                  <a:srgbClr val="FFFFFF"/>
                </a:solidFill>
                <a:effectLst/>
              </a:rPr>
              <a:t> (non-typhoidal),  </a:t>
            </a:r>
            <a:r>
              <a:rPr lang="en-US" sz="1400" i="1" kern="0" dirty="0">
                <a:solidFill>
                  <a:srgbClr val="FFFFFF"/>
                </a:solidFill>
                <a:effectLst/>
              </a:rPr>
              <a:t>E. coli</a:t>
            </a:r>
            <a:r>
              <a:rPr lang="en-US" sz="1400" kern="0" dirty="0">
                <a:solidFill>
                  <a:srgbClr val="FFFFFF"/>
                </a:solidFill>
                <a:effectLst/>
              </a:rPr>
              <a:t> O157:H7, </a:t>
            </a:r>
            <a:r>
              <a:rPr lang="en-US" sz="1400" i="1" kern="0" dirty="0">
                <a:solidFill>
                  <a:srgbClr val="FFFFFF"/>
                </a:solidFill>
                <a:effectLst/>
              </a:rPr>
              <a:t>Listeria monocytogenes</a:t>
            </a:r>
            <a:r>
              <a:rPr lang="en-US" sz="1400" kern="0" dirty="0">
                <a:solidFill>
                  <a:srgbClr val="FFFFFF"/>
                </a:solidFill>
                <a:effectLst/>
              </a:rPr>
              <a:t>, and other Shiga-toxin producing strains of </a:t>
            </a:r>
            <a:r>
              <a:rPr lang="en-US" sz="1400" i="1" kern="0" dirty="0">
                <a:solidFill>
                  <a:srgbClr val="FFFFFF"/>
                </a:solidFill>
                <a:effectLst/>
              </a:rPr>
              <a:t>E. coli</a:t>
            </a:r>
            <a:r>
              <a:rPr lang="en-US" sz="1400" kern="0" dirty="0">
                <a:solidFill>
                  <a:srgbClr val="FFFFFF"/>
                </a:solidFill>
                <a:effectLst/>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40" y="1396971"/>
            <a:ext cx="1202873" cy="107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558" y="1398221"/>
            <a:ext cx="55721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aer799"/>
          <p:cNvPicPr>
            <a:picLocks noChangeAspect="1" noChangeArrowheads="1"/>
          </p:cNvPicPr>
          <p:nvPr/>
        </p:nvPicPr>
        <p:blipFill>
          <a:blip r:embed="rId4" cstate="print"/>
          <a:srcRect/>
          <a:stretch>
            <a:fillRect/>
          </a:stretch>
        </p:blipFill>
        <p:spPr>
          <a:xfrm>
            <a:off x="6341097" y="2701159"/>
            <a:ext cx="2438400" cy="2796988"/>
          </a:xfrm>
          <a:prstGeom prst="rect">
            <a:avLst/>
          </a:prstGeom>
          <a:noFill/>
          <a:ln>
            <a:solidFill>
              <a:srgbClr val="BBE0E3"/>
            </a:solidFill>
          </a:ln>
        </p:spPr>
      </p:pic>
    </p:spTree>
    <p:extLst>
      <p:ext uri="{BB962C8B-B14F-4D97-AF65-F5344CB8AC3E}">
        <p14:creationId xmlns:p14="http://schemas.microsoft.com/office/powerpoint/2010/main" val="199735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The Real Cost</a:t>
            </a:r>
          </a:p>
        </p:txBody>
      </p:sp>
    </p:spTree>
    <p:extLst>
      <p:ext uri="{BB962C8B-B14F-4D97-AF65-F5344CB8AC3E}">
        <p14:creationId xmlns:p14="http://schemas.microsoft.com/office/powerpoint/2010/main" val="371833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AutoShape 4"/>
          <p:cNvSpPr>
            <a:spLocks noChangeArrowheads="1"/>
          </p:cNvSpPr>
          <p:nvPr/>
        </p:nvSpPr>
        <p:spPr bwMode="auto">
          <a:xfrm>
            <a:off x="5369117" y="1180029"/>
            <a:ext cx="3383280" cy="4809744"/>
          </a:xfrm>
          <a:prstGeom prst="roundRect">
            <a:avLst>
              <a:gd name="adj" fmla="val 16667"/>
            </a:avLst>
          </a:prstGeom>
          <a:solidFill>
            <a:schemeClr val="tx1"/>
          </a:solidFill>
          <a:ln w="12700">
            <a:solidFill>
              <a:schemeClr val="bg1"/>
            </a:solidFill>
            <a:round/>
            <a:headEnd type="none" w="sm" len="sm"/>
            <a:tailEnd type="none" w="sm" len="sm"/>
          </a:ln>
        </p:spPr>
        <p:txBody>
          <a:bodyPr wrap="none" anchor="ctr"/>
          <a:lstStyle/>
          <a:p>
            <a:endParaRPr lang="en-US" dirty="0"/>
          </a:p>
        </p:txBody>
      </p:sp>
      <p:sp>
        <p:nvSpPr>
          <p:cNvPr id="409602" name="Rectangle 2"/>
          <p:cNvSpPr>
            <a:spLocks noGrp="1" noChangeArrowheads="1"/>
          </p:cNvSpPr>
          <p:nvPr>
            <p:ph type="title" idx="4294967295"/>
          </p:nvPr>
        </p:nvSpPr>
        <p:spPr>
          <a:xfrm>
            <a:off x="349250" y="219075"/>
            <a:ext cx="8250238" cy="531813"/>
          </a:xfrm>
        </p:spPr>
        <p:txBody>
          <a:bodyPr vert="horz" lIns="91440" tIns="45720" rIns="91440" bIns="45720" rtlCol="0" anchor="ctr">
            <a:noAutofit/>
          </a:bodyPr>
          <a:lstStyle/>
          <a:p>
            <a:r>
              <a:rPr lang="en-US" sz="3400" dirty="0">
                <a:solidFill>
                  <a:srgbClr val="FFC000"/>
                </a:solidFill>
                <a:effectLst/>
              </a:rPr>
              <a:t>Strict Product Liability</a:t>
            </a:r>
          </a:p>
        </p:txBody>
      </p:sp>
      <p:sp>
        <p:nvSpPr>
          <p:cNvPr id="409604" name="Rectangle 4"/>
          <p:cNvSpPr>
            <a:spLocks noChangeArrowheads="1"/>
          </p:cNvSpPr>
          <p:nvPr/>
        </p:nvSpPr>
        <p:spPr bwMode="auto">
          <a:xfrm>
            <a:off x="5507867" y="3917519"/>
            <a:ext cx="3105781" cy="1381020"/>
          </a:xfrm>
          <a:prstGeom prst="rect">
            <a:avLst/>
          </a:prstGeom>
        </p:spPr>
        <p:txBody>
          <a:bodyPr vert="horz" lIns="91440" tIns="45720" rIns="91440" bIns="45720" rtlCol="0">
            <a:noAutofit/>
          </a:bodyPr>
          <a:lstStyle/>
          <a:p>
            <a:pPr marL="385763" indent="-385763">
              <a:lnSpc>
                <a:spcPts val="2400"/>
              </a:lnSpc>
              <a:spcBef>
                <a:spcPts val="600"/>
              </a:spcBef>
              <a:buClr>
                <a:srgbClr val="FFCC00"/>
              </a:buClr>
              <a:buSzPct val="90000"/>
              <a:buFont typeface="Arial" pitchFamily="34" charset="0"/>
              <a:buChar char="•"/>
            </a:pPr>
            <a:r>
              <a:rPr lang="en-US" sz="2400" dirty="0">
                <a:solidFill>
                  <a:schemeClr val="bg1"/>
                </a:solidFill>
                <a:latin typeface="Verdana" pitchFamily="34" charset="0"/>
                <a:ea typeface="Verdana" pitchFamily="34" charset="0"/>
                <a:cs typeface="Verdana" pitchFamily="34" charset="0"/>
              </a:rPr>
              <a:t>Negligence</a:t>
            </a:r>
          </a:p>
          <a:p>
            <a:pPr marL="673100" lvl="1" indent="-285750">
              <a:lnSpc>
                <a:spcPts val="24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Are you a product seller?</a:t>
            </a:r>
          </a:p>
          <a:p>
            <a:pPr marL="673100" lvl="1" indent="-285750">
              <a:lnSpc>
                <a:spcPts val="24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Did you act </a:t>
            </a:r>
            <a:r>
              <a:rPr lang="ja-JP" altLang="en-US" sz="2000" dirty="0">
                <a:solidFill>
                  <a:schemeClr val="bg1"/>
                </a:solidFill>
                <a:latin typeface="Verdana" pitchFamily="34" charset="0"/>
                <a:ea typeface="Verdana" pitchFamily="34" charset="0"/>
                <a:cs typeface="Verdana" pitchFamily="34" charset="0"/>
              </a:rPr>
              <a:t>“</a:t>
            </a:r>
            <a:r>
              <a:rPr lang="en-US" altLang="ja-JP" sz="2000" dirty="0">
                <a:solidFill>
                  <a:schemeClr val="bg1"/>
                </a:solidFill>
                <a:latin typeface="Verdana" pitchFamily="34" charset="0"/>
                <a:ea typeface="Verdana" pitchFamily="34" charset="0"/>
                <a:cs typeface="Verdana" pitchFamily="34" charset="0"/>
              </a:rPr>
              <a:t>reasonably</a:t>
            </a:r>
            <a:r>
              <a:rPr lang="ja-JP" altLang="en-US" sz="2000" dirty="0">
                <a:solidFill>
                  <a:schemeClr val="bg1"/>
                </a:solidFill>
                <a:ea typeface="Verdana" pitchFamily="34" charset="0"/>
                <a:cs typeface="Verdana" pitchFamily="34" charset="0"/>
              </a:rPr>
              <a:t>”</a:t>
            </a:r>
            <a:r>
              <a:rPr lang="en-US" altLang="ja-JP" sz="2000" dirty="0">
                <a:solidFill>
                  <a:schemeClr val="bg1"/>
                </a:solidFill>
                <a:ea typeface="Verdana" pitchFamily="34" charset="0"/>
                <a:cs typeface="Verdana" pitchFamily="34" charset="0"/>
              </a:rPr>
              <a:t>?</a:t>
            </a:r>
            <a:endParaRPr lang="en-US" sz="2000" dirty="0">
              <a:solidFill>
                <a:schemeClr val="bg1"/>
              </a:solidFill>
              <a:ea typeface="Verdana" pitchFamily="34" charset="0"/>
              <a:cs typeface="Verdana" pitchFamily="34" charset="0"/>
            </a:endParaRPr>
          </a:p>
        </p:txBody>
      </p:sp>
      <p:sp>
        <p:nvSpPr>
          <p:cNvPr id="409605" name="Rectangle 5"/>
          <p:cNvSpPr>
            <a:spLocks noChangeArrowheads="1"/>
          </p:cNvSpPr>
          <p:nvPr/>
        </p:nvSpPr>
        <p:spPr bwMode="auto">
          <a:xfrm>
            <a:off x="5590163" y="1180029"/>
            <a:ext cx="3297805" cy="2810642"/>
          </a:xfrm>
          <a:prstGeom prst="rect">
            <a:avLst/>
          </a:prstGeom>
        </p:spPr>
        <p:txBody>
          <a:bodyPr vert="horz" lIns="91440" tIns="45720" rIns="91440" bIns="45720" rtlCol="0">
            <a:noAutofit/>
          </a:bodyPr>
          <a:lstStyle/>
          <a:p>
            <a:pPr marL="385763" indent="-385763">
              <a:lnSpc>
                <a:spcPts val="2400"/>
              </a:lnSpc>
              <a:spcBef>
                <a:spcPts val="600"/>
              </a:spcBef>
              <a:buClr>
                <a:srgbClr val="FFCC00"/>
              </a:buClr>
              <a:buSzPct val="90000"/>
              <a:buFont typeface="Arial" pitchFamily="34" charset="0"/>
              <a:buChar char="•"/>
            </a:pPr>
            <a:r>
              <a:rPr lang="en-US" sz="2400" dirty="0">
                <a:solidFill>
                  <a:schemeClr val="bg1"/>
                </a:solidFill>
                <a:latin typeface="Verdana" pitchFamily="34" charset="0"/>
                <a:ea typeface="Verdana" pitchFamily="34" charset="0"/>
                <a:cs typeface="Verdana" pitchFamily="34" charset="0"/>
              </a:rPr>
              <a:t>Strict Liability</a:t>
            </a:r>
          </a:p>
          <a:p>
            <a:pPr marL="673100" lvl="1" indent="-285750">
              <a:lnSpc>
                <a:spcPts val="24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Are you a manufacturer?</a:t>
            </a:r>
          </a:p>
          <a:p>
            <a:pPr marL="673100" lvl="1" indent="-285750">
              <a:lnSpc>
                <a:spcPts val="24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Was the product unsafe?</a:t>
            </a:r>
          </a:p>
          <a:p>
            <a:pPr marL="673100" lvl="1" indent="-285750">
              <a:lnSpc>
                <a:spcPts val="24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Did product </a:t>
            </a:r>
            <a:br>
              <a:rPr lang="en-US" sz="2000" dirty="0">
                <a:solidFill>
                  <a:schemeClr val="bg1"/>
                </a:solidFill>
                <a:latin typeface="Verdana" pitchFamily="34" charset="0"/>
                <a:ea typeface="Verdana" pitchFamily="34" charset="0"/>
                <a:cs typeface="Verdana" pitchFamily="34" charset="0"/>
              </a:rPr>
            </a:br>
            <a:r>
              <a:rPr lang="en-US" sz="2000" dirty="0">
                <a:solidFill>
                  <a:schemeClr val="bg1"/>
                </a:solidFill>
                <a:latin typeface="Verdana" pitchFamily="34" charset="0"/>
                <a:ea typeface="Verdana" pitchFamily="34" charset="0"/>
                <a:cs typeface="Verdana" pitchFamily="34" charset="0"/>
              </a:rPr>
              <a:t>cause injury?</a:t>
            </a:r>
          </a:p>
        </p:txBody>
      </p:sp>
      <p:sp>
        <p:nvSpPr>
          <p:cNvPr id="409607" name="Rectangle 7"/>
          <p:cNvSpPr>
            <a:spLocks noChangeArrowheads="1"/>
          </p:cNvSpPr>
          <p:nvPr/>
        </p:nvSpPr>
        <p:spPr bwMode="auto">
          <a:xfrm>
            <a:off x="677037" y="4046054"/>
            <a:ext cx="4105275" cy="1123950"/>
          </a:xfrm>
          <a:prstGeom prst="rect">
            <a:avLst/>
          </a:prstGeom>
        </p:spPr>
        <p:txBody>
          <a:bodyPr vert="horz" lIns="91440" tIns="45720" rIns="91440" bIns="45720" rtlCol="0">
            <a:noAutofit/>
          </a:bodyPr>
          <a:lstStyle/>
          <a:p>
            <a:pPr marL="385763" indent="-385763">
              <a:lnSpc>
                <a:spcPts val="2600"/>
              </a:lnSpc>
              <a:spcBef>
                <a:spcPts val="600"/>
              </a:spcBef>
              <a:buClr>
                <a:srgbClr val="FFCC00"/>
              </a:buClr>
              <a:buSzPct val="90000"/>
              <a:buFont typeface="Arial" pitchFamily="34" charset="0"/>
              <a:buChar char="•"/>
            </a:pPr>
            <a:r>
              <a:rPr lang="en-US" sz="2400" dirty="0">
                <a:solidFill>
                  <a:schemeClr val="bg1"/>
                </a:solidFill>
                <a:latin typeface="Verdana" pitchFamily="34" charset="0"/>
                <a:ea typeface="Verdana" pitchFamily="34" charset="0"/>
                <a:cs typeface="Verdana" pitchFamily="34" charset="0"/>
              </a:rPr>
              <a:t>Punitive Damages</a:t>
            </a:r>
            <a:br>
              <a:rPr lang="en-US" sz="2400" dirty="0">
                <a:solidFill>
                  <a:schemeClr val="bg1"/>
                </a:solidFill>
                <a:latin typeface="Verdana" pitchFamily="34" charset="0"/>
                <a:ea typeface="Verdana" pitchFamily="34" charset="0"/>
                <a:cs typeface="Verdana" pitchFamily="34" charset="0"/>
              </a:rPr>
            </a:br>
            <a:r>
              <a:rPr lang="en-US" sz="2400" dirty="0">
                <a:solidFill>
                  <a:schemeClr val="bg1"/>
                </a:solidFill>
                <a:latin typeface="Verdana" pitchFamily="34" charset="0"/>
                <a:ea typeface="Verdana" pitchFamily="34" charset="0"/>
                <a:cs typeface="Verdana" pitchFamily="34" charset="0"/>
              </a:rPr>
              <a:t>/Criminal Liability</a:t>
            </a:r>
          </a:p>
          <a:p>
            <a:pPr marL="673100" lvl="1" indent="-285750">
              <a:lnSpc>
                <a:spcPts val="2600"/>
              </a:lnSpc>
              <a:spcBef>
                <a:spcPts val="600"/>
              </a:spcBef>
              <a:buClr>
                <a:srgbClr val="FFCC00"/>
              </a:buClr>
              <a:buFont typeface="Arial" pitchFamily="34" charset="0"/>
              <a:buChar char="–"/>
            </a:pPr>
            <a:r>
              <a:rPr lang="en-US" sz="2000" dirty="0">
                <a:solidFill>
                  <a:schemeClr val="bg1"/>
                </a:solidFill>
                <a:latin typeface="Verdana" pitchFamily="34" charset="0"/>
                <a:ea typeface="Verdana" pitchFamily="34" charset="0"/>
                <a:cs typeface="Verdana" pitchFamily="34" charset="0"/>
              </a:rPr>
              <a:t>Did you act with conscious disregard </a:t>
            </a:r>
            <a:br>
              <a:rPr lang="en-US" sz="2000" dirty="0">
                <a:solidFill>
                  <a:schemeClr val="bg1"/>
                </a:solidFill>
                <a:latin typeface="Verdana" pitchFamily="34" charset="0"/>
                <a:ea typeface="Verdana" pitchFamily="34" charset="0"/>
                <a:cs typeface="Verdana" pitchFamily="34" charset="0"/>
              </a:rPr>
            </a:br>
            <a:r>
              <a:rPr lang="en-US" sz="2000" dirty="0">
                <a:solidFill>
                  <a:schemeClr val="bg1"/>
                </a:solidFill>
                <a:latin typeface="Verdana" pitchFamily="34" charset="0"/>
                <a:ea typeface="Verdana" pitchFamily="34" charset="0"/>
                <a:cs typeface="Verdana" pitchFamily="34" charset="0"/>
              </a:rPr>
              <a:t>of a known safety risk?</a:t>
            </a:r>
          </a:p>
        </p:txBody>
      </p:sp>
    </p:spTree>
    <p:extLst>
      <p:ext uri="{BB962C8B-B14F-4D97-AF65-F5344CB8AC3E}">
        <p14:creationId xmlns:p14="http://schemas.microsoft.com/office/powerpoint/2010/main" val="28188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05"/>
                                        </p:tgtEl>
                                        <p:attrNameLst>
                                          <p:attrName>style.visibility</p:attrName>
                                        </p:attrNameLst>
                                      </p:cBhvr>
                                      <p:to>
                                        <p:strVal val="visible"/>
                                      </p:to>
                                    </p:set>
                                    <p:animEffect transition="in" filter="wipe(left)">
                                      <p:cBhvr>
                                        <p:cTn id="7" dur="500"/>
                                        <p:tgtEl>
                                          <p:spTgt spid="4096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604"/>
                                        </p:tgtEl>
                                        <p:attrNameLst>
                                          <p:attrName>style.visibility</p:attrName>
                                        </p:attrNameLst>
                                      </p:cBhvr>
                                      <p:to>
                                        <p:strVal val="visible"/>
                                      </p:to>
                                    </p:set>
                                    <p:animEffect transition="in" filter="wipe(left)">
                                      <p:cBhvr>
                                        <p:cTn id="11" dur="500"/>
                                        <p:tgtEl>
                                          <p:spTgt spid="40960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9607"/>
                                        </p:tgtEl>
                                        <p:attrNameLst>
                                          <p:attrName>style.visibility</p:attrName>
                                        </p:attrNameLst>
                                      </p:cBhvr>
                                      <p:to>
                                        <p:strVal val="visible"/>
                                      </p:to>
                                    </p:set>
                                    <p:animEffect transition="in" filter="wipe(left)">
                                      <p:cBhvr>
                                        <p:cTn id="15" dur="500"/>
                                        <p:tgtEl>
                                          <p:spTgt spid="409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utoUpdateAnimBg="0"/>
      <p:bldP spid="409605" grpId="0" autoUpdateAnimBg="0"/>
      <p:bldP spid="4096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AutoShape 4"/>
          <p:cNvSpPr>
            <a:spLocks noChangeArrowheads="1"/>
          </p:cNvSpPr>
          <p:nvPr/>
        </p:nvSpPr>
        <p:spPr bwMode="auto">
          <a:xfrm>
            <a:off x="727993" y="1099522"/>
            <a:ext cx="3946655" cy="3966254"/>
          </a:xfrm>
          <a:prstGeom prst="roundRect">
            <a:avLst>
              <a:gd name="adj" fmla="val 16667"/>
            </a:avLst>
          </a:prstGeom>
          <a:solidFill>
            <a:schemeClr val="tx1"/>
          </a:solidFill>
          <a:ln w="12700">
            <a:solidFill>
              <a:schemeClr val="bg1"/>
            </a:solidFill>
            <a:round/>
            <a:headEnd type="none" w="sm" len="sm"/>
            <a:tailEnd type="none" w="sm" len="sm"/>
          </a:ln>
        </p:spPr>
        <p:txBody>
          <a:bodyPr wrap="none" anchor="ctr"/>
          <a:lstStyle/>
          <a:p>
            <a:endParaRPr lang="en-US" dirty="0"/>
          </a:p>
        </p:txBody>
      </p:sp>
      <p:sp>
        <p:nvSpPr>
          <p:cNvPr id="66562" name="Rectangle 2"/>
          <p:cNvSpPr>
            <a:spLocks noGrp="1" noChangeArrowheads="1"/>
          </p:cNvSpPr>
          <p:nvPr>
            <p:ph type="title" idx="4294967295"/>
          </p:nvPr>
        </p:nvSpPr>
        <p:spPr>
          <a:xfrm>
            <a:off x="349250" y="219075"/>
            <a:ext cx="8483600" cy="531813"/>
          </a:xfrm>
        </p:spPr>
        <p:txBody>
          <a:bodyPr vert="horz" lIns="91440" tIns="45720" rIns="91440" bIns="45720" rtlCol="0" anchor="ctr">
            <a:noAutofit/>
          </a:bodyPr>
          <a:lstStyle/>
          <a:p>
            <a:r>
              <a:rPr lang="en-US" sz="3400" dirty="0">
                <a:solidFill>
                  <a:srgbClr val="FFC000"/>
                </a:solidFill>
                <a:effectLst/>
                <a:latin typeface="+mj-lt"/>
              </a:rPr>
              <a:t>Who is a Manufacturer?</a:t>
            </a:r>
          </a:p>
        </p:txBody>
      </p:sp>
      <p:sp>
        <p:nvSpPr>
          <p:cNvPr id="49155" name="Rectangle 3"/>
          <p:cNvSpPr>
            <a:spLocks noGrp="1" noChangeArrowheads="1"/>
          </p:cNvSpPr>
          <p:nvPr>
            <p:ph type="body" idx="4294967295"/>
          </p:nvPr>
        </p:nvSpPr>
        <p:spPr>
          <a:xfrm>
            <a:off x="972769" y="1264588"/>
            <a:ext cx="3647872" cy="3404680"/>
          </a:xfrm>
        </p:spPr>
        <p:txBody>
          <a:bodyPr>
            <a:noAutofit/>
          </a:bodyPr>
          <a:lstStyle/>
          <a:p>
            <a:pPr marL="0" indent="0">
              <a:lnSpc>
                <a:spcPts val="2800"/>
              </a:lnSpc>
              <a:buSzPct val="90000"/>
              <a:buFont typeface="Wingdings" pitchFamily="2" charset="2"/>
              <a:buNone/>
            </a:pPr>
            <a:r>
              <a:rPr lang="en-US" sz="2400" dirty="0">
                <a:effectLst/>
                <a:latin typeface="+mn-lt"/>
              </a:rPr>
              <a:t>A </a:t>
            </a:r>
            <a:r>
              <a:rPr lang="ja-JP" altLang="en-US" sz="2400" dirty="0">
                <a:effectLst/>
                <a:latin typeface="+mn-lt"/>
                <a:ea typeface="ＭＳ Ｐゴシック" charset="-128"/>
              </a:rPr>
              <a:t>“</a:t>
            </a:r>
            <a:r>
              <a:rPr lang="en-US" altLang="ja-JP" sz="2400" dirty="0">
                <a:effectLst/>
                <a:latin typeface="+mn-lt"/>
              </a:rPr>
              <a:t>manufacturer</a:t>
            </a:r>
            <a:r>
              <a:rPr lang="ja-JP" altLang="en-US" sz="2400" dirty="0">
                <a:effectLst/>
                <a:latin typeface="+mn-lt"/>
                <a:ea typeface="ＭＳ Ｐゴシック" charset="-128"/>
              </a:rPr>
              <a:t>”</a:t>
            </a:r>
            <a:r>
              <a:rPr lang="en-US" altLang="ja-JP" sz="2400" dirty="0">
                <a:effectLst/>
                <a:latin typeface="+mn-lt"/>
              </a:rPr>
              <a:t> is defined as a </a:t>
            </a:r>
            <a:r>
              <a:rPr lang="ja-JP" altLang="en-US" sz="2400" dirty="0">
                <a:effectLst/>
                <a:latin typeface="+mn-lt"/>
                <a:ea typeface="ＭＳ Ｐゴシック" charset="-128"/>
              </a:rPr>
              <a:t>“</a:t>
            </a:r>
            <a:r>
              <a:rPr lang="en-US" altLang="ja-JP" sz="2400" dirty="0">
                <a:effectLst/>
                <a:latin typeface="+mn-lt"/>
              </a:rPr>
              <a:t>product seller who designs, produces, makes, fabricates, constructs, or remanufactures the relevant product or component part of a product before its sale to a user or consumer.</a:t>
            </a:r>
            <a:r>
              <a:rPr lang="ja-JP" altLang="en-US" sz="2400" dirty="0">
                <a:effectLst/>
                <a:latin typeface="+mn-lt"/>
                <a:ea typeface="ＭＳ Ｐゴシック" charset="-128"/>
              </a:rPr>
              <a:t>”</a:t>
            </a:r>
            <a:r>
              <a:rPr lang="en-US" altLang="ja-JP" sz="2400" dirty="0">
                <a:effectLst/>
                <a:latin typeface="+mn-lt"/>
              </a:rPr>
              <a:t> </a:t>
            </a:r>
            <a:endParaRPr lang="en-US" sz="2400" dirty="0">
              <a:effectLst/>
              <a:latin typeface="+mn-lt"/>
            </a:endParaRPr>
          </a:p>
        </p:txBody>
      </p:sp>
      <p:sp>
        <p:nvSpPr>
          <p:cNvPr id="89093" name="Rectangle 6"/>
          <p:cNvSpPr>
            <a:spLocks noChangeArrowheads="1"/>
          </p:cNvSpPr>
          <p:nvPr/>
        </p:nvSpPr>
        <p:spPr bwMode="auto">
          <a:xfrm>
            <a:off x="850783" y="5215033"/>
            <a:ext cx="7854677" cy="482600"/>
          </a:xfrm>
          <a:prstGeom prst="rect">
            <a:avLst/>
          </a:prstGeom>
          <a:noFill/>
          <a:ln w="9525">
            <a:noFill/>
            <a:miter lim="800000"/>
            <a:headEnd/>
            <a:tailEnd/>
          </a:ln>
        </p:spPr>
        <p:txBody>
          <a:bodyPr/>
          <a:lstStyle/>
          <a:p>
            <a:pPr>
              <a:spcBef>
                <a:spcPct val="20000"/>
              </a:spcBef>
              <a:buClr>
                <a:srgbClr val="969696"/>
              </a:buClr>
              <a:buFont typeface="Wingdings" charset="2"/>
              <a:buNone/>
              <a:defRPr/>
            </a:pPr>
            <a:endParaRPr lang="en-US"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25882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89093"/>
                                        </p:tgtEl>
                                        <p:attrNameLst>
                                          <p:attrName>style.visibility</p:attrName>
                                        </p:attrNameLst>
                                      </p:cBhvr>
                                      <p:to>
                                        <p:strVal val="visible"/>
                                      </p:to>
                                    </p:set>
                                    <p:animEffect transition="in" filter="wipe(up)">
                                      <p:cBhvr>
                                        <p:cTn id="11"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890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0" dirty="0">
                <a:solidFill>
                  <a:srgbClr val="FFC000"/>
                </a:solidFill>
                <a:effectLst/>
                <a:latin typeface="Verdana"/>
                <a:ea typeface="ＭＳ Ｐゴシック" pitchFamily="-108" charset="-128"/>
              </a:rPr>
              <a:t>Is this a “manufactured” product?</a:t>
            </a:r>
            <a:endParaRPr lang="en-US" dirty="0">
              <a:solidFill>
                <a:srgbClr val="FFC0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09725" y="1828006"/>
            <a:ext cx="5842000" cy="3657600"/>
          </a:xfrm>
          <a:prstGeom prst="rect">
            <a:avLst/>
          </a:prstGeom>
          <a:noFill/>
          <a:ln w="9525">
            <a:noFill/>
            <a:miter lim="800000"/>
            <a:headEnd/>
            <a:tailEnd/>
          </a:ln>
          <a:effectLst/>
        </p:spPr>
      </p:pic>
    </p:spTree>
    <p:extLst>
      <p:ext uri="{BB962C8B-B14F-4D97-AF65-F5344CB8AC3E}">
        <p14:creationId xmlns:p14="http://schemas.microsoft.com/office/powerpoint/2010/main" val="99068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effectLst/>
              </a:rPr>
              <a:t>Why Strict Liability?</a:t>
            </a:r>
          </a:p>
        </p:txBody>
      </p:sp>
      <p:sp>
        <p:nvSpPr>
          <p:cNvPr id="3" name="Content Placeholder 2"/>
          <p:cNvSpPr>
            <a:spLocks noGrp="1"/>
          </p:cNvSpPr>
          <p:nvPr>
            <p:ph idx="1"/>
          </p:nvPr>
        </p:nvSpPr>
        <p:spPr/>
        <p:txBody>
          <a:bodyPr>
            <a:normAutofit/>
          </a:bodyPr>
          <a:lstStyle/>
          <a:p>
            <a:r>
              <a:rPr lang="en-US" sz="2400" dirty="0">
                <a:effectLst/>
              </a:rPr>
              <a:t>It puts pressure on the party (manufacturer) which most likely could prevent/correct the problem </a:t>
            </a:r>
          </a:p>
          <a:p>
            <a:endParaRPr lang="en-US" sz="2400" dirty="0">
              <a:effectLst/>
            </a:endParaRPr>
          </a:p>
          <a:p>
            <a:r>
              <a:rPr lang="en-US" sz="2400" dirty="0">
                <a:effectLst/>
              </a:rPr>
              <a:t>It puts the burden of cost on the party that profited from the defective product’s sale</a:t>
            </a:r>
          </a:p>
          <a:p>
            <a:endParaRPr lang="en-US" sz="2400" dirty="0">
              <a:effectLst/>
            </a:endParaRPr>
          </a:p>
          <a:p>
            <a:r>
              <a:rPr lang="en-US" sz="2400" dirty="0">
                <a:effectLst/>
              </a:rPr>
              <a:t>It puts the focus on the product, not the conduct of the manufacturer—causation becomes the central question</a:t>
            </a:r>
          </a:p>
        </p:txBody>
      </p:sp>
    </p:spTree>
    <p:extLst>
      <p:ext uri="{BB962C8B-B14F-4D97-AF65-F5344CB8AC3E}">
        <p14:creationId xmlns:p14="http://schemas.microsoft.com/office/powerpoint/2010/main" val="239180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solidFill>
                  <a:srgbClr val="FFC000"/>
                </a:solidFill>
                <a:effectLst/>
                <a:latin typeface="+mj-lt"/>
              </a:rPr>
              <a:t>E. coli O157, cucumbers, and FSMA</a:t>
            </a:r>
          </a:p>
        </p:txBody>
      </p:sp>
      <p:sp>
        <p:nvSpPr>
          <p:cNvPr id="4" name="Vertical Text Placeholder 3"/>
          <p:cNvSpPr>
            <a:spLocks noGrp="1"/>
          </p:cNvSpPr>
          <p:nvPr>
            <p:ph type="body" orient="vert" idx="1"/>
          </p:nvPr>
        </p:nvSpPr>
        <p:spPr>
          <a:xfrm rot="16200000">
            <a:off x="4630362" y="1667045"/>
            <a:ext cx="4751014" cy="3672677"/>
          </a:xfrm>
        </p:spPr>
        <p:txBody>
          <a:bodyPr>
            <a:normAutofit lnSpcReduction="10000"/>
          </a:bodyPr>
          <a:lstStyle/>
          <a:p>
            <a:r>
              <a:rPr lang="en-US" sz="2400" dirty="0">
                <a:effectLst/>
              </a:rPr>
              <a:t>Mexican farm grown</a:t>
            </a:r>
          </a:p>
          <a:p>
            <a:endParaRPr lang="en-US" sz="2400" dirty="0">
              <a:effectLst/>
            </a:endParaRPr>
          </a:p>
          <a:p>
            <a:r>
              <a:rPr lang="en-US" sz="2400" dirty="0">
                <a:effectLst/>
              </a:rPr>
              <a:t>Imported to McAllen, TX</a:t>
            </a:r>
          </a:p>
          <a:p>
            <a:endParaRPr lang="en-US" sz="2400" dirty="0">
              <a:effectLst/>
            </a:endParaRPr>
          </a:p>
          <a:p>
            <a:r>
              <a:rPr lang="en-US" sz="2400" dirty="0">
                <a:effectLst/>
              </a:rPr>
              <a:t>Distributed in CO by separate entity</a:t>
            </a:r>
          </a:p>
          <a:p>
            <a:endParaRPr lang="en-US" sz="2400" dirty="0">
              <a:effectLst/>
            </a:endParaRPr>
          </a:p>
          <a:p>
            <a:r>
              <a:rPr lang="en-US" sz="2400" dirty="0">
                <a:effectLst/>
              </a:rPr>
              <a:t>Cases in two stores</a:t>
            </a:r>
          </a:p>
          <a:p>
            <a:endParaRPr lang="en-US" sz="2400" dirty="0">
              <a:effectLst/>
            </a:endParaRPr>
          </a:p>
          <a:p>
            <a:r>
              <a:rPr lang="en-US" sz="2400" dirty="0">
                <a:effectLst/>
              </a:rPr>
              <a:t>Whose “product”?</a:t>
            </a:r>
          </a:p>
        </p:txBody>
      </p:sp>
      <p:pic>
        <p:nvPicPr>
          <p:cNvPr id="3074" name="Picture 2" descr="Image result for jimmy johns">
            <a:extLst>
              <a:ext uri="{FF2B5EF4-FFF2-40B4-BE49-F238E27FC236}">
                <a16:creationId xmlns:a16="http://schemas.microsoft.com/office/drawing/2014/main" id="{22685336-EADB-4BD4-8D9B-A77A9191E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0" y="1064983"/>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5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E752-2A38-4351-88D4-66A5C5FE8866}"/>
              </a:ext>
            </a:extLst>
          </p:cNvPr>
          <p:cNvSpPr>
            <a:spLocks noGrp="1"/>
          </p:cNvSpPr>
          <p:nvPr>
            <p:ph type="title"/>
          </p:nvPr>
        </p:nvSpPr>
        <p:spPr/>
        <p:txBody>
          <a:bodyPr/>
          <a:lstStyle/>
          <a:p>
            <a:r>
              <a:rPr lang="en-US" dirty="0"/>
              <a:t>RCW 7.72.050 Seller Liability-Exception</a:t>
            </a:r>
          </a:p>
        </p:txBody>
      </p:sp>
      <p:sp>
        <p:nvSpPr>
          <p:cNvPr id="3" name="Content Placeholder 2">
            <a:extLst>
              <a:ext uri="{FF2B5EF4-FFF2-40B4-BE49-F238E27FC236}">
                <a16:creationId xmlns:a16="http://schemas.microsoft.com/office/drawing/2014/main" id="{1FE88D33-B57C-472A-AF04-7F5601ED3E07}"/>
              </a:ext>
            </a:extLst>
          </p:cNvPr>
          <p:cNvSpPr>
            <a:spLocks noGrp="1"/>
          </p:cNvSpPr>
          <p:nvPr>
            <p:ph idx="1"/>
          </p:nvPr>
        </p:nvSpPr>
        <p:spPr/>
        <p:txBody>
          <a:bodyPr/>
          <a:lstStyle/>
          <a:p>
            <a:r>
              <a:rPr lang="en-US" dirty="0"/>
              <a:t>A product seller is only liable if it were negligent; it is not strictly liable</a:t>
            </a:r>
          </a:p>
          <a:p>
            <a:r>
              <a:rPr lang="en-US" dirty="0">
                <a:solidFill>
                  <a:srgbClr val="FFFF00"/>
                </a:solidFill>
              </a:rPr>
              <a:t>BUT</a:t>
            </a:r>
            <a:r>
              <a:rPr lang="en-US" dirty="0"/>
              <a:t>, </a:t>
            </a:r>
            <a:r>
              <a:rPr lang="en-US" dirty="0">
                <a:solidFill>
                  <a:srgbClr val="FFFF00"/>
                </a:solidFill>
              </a:rPr>
              <a:t>a product seller “shall have the liability of a manufacturer…if:”</a:t>
            </a:r>
          </a:p>
          <a:p>
            <a:r>
              <a:rPr lang="en-US" dirty="0"/>
              <a:t>There is “no solvent manufacturer” or</a:t>
            </a:r>
          </a:p>
          <a:p>
            <a:r>
              <a:rPr lang="en-US" dirty="0"/>
              <a:t>Court determines highly probable claimant could not enforce a judgment v. </a:t>
            </a:r>
            <a:r>
              <a:rPr lang="en-US" dirty="0" err="1"/>
              <a:t>manufactuer</a:t>
            </a:r>
            <a:endParaRPr lang="en-US" dirty="0"/>
          </a:p>
        </p:txBody>
      </p:sp>
    </p:spTree>
    <p:extLst>
      <p:ext uri="{BB962C8B-B14F-4D97-AF65-F5344CB8AC3E}">
        <p14:creationId xmlns:p14="http://schemas.microsoft.com/office/powerpoint/2010/main" val="318967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18500" cy="544381"/>
          </a:xfrm>
          <a:noFill/>
        </p:spPr>
        <p:txBody>
          <a:bodyPr>
            <a:noAutofit/>
          </a:bodyPr>
          <a:lstStyle/>
          <a:p>
            <a:r>
              <a:rPr lang="en-US" sz="2800" b="0" dirty="0">
                <a:effectLst/>
                <a:ea typeface="MS PGothic"/>
              </a:rPr>
              <a:t>The World Changed with Jack In the Box</a:t>
            </a:r>
          </a:p>
        </p:txBody>
      </p:sp>
      <p:sp>
        <p:nvSpPr>
          <p:cNvPr id="3" name="Content Placeholder 2"/>
          <p:cNvSpPr>
            <a:spLocks noGrp="1"/>
          </p:cNvSpPr>
          <p:nvPr>
            <p:ph idx="1"/>
          </p:nvPr>
        </p:nvSpPr>
        <p:spPr>
          <a:xfrm>
            <a:off x="4724400" y="1366684"/>
            <a:ext cx="4154129" cy="4256241"/>
          </a:xfrm>
        </p:spPr>
        <p:txBody>
          <a:bodyPr>
            <a:normAutofit lnSpcReduction="10000"/>
          </a:bodyPr>
          <a:lstStyle/>
          <a:p>
            <a:pPr marL="0" indent="0">
              <a:buFontTx/>
              <a:buNone/>
            </a:pPr>
            <a:r>
              <a:rPr lang="en-US" dirty="0">
                <a:effectLst/>
                <a:ea typeface="MS PGothic"/>
              </a:rPr>
              <a:t>The CDC estimates that </a:t>
            </a:r>
            <a:r>
              <a:rPr lang="en-US" dirty="0">
                <a:solidFill>
                  <a:srgbClr val="FFC000"/>
                </a:solidFill>
                <a:effectLst/>
                <a:ea typeface="MS PGothic"/>
              </a:rPr>
              <a:t>48 million </a:t>
            </a:r>
            <a:r>
              <a:rPr lang="en-US" dirty="0">
                <a:effectLst/>
                <a:ea typeface="MS PGothic"/>
              </a:rPr>
              <a:t>foodborne illness cases occur in the United States every year.  At least </a:t>
            </a:r>
            <a:r>
              <a:rPr lang="en-US" dirty="0">
                <a:solidFill>
                  <a:srgbClr val="FFCC00"/>
                </a:solidFill>
                <a:effectLst/>
                <a:ea typeface="MS PGothic"/>
              </a:rPr>
              <a:t>128,000</a:t>
            </a:r>
            <a:r>
              <a:rPr lang="en-US" dirty="0">
                <a:effectLst/>
                <a:ea typeface="MS PGothic"/>
              </a:rPr>
              <a:t> Americans are hospitalized, and </a:t>
            </a:r>
            <a:r>
              <a:rPr lang="en-US" dirty="0">
                <a:solidFill>
                  <a:srgbClr val="FFC000"/>
                </a:solidFill>
                <a:effectLst/>
                <a:ea typeface="MS PGothic"/>
              </a:rPr>
              <a:t>3,000 die </a:t>
            </a:r>
            <a:r>
              <a:rPr lang="en-US" dirty="0">
                <a:effectLst/>
                <a:ea typeface="MS PGothic"/>
              </a:rPr>
              <a:t>after eating contaminated food. </a:t>
            </a:r>
          </a:p>
        </p:txBody>
      </p:sp>
      <p:pic>
        <p:nvPicPr>
          <p:cNvPr id="20483" name="Picture 3" descr="Poisoned_mock_book_image.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2937" y="1057304"/>
            <a:ext cx="3913187" cy="46355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40671710"/>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44" y="137160"/>
            <a:ext cx="8762418" cy="694944"/>
          </a:xfrm>
        </p:spPr>
        <p:txBody>
          <a:bodyPr>
            <a:normAutofit/>
          </a:bodyPr>
          <a:lstStyle/>
          <a:p>
            <a:r>
              <a:rPr lang="en-US" sz="2400" dirty="0">
                <a:solidFill>
                  <a:srgbClr val="FFC000"/>
                </a:solidFill>
                <a:effectLst/>
              </a:rPr>
              <a:t>Hepatitis A in Townsend Farms Frozen Berry Blend</a:t>
            </a:r>
          </a:p>
        </p:txBody>
      </p:sp>
      <p:sp>
        <p:nvSpPr>
          <p:cNvPr id="4" name="Vertical Text Placeholder 3"/>
          <p:cNvSpPr>
            <a:spLocks noGrp="1"/>
          </p:cNvSpPr>
          <p:nvPr>
            <p:ph type="body" orient="vert" idx="1"/>
          </p:nvPr>
        </p:nvSpPr>
        <p:spPr>
          <a:xfrm rot="16200000">
            <a:off x="3774110" y="922513"/>
            <a:ext cx="4899439" cy="5194098"/>
          </a:xfrm>
        </p:spPr>
        <p:txBody>
          <a:bodyPr>
            <a:noAutofit/>
          </a:bodyPr>
          <a:lstStyle/>
          <a:p>
            <a:r>
              <a:rPr lang="en-US" sz="2000" dirty="0">
                <a:effectLst/>
              </a:rPr>
              <a:t>165 ill persons in 10 states</a:t>
            </a:r>
          </a:p>
          <a:p>
            <a:endParaRPr lang="en-US" sz="2000" dirty="0">
              <a:effectLst/>
            </a:endParaRPr>
          </a:p>
          <a:p>
            <a:r>
              <a:rPr lang="en-US" sz="2000" dirty="0">
                <a:effectLst/>
              </a:rPr>
              <a:t>Illness onsets ranged from 3/16/2013 to 8/12/2013</a:t>
            </a:r>
          </a:p>
          <a:p>
            <a:endParaRPr lang="en-US" sz="2000" dirty="0">
              <a:effectLst/>
            </a:endParaRPr>
          </a:p>
          <a:p>
            <a:r>
              <a:rPr lang="en-US" sz="2000" dirty="0">
                <a:effectLst/>
              </a:rPr>
              <a:t>42% hospitalized</a:t>
            </a:r>
          </a:p>
          <a:p>
            <a:endParaRPr lang="en-US" sz="2000" dirty="0">
              <a:effectLst/>
            </a:endParaRPr>
          </a:p>
          <a:p>
            <a:r>
              <a:rPr lang="en-US" sz="2000" dirty="0">
                <a:effectLst/>
              </a:rPr>
              <a:t>100% reported eating Townsend Farms Organic Anti-Oxidant Blend</a:t>
            </a:r>
          </a:p>
          <a:p>
            <a:r>
              <a:rPr lang="en-US" sz="2000" dirty="0">
                <a:effectLst/>
              </a:rPr>
              <a:t>Those who bought the product got it at Costco</a:t>
            </a:r>
          </a:p>
          <a:p>
            <a:endParaRPr lang="en-US" sz="2400" dirty="0">
              <a:effectLst/>
              <a:latin typeface="+mn-lt"/>
            </a:endParaRPr>
          </a:p>
          <a:p>
            <a:pPr marL="0" indent="0">
              <a:buNone/>
            </a:pPr>
            <a:r>
              <a:rPr lang="en-US" sz="1600" dirty="0">
                <a:effectLst/>
                <a:latin typeface="+mn-lt"/>
              </a:rPr>
              <a:t>REF:  http://www.cdc.gov/hepatitis/Outbreaks/2013/A1b-03-31/index.html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16" y="1160980"/>
            <a:ext cx="2919359" cy="408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54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C000"/>
                </a:solidFill>
                <a:effectLst/>
              </a:rPr>
              <a:t>Product Trace Back</a:t>
            </a:r>
          </a:p>
        </p:txBody>
      </p:sp>
      <p:sp>
        <p:nvSpPr>
          <p:cNvPr id="2" name="Content Placeholder 1"/>
          <p:cNvSpPr>
            <a:spLocks noGrp="1"/>
          </p:cNvSpPr>
          <p:nvPr>
            <p:ph idx="1"/>
          </p:nvPr>
        </p:nvSpPr>
        <p:spPr/>
        <p:txBody>
          <a:bodyPr>
            <a:normAutofit/>
          </a:bodyPr>
          <a:lstStyle/>
          <a:p>
            <a:r>
              <a:rPr lang="en-US" sz="2400" dirty="0">
                <a:effectLst/>
              </a:rPr>
              <a:t>Outbreak strain is “genotype 1B,” rarely seen in the Americas but circulates in North Africa and Middle East.</a:t>
            </a:r>
          </a:p>
          <a:p>
            <a:endParaRPr lang="en-US" sz="2400" dirty="0">
              <a:effectLst/>
            </a:endParaRPr>
          </a:p>
          <a:p>
            <a:r>
              <a:rPr lang="en-US" sz="2400" dirty="0">
                <a:effectLst/>
              </a:rPr>
              <a:t>Genotype 1B seen in 2012 outbreak in British Columbia related to frozen berry blend with pomegranate seeds from Egypt</a:t>
            </a:r>
          </a:p>
          <a:p>
            <a:endParaRPr lang="en-US" sz="2400" dirty="0">
              <a:effectLst/>
            </a:endParaRPr>
          </a:p>
          <a:p>
            <a:r>
              <a:rPr lang="en-US" sz="2400" dirty="0">
                <a:effectLst/>
              </a:rPr>
              <a:t>Also seen in 2013 European outbreak linked to frozen berries.</a:t>
            </a:r>
          </a:p>
          <a:p>
            <a:endParaRPr lang="en-US" sz="1200" dirty="0"/>
          </a:p>
          <a:p>
            <a:endParaRPr lang="en-US" sz="1200" dirty="0"/>
          </a:p>
        </p:txBody>
      </p:sp>
    </p:spTree>
    <p:extLst>
      <p:ext uri="{BB962C8B-B14F-4D97-AF65-F5344CB8AC3E}">
        <p14:creationId xmlns:p14="http://schemas.microsoft.com/office/powerpoint/2010/main" val="107522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C000"/>
                </a:solidFill>
                <a:effectLst/>
              </a:rPr>
              <a:t>Origin of Contaminated Ingredient?</a:t>
            </a:r>
          </a:p>
        </p:txBody>
      </p:sp>
      <p:pic>
        <p:nvPicPr>
          <p:cNvPr id="6148" name="Picture 4" descr="C:\Users\pwaller\AppData\Local\Microsoft\Windows\Temporary Internet Files\Content.IE5\HZGD2XKO\MC9004380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54" y="2069100"/>
            <a:ext cx="4181353" cy="390652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1140432" y="2107566"/>
            <a:ext cx="1736334" cy="9561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917863" y="3063735"/>
            <a:ext cx="1592492" cy="187732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887039" y="3097687"/>
            <a:ext cx="1207213" cy="201803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917862" y="3063735"/>
            <a:ext cx="2352781" cy="33535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869" y="1314823"/>
            <a:ext cx="2825281" cy="707886"/>
          </a:xfrm>
          <a:prstGeom prst="rect">
            <a:avLst/>
          </a:prstGeom>
          <a:noFill/>
        </p:spPr>
        <p:txBody>
          <a:bodyPr wrap="square" rtlCol="0">
            <a:spAutoFit/>
          </a:bodyPr>
          <a:lstStyle/>
          <a:p>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Townsend Farms Inc., Fairview, OR</a:t>
            </a:r>
          </a:p>
        </p:txBody>
      </p:sp>
      <p:sp>
        <p:nvSpPr>
          <p:cNvPr id="26" name="TextBox 25"/>
          <p:cNvSpPr txBox="1"/>
          <p:nvPr/>
        </p:nvSpPr>
        <p:spPr>
          <a:xfrm>
            <a:off x="4767209" y="1284270"/>
            <a:ext cx="4006921" cy="1015663"/>
          </a:xfrm>
          <a:prstGeom prst="rect">
            <a:avLst/>
          </a:prstGeom>
          <a:noFill/>
        </p:spPr>
        <p:txBody>
          <a:bodyPr wrap="square" rtlCol="0">
            <a:spAutoFit/>
          </a:bodyPr>
          <a:lstStyle/>
          <a:p>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Product label lists ingredients from the US, Argentina, Chile and Turkey.</a:t>
            </a:r>
          </a:p>
        </p:txBody>
      </p:sp>
      <p:sp>
        <p:nvSpPr>
          <p:cNvPr id="27" name="TextBox 26"/>
          <p:cNvSpPr txBox="1"/>
          <p:nvPr/>
        </p:nvSpPr>
        <p:spPr>
          <a:xfrm>
            <a:off x="5640511" y="4638670"/>
            <a:ext cx="3082247" cy="1261884"/>
          </a:xfrm>
          <a:prstGeom prst="rect">
            <a:avLst/>
          </a:prstGeom>
          <a:noFill/>
        </p:spPr>
        <p:txBody>
          <a:bodyPr wrap="square" rtlCol="0">
            <a:spAutoFit/>
          </a:bodyPr>
          <a:lstStyle/>
          <a:p>
            <a:pPr algn="ctr"/>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Contaminated product? </a:t>
            </a:r>
          </a:p>
          <a:p>
            <a:pPr algn="ctr"/>
            <a:r>
              <a:rPr lang="en-US" sz="2800" dirty="0">
                <a:solidFill>
                  <a:srgbClr val="FFFF00"/>
                </a:solidFill>
                <a:latin typeface="Verdana" panose="020B0604030504040204" pitchFamily="34" charset="0"/>
                <a:ea typeface="Verdana" panose="020B0604030504040204" pitchFamily="34" charset="0"/>
                <a:cs typeface="Verdana" panose="020B0604030504040204" pitchFamily="34" charset="0"/>
              </a:rPr>
              <a:t>Turkey!</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278828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41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CA75-48E8-4016-A455-D300944D85D9}"/>
              </a:ext>
            </a:extLst>
          </p:cNvPr>
          <p:cNvSpPr>
            <a:spLocks noGrp="1"/>
          </p:cNvSpPr>
          <p:nvPr>
            <p:ph type="title"/>
          </p:nvPr>
        </p:nvSpPr>
        <p:spPr/>
        <p:txBody>
          <a:bodyPr>
            <a:normAutofit/>
          </a:bodyPr>
          <a:lstStyle/>
          <a:p>
            <a:r>
              <a:rPr lang="en-US" dirty="0"/>
              <a:t>FSMA—Produce Safety Rule</a:t>
            </a:r>
          </a:p>
        </p:txBody>
      </p:sp>
      <p:sp>
        <p:nvSpPr>
          <p:cNvPr id="3" name="Content Placeholder 2">
            <a:extLst>
              <a:ext uri="{FF2B5EF4-FFF2-40B4-BE49-F238E27FC236}">
                <a16:creationId xmlns:a16="http://schemas.microsoft.com/office/drawing/2014/main" id="{57A377CA-51A6-498A-8D73-15308E3E428C}"/>
              </a:ext>
            </a:extLst>
          </p:cNvPr>
          <p:cNvSpPr>
            <a:spLocks noGrp="1"/>
          </p:cNvSpPr>
          <p:nvPr>
            <p:ph idx="1"/>
          </p:nvPr>
        </p:nvSpPr>
        <p:spPr/>
        <p:txBody>
          <a:bodyPr/>
          <a:lstStyle/>
          <a:p>
            <a:r>
              <a:rPr lang="en-US" dirty="0"/>
              <a:t>Compare LGMA</a:t>
            </a:r>
          </a:p>
          <a:p>
            <a:endParaRPr lang="en-US" dirty="0"/>
          </a:p>
          <a:p>
            <a:r>
              <a:rPr lang="en-US" dirty="0"/>
              <a:t>Using industry to help define problem and fixes</a:t>
            </a:r>
          </a:p>
          <a:p>
            <a:endParaRPr lang="en-US" dirty="0"/>
          </a:p>
          <a:p>
            <a:r>
              <a:rPr lang="en-US" dirty="0"/>
              <a:t>Science based</a:t>
            </a:r>
          </a:p>
          <a:p>
            <a:endParaRPr lang="en-US" dirty="0"/>
          </a:p>
          <a:p>
            <a:r>
              <a:rPr lang="en-US" dirty="0"/>
              <a:t>Costs and compliance; size matters</a:t>
            </a:r>
          </a:p>
        </p:txBody>
      </p:sp>
    </p:spTree>
    <p:extLst>
      <p:ext uri="{BB962C8B-B14F-4D97-AF65-F5344CB8AC3E}">
        <p14:creationId xmlns:p14="http://schemas.microsoft.com/office/powerpoint/2010/main" val="154198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BAB89C-A1EB-40B4-B15E-0D9D0F13228A}" type="slidenum">
              <a:rPr lang="en-US" altLang="en-US" smtClean="0"/>
              <a:pPr eaLnBrk="1" hangingPunct="1"/>
              <a:t>24</a:t>
            </a:fld>
            <a:endParaRPr lang="en-US" altLang="en-US" dirty="0"/>
          </a:p>
        </p:txBody>
      </p:sp>
      <p:sp>
        <p:nvSpPr>
          <p:cNvPr id="18435" name="Rectangle 2"/>
          <p:cNvSpPr>
            <a:spLocks noGrp="1" noChangeArrowheads="1"/>
          </p:cNvSpPr>
          <p:nvPr>
            <p:ph type="title"/>
          </p:nvPr>
        </p:nvSpPr>
        <p:spPr>
          <a:xfrm>
            <a:off x="685800" y="914400"/>
            <a:ext cx="7996238" cy="701675"/>
          </a:xfrm>
          <a:noFill/>
        </p:spPr>
        <p:txBody>
          <a:bodyPr lIns="182562" tIns="46038" rIns="182562" bIns="46038" anchor="t">
            <a:spAutoFit/>
          </a:bodyPr>
          <a:lstStyle/>
          <a:p>
            <a:pPr eaLnBrk="1" hangingPunct="1"/>
            <a:r>
              <a:rPr lang="en-US" altLang="en-US" sz="4000" dirty="0">
                <a:latin typeface="Maiandra GD" pitchFamily="34" charset="0"/>
              </a:rPr>
              <a:t>           </a:t>
            </a:r>
          </a:p>
        </p:txBody>
      </p:sp>
      <p:sp>
        <p:nvSpPr>
          <p:cNvPr id="18437" name="Text Box 4"/>
          <p:cNvSpPr txBox="1">
            <a:spLocks noChangeArrowheads="1"/>
          </p:cNvSpPr>
          <p:nvPr/>
        </p:nvSpPr>
        <p:spPr bwMode="auto">
          <a:xfrm>
            <a:off x="1828800" y="609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8438" name="Text Box 5"/>
          <p:cNvSpPr txBox="1">
            <a:spLocks noChangeArrowheads="1"/>
          </p:cNvSpPr>
          <p:nvPr/>
        </p:nvSpPr>
        <p:spPr bwMode="auto">
          <a:xfrm>
            <a:off x="401638" y="287338"/>
            <a:ext cx="8433604"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solidFill>
                  <a:srgbClr val="FFC000"/>
                </a:solidFill>
                <a:latin typeface="Verdana" panose="020B0604030504040204" pitchFamily="34" charset="0"/>
                <a:ea typeface="Verdana" panose="020B0604030504040204" pitchFamily="34" charset="0"/>
                <a:cs typeface="Verdana" panose="020B0604030504040204" pitchFamily="34" charset="0"/>
              </a:rPr>
              <a:t>A CORE PROBLEM: Safety is Invisible</a:t>
            </a:r>
          </a:p>
        </p:txBody>
      </p:sp>
      <p:sp>
        <p:nvSpPr>
          <p:cNvPr id="18439" name="Rectangle 6"/>
          <p:cNvSpPr>
            <a:spLocks noChangeArrowheads="1"/>
          </p:cNvSpPr>
          <p:nvPr/>
        </p:nvSpPr>
        <p:spPr bwMode="auto">
          <a:xfrm>
            <a:off x="578027" y="1838193"/>
            <a:ext cx="8007927" cy="1938992"/>
          </a:xfrm>
          <a:prstGeom prst="rect">
            <a:avLst/>
          </a:prstGeom>
          <a:solidFill>
            <a:schemeClr val="bg1"/>
          </a:solidFill>
          <a:ln w="19050">
            <a:solidFill>
              <a:srgbClr val="FF9900"/>
            </a:solidFill>
            <a:miter lim="800000"/>
            <a:headEnd/>
            <a:tailEnd/>
          </a:ln>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latin typeface="Verdana" panose="020B0604030504040204" pitchFamily="34" charset="0"/>
                <a:ea typeface="Verdana" panose="020B0604030504040204" pitchFamily="34" charset="0"/>
                <a:cs typeface="Verdana" panose="020B0604030504040204" pitchFamily="34" charset="0"/>
              </a:rPr>
              <a:t>“For the most part, food safety is a </a:t>
            </a:r>
            <a:r>
              <a:rPr lang="en-US" altLang="en-US" sz="2400" b="1" u="sng" dirty="0">
                <a:solidFill>
                  <a:srgbClr val="FF0000"/>
                </a:solidFill>
                <a:latin typeface="Verdana" panose="020B0604030504040204" pitchFamily="34" charset="0"/>
                <a:ea typeface="Verdana" panose="020B0604030504040204" pitchFamily="34" charset="0"/>
                <a:cs typeface="Verdana" panose="020B0604030504040204" pitchFamily="34" charset="0"/>
              </a:rPr>
              <a:t>credence attribute</a:t>
            </a:r>
            <a:r>
              <a:rPr lang="en-US" altLang="en-US" sz="2400" dirty="0">
                <a:latin typeface="Verdana" panose="020B0604030504040204" pitchFamily="34" charset="0"/>
                <a:ea typeface="Verdana" panose="020B0604030504040204" pitchFamily="34" charset="0"/>
                <a:cs typeface="Verdana" panose="020B0604030504040204" pitchFamily="34" charset="0"/>
              </a:rPr>
              <a:t>, meaning the consumers cannot evaluate the existence or quality of the attribute before purchase, or even after they have consumed [it].”</a:t>
            </a:r>
            <a:endParaRPr lang="en-US"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
        <p:nvSpPr>
          <p:cNvPr id="18441" name="Rectangle 8"/>
          <p:cNvSpPr>
            <a:spLocks noChangeArrowheads="1"/>
          </p:cNvSpPr>
          <p:nvPr/>
        </p:nvSpPr>
        <p:spPr bwMode="auto">
          <a:xfrm>
            <a:off x="5867400" y="33528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20000"/>
              </a:spcBef>
              <a:buFont typeface="Arial" pitchFamily="34" charset="0"/>
              <a:buNone/>
            </a:pPr>
            <a:r>
              <a:rPr lang="en-US" altLang="en-US" sz="1400" dirty="0">
                <a:solidFill>
                  <a:schemeClr val="bg1"/>
                </a:solidFill>
                <a:latin typeface="Trebuchet MS" pitchFamily="34" charset="0"/>
              </a:rPr>
              <a:t>	</a:t>
            </a:r>
            <a:endParaRPr lang="en-US" altLang="en-US" sz="3600" dirty="0">
              <a:solidFill>
                <a:schemeClr val="bg1"/>
              </a:solidFill>
              <a:latin typeface="Trebuchet MS" pitchFamily="34" charset="0"/>
            </a:endParaRPr>
          </a:p>
        </p:txBody>
      </p:sp>
      <p:sp>
        <p:nvSpPr>
          <p:cNvPr id="18442" name="Text Box 10"/>
          <p:cNvSpPr txBox="1">
            <a:spLocks noChangeArrowheads="1"/>
          </p:cNvSpPr>
          <p:nvPr/>
        </p:nvSpPr>
        <p:spPr bwMode="auto">
          <a:xfrm>
            <a:off x="578027" y="4665722"/>
            <a:ext cx="8177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chemeClr val="bg1"/>
                </a:solidFill>
                <a:latin typeface="Trebuchet MS" pitchFamily="34" charset="0"/>
              </a:rPr>
              <a:t>E. Golan, </a:t>
            </a:r>
            <a:r>
              <a:rPr lang="en-US" altLang="en-US" i="1" dirty="0">
                <a:solidFill>
                  <a:schemeClr val="bg1"/>
                </a:solidFill>
                <a:latin typeface="Trebuchet MS" pitchFamily="34" charset="0"/>
              </a:rPr>
              <a:t>et al</a:t>
            </a:r>
            <a:r>
              <a:rPr lang="en-US" altLang="en-US" dirty="0">
                <a:solidFill>
                  <a:schemeClr val="bg1"/>
                </a:solidFill>
                <a:latin typeface="Trebuchet MS" pitchFamily="34" charset="0"/>
              </a:rPr>
              <a:t>., </a:t>
            </a:r>
            <a:r>
              <a:rPr lang="en-US" altLang="en-US" i="1" dirty="0">
                <a:solidFill>
                  <a:schemeClr val="bg1"/>
                </a:solidFill>
                <a:latin typeface="Trebuchet MS" pitchFamily="34" charset="0"/>
              </a:rPr>
              <a:t>Savvy Buyers Spur Food Safety Innovation in Meat Processing</a:t>
            </a:r>
            <a:r>
              <a:rPr lang="en-US" altLang="en-US" dirty="0">
                <a:solidFill>
                  <a:schemeClr val="bg1"/>
                </a:solidFill>
                <a:latin typeface="Trebuchet MS" pitchFamily="34" charset="0"/>
              </a:rPr>
              <a:t>, AMBER WAVES</a:t>
            </a:r>
            <a:r>
              <a:rPr lang="en-US" altLang="en-US" i="1" dirty="0">
                <a:solidFill>
                  <a:schemeClr val="bg1"/>
                </a:solidFill>
                <a:latin typeface="Trebuchet MS" pitchFamily="34" charset="0"/>
              </a:rPr>
              <a:t>, April 2004, </a:t>
            </a:r>
          </a:p>
        </p:txBody>
      </p:sp>
    </p:spTree>
    <p:extLst>
      <p:ext uri="{BB962C8B-B14F-4D97-AF65-F5344CB8AC3E}">
        <p14:creationId xmlns:p14="http://schemas.microsoft.com/office/powerpoint/2010/main" val="2498971817"/>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What Would You Pay for Safety?</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144" y="1021278"/>
            <a:ext cx="8395855" cy="50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81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Will You Buy It?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5800" y="2135187"/>
            <a:ext cx="28575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247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What Foods Should I Avoid?</a:t>
            </a:r>
          </a:p>
        </p:txBody>
      </p:sp>
      <p:sp>
        <p:nvSpPr>
          <p:cNvPr id="3" name="Rectangle 2"/>
          <p:cNvSpPr/>
          <p:nvPr/>
        </p:nvSpPr>
        <p:spPr>
          <a:xfrm>
            <a:off x="339047" y="4760509"/>
            <a:ext cx="8640566" cy="769441"/>
          </a:xfrm>
          <a:prstGeom prst="rect">
            <a:avLst/>
          </a:prstGeom>
        </p:spPr>
        <p:txBody>
          <a:bodyPr wrap="square">
            <a:spAutoFit/>
          </a:bodyPr>
          <a:lstStyle/>
          <a:p>
            <a:pPr algn="ctr"/>
            <a:r>
              <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At least 55 sprout-associated outbreaks have occurred worldwide affecting a total of 15,233 people since 1988</a:t>
            </a:r>
          </a:p>
        </p:txBody>
      </p:sp>
      <p:pic>
        <p:nvPicPr>
          <p:cNvPr id="5122" name="Picture 2" descr="http://www.cdc.gov/salmonella/enteritidis-11-14/images/bean-spro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205" y="1247154"/>
            <a:ext cx="428625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What’s Safe? </a:t>
            </a:r>
            <a:r>
              <a:rPr lang="en-US" dirty="0">
                <a:effectLst/>
              </a:rPr>
              <a:t>Is the Wrong Question</a:t>
            </a:r>
          </a:p>
        </p:txBody>
      </p:sp>
      <p:sp>
        <p:nvSpPr>
          <p:cNvPr id="3" name="Content Placeholder 2"/>
          <p:cNvSpPr>
            <a:spLocks noGrp="1"/>
          </p:cNvSpPr>
          <p:nvPr>
            <p:ph idx="1"/>
          </p:nvPr>
        </p:nvSpPr>
        <p:spPr>
          <a:xfrm>
            <a:off x="282540" y="1205981"/>
            <a:ext cx="8394192" cy="4645152"/>
          </a:xfrm>
        </p:spPr>
        <p:txBody>
          <a:bodyPr>
            <a:normAutofit lnSpcReduction="10000"/>
          </a:bodyPr>
          <a:lstStyle/>
          <a:p>
            <a:r>
              <a:rPr lang="en-US" dirty="0">
                <a:effectLst/>
              </a:rPr>
              <a:t>An estimated 3,000 people die each year of foodborne illness in the US</a:t>
            </a:r>
          </a:p>
          <a:p>
            <a:endParaRPr lang="en-US" dirty="0">
              <a:effectLst/>
            </a:endParaRPr>
          </a:p>
          <a:p>
            <a:r>
              <a:rPr lang="en-US" dirty="0">
                <a:effectLst/>
              </a:rPr>
              <a:t>An estimated 610,000 people die each year of heart disease—1 in every 4 deaths</a:t>
            </a:r>
          </a:p>
          <a:p>
            <a:endParaRPr lang="en-US" dirty="0">
              <a:effectLst/>
            </a:endParaRPr>
          </a:p>
          <a:p>
            <a:r>
              <a:rPr lang="en-US" dirty="0">
                <a:effectLst/>
              </a:rPr>
              <a:t>Risk factors: diabetes; obesity and overweight; physical inactivity; poor diet</a:t>
            </a:r>
          </a:p>
          <a:p>
            <a:endParaRPr lang="en-US" dirty="0">
              <a:effectLst/>
            </a:endParaRPr>
          </a:p>
          <a:p>
            <a:r>
              <a:rPr lang="en-US" dirty="0">
                <a:effectLst/>
              </a:rPr>
              <a:t>Computers kill more Americans than food</a:t>
            </a:r>
          </a:p>
        </p:txBody>
      </p:sp>
    </p:spTree>
    <p:extLst>
      <p:ext uri="{BB962C8B-B14F-4D97-AF65-F5344CB8AC3E}">
        <p14:creationId xmlns:p14="http://schemas.microsoft.com/office/powerpoint/2010/main" val="2988372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News Flash: Nuts Are Good!</a:t>
            </a:r>
          </a:p>
        </p:txBody>
      </p:sp>
      <p:sp>
        <p:nvSpPr>
          <p:cNvPr id="3" name="Content Placeholder 2"/>
          <p:cNvSpPr>
            <a:spLocks noGrp="1"/>
          </p:cNvSpPr>
          <p:nvPr>
            <p:ph idx="1"/>
          </p:nvPr>
        </p:nvSpPr>
        <p:spPr/>
        <p:txBody>
          <a:bodyPr>
            <a:normAutofit/>
          </a:bodyPr>
          <a:lstStyle/>
          <a:p>
            <a:r>
              <a:rPr lang="en-US" sz="2400" dirty="0">
                <a:effectLst/>
              </a:rPr>
              <a:t>Association of Nut Consumption with Total and Cause-Specific Mortality: NEJM (Nov. 2013)</a:t>
            </a:r>
          </a:p>
          <a:p>
            <a:endParaRPr lang="en-US" sz="1600" dirty="0">
              <a:effectLst/>
            </a:endParaRPr>
          </a:p>
          <a:p>
            <a:r>
              <a:rPr lang="en-US" sz="2400" dirty="0">
                <a:effectLst/>
              </a:rPr>
              <a:t>Followed over 115,000 persons for over 30 years to determine relationship of nut consumption with death</a:t>
            </a:r>
          </a:p>
          <a:p>
            <a:endParaRPr lang="en-US" sz="1600" dirty="0">
              <a:effectLst/>
            </a:endParaRPr>
          </a:p>
          <a:p>
            <a:r>
              <a:rPr lang="en-US" sz="2400" dirty="0">
                <a:effectLst/>
              </a:rPr>
              <a:t>Hazard ratio for those who ate nuts seven or more X/week: </a:t>
            </a:r>
            <a:r>
              <a:rPr lang="en-US" sz="2400" dirty="0">
                <a:solidFill>
                  <a:srgbClr val="FFFF00"/>
                </a:solidFill>
                <a:effectLst/>
              </a:rPr>
              <a:t>0.80</a:t>
            </a:r>
          </a:p>
          <a:p>
            <a:endParaRPr lang="en-US" sz="1600" dirty="0">
              <a:solidFill>
                <a:srgbClr val="FFFF00"/>
              </a:solidFill>
              <a:effectLst/>
            </a:endParaRPr>
          </a:p>
          <a:p>
            <a:r>
              <a:rPr lang="en-US" sz="2400" dirty="0">
                <a:effectLst/>
              </a:rPr>
              <a:t>Robust finding when variables controlled</a:t>
            </a:r>
          </a:p>
          <a:p>
            <a:r>
              <a:rPr lang="en-US" sz="2400" dirty="0">
                <a:effectLst/>
              </a:rPr>
              <a:t>Filbert growers, get on this!</a:t>
            </a:r>
          </a:p>
        </p:txBody>
      </p:sp>
    </p:spTree>
    <p:extLst>
      <p:ext uri="{BB962C8B-B14F-4D97-AF65-F5344CB8AC3E}">
        <p14:creationId xmlns:p14="http://schemas.microsoft.com/office/powerpoint/2010/main" val="387993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28" y="137160"/>
            <a:ext cx="8584264" cy="694944"/>
          </a:xfrm>
        </p:spPr>
        <p:txBody>
          <a:bodyPr>
            <a:normAutofit/>
          </a:bodyPr>
          <a:lstStyle/>
          <a:p>
            <a:r>
              <a:rPr lang="en-US" sz="2800" dirty="0"/>
              <a:t>Jack In the Box Gave Rise to PulseNet in 1996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3722292"/>
              </p:ext>
            </p:extLst>
          </p:nvPr>
        </p:nvGraphicFramePr>
        <p:xfrm>
          <a:off x="1705511" y="1291554"/>
          <a:ext cx="5897367" cy="1950720"/>
        </p:xfrm>
        <a:graphic>
          <a:graphicData uri="http://schemas.openxmlformats.org/drawingml/2006/table">
            <a:tbl>
              <a:tblPr firstRow="1" bandRow="1">
                <a:tableStyleId>{5C22544A-7EE6-4342-B048-85BDC9FD1C3A}</a:tableStyleId>
              </a:tblPr>
              <a:tblGrid>
                <a:gridCol w="1965789">
                  <a:extLst>
                    <a:ext uri="{9D8B030D-6E8A-4147-A177-3AD203B41FA5}">
                      <a16:colId xmlns:a16="http://schemas.microsoft.com/office/drawing/2014/main" val="20000"/>
                    </a:ext>
                  </a:extLst>
                </a:gridCol>
                <a:gridCol w="1965789">
                  <a:extLst>
                    <a:ext uri="{9D8B030D-6E8A-4147-A177-3AD203B41FA5}">
                      <a16:colId xmlns:a16="http://schemas.microsoft.com/office/drawing/2014/main" val="20001"/>
                    </a:ext>
                  </a:extLst>
                </a:gridCol>
                <a:gridCol w="1965789">
                  <a:extLst>
                    <a:ext uri="{9D8B030D-6E8A-4147-A177-3AD203B41FA5}">
                      <a16:colId xmlns:a16="http://schemas.microsoft.com/office/drawing/2014/main" val="20002"/>
                    </a:ext>
                  </a:extLst>
                </a:gridCol>
              </a:tblGrid>
              <a:tr h="422512">
                <a:tc gridSpan="3">
                  <a:txBody>
                    <a:bodyPr/>
                    <a:lstStyle/>
                    <a:p>
                      <a:pPr algn="ctr"/>
                      <a:r>
                        <a:rPr lang="en-US" sz="3200" b="0" dirty="0"/>
                        <a:t>ISOLATES REPORTED</a:t>
                      </a:r>
                      <a:r>
                        <a:rPr lang="en-US" sz="3200" b="0" baseline="0" dirty="0"/>
                        <a:t> TO PULSENET</a:t>
                      </a:r>
                      <a:endParaRPr lang="en-US" sz="3200" b="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66849">
                <a:tc>
                  <a:txBody>
                    <a:bodyPr/>
                    <a:lstStyle/>
                    <a:p>
                      <a:pPr algn="ctr"/>
                      <a:r>
                        <a:rPr lang="en-US" dirty="0"/>
                        <a:t>Year</a:t>
                      </a:r>
                    </a:p>
                  </a:txBody>
                  <a:tcPr/>
                </a:tc>
                <a:tc>
                  <a:txBody>
                    <a:bodyPr/>
                    <a:lstStyle/>
                    <a:p>
                      <a:pPr algn="ctr"/>
                      <a:r>
                        <a:rPr lang="en-US" dirty="0"/>
                        <a:t>Human Isolates</a:t>
                      </a:r>
                    </a:p>
                  </a:txBody>
                  <a:tcPr/>
                </a:tc>
                <a:tc>
                  <a:txBody>
                    <a:bodyPr/>
                    <a:lstStyle/>
                    <a:p>
                      <a:pPr algn="ctr"/>
                      <a:r>
                        <a:rPr lang="en-US" dirty="0"/>
                        <a:t>Non-human isolates</a:t>
                      </a:r>
                    </a:p>
                  </a:txBody>
                  <a:tcPr/>
                </a:tc>
                <a:extLst>
                  <a:ext uri="{0D108BD9-81ED-4DB2-BD59-A6C34878D82A}">
                    <a16:rowId xmlns:a16="http://schemas.microsoft.com/office/drawing/2014/main" val="10001"/>
                  </a:ext>
                </a:extLst>
              </a:tr>
              <a:tr h="266849">
                <a:tc>
                  <a:txBody>
                    <a:bodyPr/>
                    <a:lstStyle/>
                    <a:p>
                      <a:pPr algn="ctr"/>
                      <a:r>
                        <a:rPr lang="en-US" dirty="0"/>
                        <a:t>1996</a:t>
                      </a:r>
                    </a:p>
                  </a:txBody>
                  <a:tcPr/>
                </a:tc>
                <a:tc>
                  <a:txBody>
                    <a:bodyPr/>
                    <a:lstStyle/>
                    <a:p>
                      <a:pPr algn="l">
                        <a:tabLst>
                          <a:tab pos="1201738" algn="r"/>
                        </a:tabLst>
                      </a:pPr>
                      <a:r>
                        <a:rPr lang="en-US" dirty="0"/>
                        <a:t>	254</a:t>
                      </a:r>
                    </a:p>
                  </a:txBody>
                  <a:tcPr/>
                </a:tc>
                <a:tc>
                  <a:txBody>
                    <a:bodyPr/>
                    <a:lstStyle/>
                    <a:p>
                      <a:pPr algn="l">
                        <a:tabLst>
                          <a:tab pos="1089025" algn="r"/>
                        </a:tabLst>
                      </a:pPr>
                      <a:r>
                        <a:rPr lang="en-US" dirty="0"/>
                        <a:t>	5</a:t>
                      </a:r>
                    </a:p>
                  </a:txBody>
                  <a:tcPr/>
                </a:tc>
                <a:extLst>
                  <a:ext uri="{0D108BD9-81ED-4DB2-BD59-A6C34878D82A}">
                    <a16:rowId xmlns:a16="http://schemas.microsoft.com/office/drawing/2014/main" val="10002"/>
                  </a:ext>
                </a:extLst>
              </a:tr>
              <a:tr h="266849">
                <a:tc>
                  <a:txBody>
                    <a:bodyPr/>
                    <a:lstStyle/>
                    <a:p>
                      <a:pPr algn="ctr"/>
                      <a:r>
                        <a:rPr lang="en-US" dirty="0"/>
                        <a:t>2012</a:t>
                      </a:r>
                    </a:p>
                  </a:txBody>
                  <a:tcPr/>
                </a:tc>
                <a:tc>
                  <a:txBody>
                    <a:bodyPr/>
                    <a:lstStyle/>
                    <a:p>
                      <a:pPr algn="l">
                        <a:tabLst>
                          <a:tab pos="1201738" algn="r"/>
                        </a:tabLst>
                      </a:pPr>
                      <a:r>
                        <a:rPr lang="en-US" dirty="0"/>
                        <a:t>	58,799</a:t>
                      </a:r>
                    </a:p>
                  </a:txBody>
                  <a:tcPr/>
                </a:tc>
                <a:tc>
                  <a:txBody>
                    <a:bodyPr/>
                    <a:lstStyle/>
                    <a:p>
                      <a:pPr algn="l">
                        <a:tabLst>
                          <a:tab pos="1089025" algn="r"/>
                        </a:tabLst>
                      </a:pPr>
                      <a:r>
                        <a:rPr lang="en-US" dirty="0"/>
                        <a:t>	4,337</a:t>
                      </a:r>
                    </a:p>
                  </a:txBody>
                  <a:tcPr/>
                </a:tc>
                <a:extLst>
                  <a:ext uri="{0D108BD9-81ED-4DB2-BD59-A6C34878D82A}">
                    <a16:rowId xmlns:a16="http://schemas.microsoft.com/office/drawing/2014/main" val="10003"/>
                  </a:ext>
                </a:extLst>
              </a:tr>
            </a:tbl>
          </a:graphicData>
        </a:graphic>
      </p:graphicFrame>
      <p:grpSp>
        <p:nvGrpSpPr>
          <p:cNvPr id="3" name="Group 2"/>
          <p:cNvGrpSpPr/>
          <p:nvPr/>
        </p:nvGrpSpPr>
        <p:grpSpPr>
          <a:xfrm>
            <a:off x="1070082" y="4000969"/>
            <a:ext cx="7313631" cy="1137385"/>
            <a:chOff x="1070082" y="4230718"/>
            <a:chExt cx="7313631" cy="1137385"/>
          </a:xfrm>
        </p:grpSpPr>
        <p:sp>
          <p:nvSpPr>
            <p:cNvPr id="7" name="TextBox 6"/>
            <p:cNvSpPr txBox="1"/>
            <p:nvPr/>
          </p:nvSpPr>
          <p:spPr>
            <a:xfrm>
              <a:off x="3246634" y="4307357"/>
              <a:ext cx="5137079" cy="830997"/>
            </a:xfrm>
            <a:prstGeom prst="rect">
              <a:avLst/>
            </a:prstGeom>
            <a:noFill/>
          </p:spPr>
          <p:txBody>
            <a:bodyPr wrap="square" rtlCol="0">
              <a:spAutoFit/>
            </a:bodyPr>
            <a:lstStyle/>
            <a:p>
              <a:pPr algn="ctr"/>
              <a:r>
                <a:rPr lang="en-US" sz="2400" dirty="0">
                  <a:solidFill>
                    <a:schemeClr val="bg1"/>
                  </a:solidFill>
                </a:rPr>
                <a:t>PulseNet tracks foodborne illness like the FBI tracks criminals.</a:t>
              </a:r>
            </a:p>
          </p:txBody>
        </p:sp>
        <p:pic>
          <p:nvPicPr>
            <p:cNvPr id="1026" name="Picture 2" descr="C:\Users\pwaller\AppData\Local\Microsoft\Windows\Temporary Internet Files\Content.IE5\QL1ZI71D\cartoon-20detectiv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82" y="4230718"/>
              <a:ext cx="1539554" cy="11373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92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7128" y="236306"/>
            <a:ext cx="8277546" cy="719191"/>
          </a:xfrm>
        </p:spPr>
        <p:txBody>
          <a:bodyPr/>
          <a:lstStyle/>
          <a:p>
            <a:r>
              <a:rPr lang="en-US" dirty="0"/>
              <a:t> </a:t>
            </a:r>
            <a:r>
              <a:rPr lang="en-US" dirty="0">
                <a:effectLst/>
              </a:rPr>
              <a:t>You Can Go to Jail</a:t>
            </a:r>
            <a:endParaRPr lang="en-US" dirty="0">
              <a:solidFill>
                <a:srgbClr val="FFC000"/>
              </a:solidFill>
              <a:effectLst/>
            </a:endParaRPr>
          </a:p>
        </p:txBody>
      </p:sp>
      <p:sp>
        <p:nvSpPr>
          <p:cNvPr id="3" name="Text Placeholder 2"/>
          <p:cNvSpPr>
            <a:spLocks noGrp="1"/>
          </p:cNvSpPr>
          <p:nvPr>
            <p:ph type="body" sz="half" idx="4294967295"/>
          </p:nvPr>
        </p:nvSpPr>
        <p:spPr>
          <a:xfrm>
            <a:off x="205482" y="1119098"/>
            <a:ext cx="4623371" cy="2273642"/>
          </a:xfrm>
        </p:spPr>
        <p:txBody>
          <a:bodyPr>
            <a:normAutofit/>
          </a:bodyPr>
          <a:lstStyle/>
          <a:p>
            <a:r>
              <a:rPr lang="en-US" sz="2000" dirty="0">
                <a:solidFill>
                  <a:srgbClr val="FFFF00"/>
                </a:solidFill>
                <a:effectLst/>
              </a:rPr>
              <a:t>Peanut Corp. of America</a:t>
            </a:r>
          </a:p>
          <a:p>
            <a:endParaRPr lang="en-US" sz="2000" dirty="0">
              <a:solidFill>
                <a:srgbClr val="FFFF00"/>
              </a:solidFill>
              <a:effectLst/>
            </a:endParaRPr>
          </a:p>
          <a:p>
            <a:r>
              <a:rPr lang="en-US" sz="2000" dirty="0">
                <a:solidFill>
                  <a:srgbClr val="FFFF00"/>
                </a:solidFill>
                <a:effectLst/>
              </a:rPr>
              <a:t>Quality Egg</a:t>
            </a:r>
          </a:p>
          <a:p>
            <a:endParaRPr lang="en-US" sz="2000" dirty="0">
              <a:effectLst/>
            </a:endParaRPr>
          </a:p>
          <a:p>
            <a:r>
              <a:rPr lang="en-US" sz="2000" dirty="0">
                <a:solidFill>
                  <a:srgbClr val="FFFF00"/>
                </a:solidFill>
                <a:effectLst/>
              </a:rPr>
              <a:t>CO cantaloupe--Listeria</a:t>
            </a:r>
            <a:endParaRPr lang="en-US" sz="2000" dirty="0">
              <a:effectLst/>
            </a:endParaRPr>
          </a:p>
        </p:txBody>
      </p:sp>
      <p:sp>
        <p:nvSpPr>
          <p:cNvPr id="5" name="Content Placeholder 4"/>
          <p:cNvSpPr>
            <a:spLocks noGrp="1"/>
          </p:cNvSpPr>
          <p:nvPr>
            <p:ph sz="half" idx="4294967295"/>
          </p:nvPr>
        </p:nvSpPr>
        <p:spPr>
          <a:xfrm>
            <a:off x="4953000" y="1252661"/>
            <a:ext cx="4191000" cy="4525963"/>
          </a:xfrm>
        </p:spPr>
        <p:txBody>
          <a:bodyPr>
            <a:normAutofit/>
          </a:bodyPr>
          <a:lstStyle/>
          <a:p>
            <a:r>
              <a:rPr lang="en-US" sz="2000" dirty="0">
                <a:effectLst/>
              </a:rPr>
              <a:t>Allegations Include:</a:t>
            </a:r>
          </a:p>
          <a:p>
            <a:r>
              <a:rPr lang="en-US" sz="2000" dirty="0">
                <a:effectLst/>
              </a:rPr>
              <a:t>Mail Fraud</a:t>
            </a:r>
          </a:p>
          <a:p>
            <a:r>
              <a:rPr lang="en-US" sz="2000" dirty="0">
                <a:effectLst/>
              </a:rPr>
              <a:t>Wire Fraud</a:t>
            </a:r>
          </a:p>
          <a:p>
            <a:r>
              <a:rPr lang="en-US" sz="2000" dirty="0">
                <a:effectLst/>
              </a:rPr>
              <a:t>Introduction of Adulterated and Misbranded Food into Interstate Commerce with Intent to Defraud or Mislead</a:t>
            </a:r>
          </a:p>
          <a:p>
            <a:r>
              <a:rPr lang="en-US" sz="2000" dirty="0">
                <a:effectLst/>
              </a:rPr>
              <a:t>Conspiracy</a:t>
            </a:r>
          </a:p>
        </p:txBody>
      </p:sp>
      <p:pic>
        <p:nvPicPr>
          <p:cNvPr id="4098" name="Picture 2" descr="Image result for shawshank redemption">
            <a:extLst>
              <a:ext uri="{FF2B5EF4-FFF2-40B4-BE49-F238E27FC236}">
                <a16:creationId xmlns:a16="http://schemas.microsoft.com/office/drawing/2014/main" id="{D2698CEE-5240-4461-9AD5-932DED4B6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8" y="3146403"/>
            <a:ext cx="4765225" cy="281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4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26E8-EF0D-4377-9A0A-EAB10A1DF802}"/>
              </a:ext>
            </a:extLst>
          </p:cNvPr>
          <p:cNvSpPr>
            <a:spLocks noGrp="1"/>
          </p:cNvSpPr>
          <p:nvPr>
            <p:ph type="title"/>
          </p:nvPr>
        </p:nvSpPr>
        <p:spPr/>
        <p:txBody>
          <a:bodyPr/>
          <a:lstStyle/>
          <a:p>
            <a:r>
              <a:rPr lang="en-US" dirty="0"/>
              <a:t>Will 3</a:t>
            </a:r>
            <a:r>
              <a:rPr lang="en-US" baseline="30000" dirty="0"/>
              <a:t>rd</a:t>
            </a:r>
            <a:r>
              <a:rPr lang="en-US" dirty="0"/>
              <a:t> Audits Save Me?</a:t>
            </a:r>
          </a:p>
        </p:txBody>
      </p:sp>
      <p:pic>
        <p:nvPicPr>
          <p:cNvPr id="5122" name="Picture 2" descr="Image result for no">
            <a:extLst>
              <a:ext uri="{FF2B5EF4-FFF2-40B4-BE49-F238E27FC236}">
                <a16:creationId xmlns:a16="http://schemas.microsoft.com/office/drawing/2014/main" id="{5CFB952A-6565-4BA2-8462-34C876728A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9550" y="1811337"/>
            <a:ext cx="3810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307-CE24-4CE3-A679-8DAA59968907}"/>
              </a:ext>
            </a:extLst>
          </p:cNvPr>
          <p:cNvSpPr>
            <a:spLocks noGrp="1"/>
          </p:cNvSpPr>
          <p:nvPr>
            <p:ph type="title"/>
          </p:nvPr>
        </p:nvSpPr>
        <p:spPr/>
        <p:txBody>
          <a:bodyPr/>
          <a:lstStyle/>
          <a:p>
            <a:r>
              <a:rPr lang="en-US" dirty="0"/>
              <a:t>Whose Your Expert?</a:t>
            </a:r>
          </a:p>
        </p:txBody>
      </p:sp>
      <p:pic>
        <p:nvPicPr>
          <p:cNvPr id="6146" name="Picture 2" descr="Related image">
            <a:extLst>
              <a:ext uri="{FF2B5EF4-FFF2-40B4-BE49-F238E27FC236}">
                <a16:creationId xmlns:a16="http://schemas.microsoft.com/office/drawing/2014/main" id="{D7F0F44B-80E2-4EE5-8418-38D7749DE0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812" y="1458912"/>
            <a:ext cx="5705475"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5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6D5E-9AC5-484C-BC50-EC711E9ADE95}"/>
              </a:ext>
            </a:extLst>
          </p:cNvPr>
          <p:cNvSpPr>
            <a:spLocks noGrp="1"/>
          </p:cNvSpPr>
          <p:nvPr>
            <p:ph type="title"/>
          </p:nvPr>
        </p:nvSpPr>
        <p:spPr/>
        <p:txBody>
          <a:bodyPr/>
          <a:lstStyle/>
          <a:p>
            <a:r>
              <a:rPr lang="en-US" dirty="0"/>
              <a:t>WCGW?</a:t>
            </a:r>
          </a:p>
        </p:txBody>
      </p:sp>
      <p:pic>
        <p:nvPicPr>
          <p:cNvPr id="7" name="Content Placeholder 6">
            <a:extLst>
              <a:ext uri="{FF2B5EF4-FFF2-40B4-BE49-F238E27FC236}">
                <a16:creationId xmlns:a16="http://schemas.microsoft.com/office/drawing/2014/main" id="{64E5D521-6425-4DD5-A911-B7B704C2F3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712" y="1773237"/>
            <a:ext cx="3495675" cy="3695700"/>
          </a:xfrm>
        </p:spPr>
      </p:pic>
    </p:spTree>
    <p:extLst>
      <p:ext uri="{BB962C8B-B14F-4D97-AF65-F5344CB8AC3E}">
        <p14:creationId xmlns:p14="http://schemas.microsoft.com/office/powerpoint/2010/main" val="4019210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What Does USDA/FSIS Say?</a:t>
            </a:r>
          </a:p>
        </p:txBody>
      </p:sp>
      <p:sp>
        <p:nvSpPr>
          <p:cNvPr id="5" name="Content Placeholder 4"/>
          <p:cNvSpPr>
            <a:spLocks noGrp="1"/>
          </p:cNvSpPr>
          <p:nvPr>
            <p:ph idx="1"/>
          </p:nvPr>
        </p:nvSpPr>
        <p:spPr/>
        <p:txBody>
          <a:bodyPr/>
          <a:lstStyle/>
          <a:p>
            <a:pPr marL="0" indent="0">
              <a:buNone/>
            </a:pPr>
            <a:r>
              <a:rPr lang="en-US" dirty="0">
                <a:effectLst/>
              </a:rPr>
              <a:t>“Most foodborne illness outbreaks are a result of improper handling or contamination when meals are prepared. Sanitary food handling and proper cooking and refrigeration should prevent foodborne illnesses.”</a:t>
            </a:r>
          </a:p>
          <a:p>
            <a:pPr marL="0" indent="0">
              <a:buNone/>
            </a:pPr>
            <a:endParaRPr lang="en-US" dirty="0"/>
          </a:p>
          <a:p>
            <a:pPr marL="0" indent="0">
              <a:buNone/>
            </a:pPr>
            <a:r>
              <a:rPr lang="en-US" dirty="0"/>
              <a:t>Translation: it’s your fault!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63" y="3945222"/>
            <a:ext cx="2590800" cy="1762125"/>
          </a:xfrm>
          <a:prstGeom prst="rect">
            <a:avLst/>
          </a:prstGeom>
        </p:spPr>
      </p:pic>
    </p:spTree>
    <p:extLst>
      <p:ext uri="{BB962C8B-B14F-4D97-AF65-F5344CB8AC3E}">
        <p14:creationId xmlns:p14="http://schemas.microsoft.com/office/powerpoint/2010/main" val="9430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2B5A-EDA5-42FC-9EB9-CB05C7B5DE80}"/>
              </a:ext>
            </a:extLst>
          </p:cNvPr>
          <p:cNvSpPr>
            <a:spLocks noGrp="1"/>
          </p:cNvSpPr>
          <p:nvPr>
            <p:ph type="title"/>
          </p:nvPr>
        </p:nvSpPr>
        <p:spPr/>
        <p:txBody>
          <a:bodyPr/>
          <a:lstStyle/>
          <a:p>
            <a:r>
              <a:rPr lang="en-US" dirty="0"/>
              <a:t>I’ve Got One Word for You:</a:t>
            </a:r>
          </a:p>
        </p:txBody>
      </p:sp>
      <p:sp>
        <p:nvSpPr>
          <p:cNvPr id="3" name="Content Placeholder 2">
            <a:extLst>
              <a:ext uri="{FF2B5EF4-FFF2-40B4-BE49-F238E27FC236}">
                <a16:creationId xmlns:a16="http://schemas.microsoft.com/office/drawing/2014/main" id="{1A576B1E-F6B6-4DC9-A937-74E3D4CCC206}"/>
              </a:ext>
            </a:extLst>
          </p:cNvPr>
          <p:cNvSpPr>
            <a:spLocks noGrp="1"/>
          </p:cNvSpPr>
          <p:nvPr>
            <p:ph idx="1"/>
          </p:nvPr>
        </p:nvSpPr>
        <p:spPr/>
        <p:txBody>
          <a:bodyPr>
            <a:normAutofit/>
          </a:bodyPr>
          <a:lstStyle/>
          <a:p>
            <a:pPr marL="0" indent="0">
              <a:buNone/>
            </a:pPr>
            <a:endParaRPr lang="en-US" sz="5400" dirty="0">
              <a:solidFill>
                <a:srgbClr val="0070C0"/>
              </a:solidFill>
            </a:endParaRPr>
          </a:p>
          <a:p>
            <a:pPr marL="0" indent="0">
              <a:buNone/>
            </a:pPr>
            <a:r>
              <a:rPr lang="en-US" sz="8800" dirty="0">
                <a:solidFill>
                  <a:srgbClr val="0070C0"/>
                </a:solidFill>
              </a:rPr>
              <a:t>	INSURANCE</a:t>
            </a:r>
          </a:p>
          <a:p>
            <a:pPr marL="0" indent="0">
              <a:buNone/>
            </a:pPr>
            <a:r>
              <a:rPr lang="en-US" sz="5400" dirty="0">
                <a:solidFill>
                  <a:srgbClr val="0070C0"/>
                </a:solidFill>
              </a:rPr>
              <a:t>		</a:t>
            </a:r>
            <a:endParaRPr lang="en-US" sz="8800" dirty="0">
              <a:solidFill>
                <a:srgbClr val="0070C0"/>
              </a:solidFill>
            </a:endParaRPr>
          </a:p>
        </p:txBody>
      </p:sp>
    </p:spTree>
    <p:extLst>
      <p:ext uri="{BB962C8B-B14F-4D97-AF65-F5344CB8AC3E}">
        <p14:creationId xmlns:p14="http://schemas.microsoft.com/office/powerpoint/2010/main" val="24190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What Have I Learned?</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550" y="1544637"/>
            <a:ext cx="6096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370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19100" y="1012915"/>
            <a:ext cx="8115300" cy="616195"/>
          </a:xfrm>
          <a:prstGeom prst="rect">
            <a:avLst/>
          </a:prstGeom>
          <a:noFill/>
        </p:spPr>
        <p:txBody>
          <a:bodyPr wrap="square" lIns="182562" tIns="46038" rIns="182562" bIns="46038">
            <a:spAutoFit/>
          </a:bodyPr>
          <a:lstStyle>
            <a:lvl1pPr marL="342900" indent="-342900" algn="l" defTabSz="914400" rtl="0" eaLnBrk="1" latinLnBrk="0" hangingPunct="1">
              <a:spcBef>
                <a:spcPct val="20000"/>
              </a:spcBef>
              <a:buClr>
                <a:srgbClr val="FFCC00"/>
              </a:buClr>
              <a:buFont typeface="Arial" pitchFamily="34" charset="0"/>
              <a:buChar char="•"/>
              <a:defRPr sz="28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FFCC00"/>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FFCC00"/>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en-US" sz="3400" dirty="0">
                <a:solidFill>
                  <a:srgbClr val="FFC000"/>
                </a:solidFill>
                <a:effectLst/>
              </a:rPr>
              <a:t>Questions?</a:t>
            </a:r>
          </a:p>
        </p:txBody>
      </p:sp>
      <p:sp>
        <p:nvSpPr>
          <p:cNvPr id="10" name="Rectangle 9"/>
          <p:cNvSpPr/>
          <p:nvPr/>
        </p:nvSpPr>
        <p:spPr>
          <a:xfrm>
            <a:off x="318226" y="2055984"/>
            <a:ext cx="4017789" cy="2308324"/>
          </a:xfrm>
          <a:prstGeom prst="rect">
            <a:avLst/>
          </a:prstGeom>
        </p:spPr>
        <p:txBody>
          <a:bodyPr wrap="square">
            <a:spAutoFit/>
          </a:bodyPr>
          <a:lstStyle/>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Bruce T. Clark</a:t>
            </a:r>
          </a:p>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1012 1</a:t>
            </a:r>
            <a:r>
              <a:rPr lang="en-US" sz="2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st</a:t>
            </a:r>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 Ave</a:t>
            </a:r>
          </a:p>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Floor 5</a:t>
            </a:r>
          </a:p>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Seattle, WA 98104</a:t>
            </a:r>
          </a:p>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(206) 346-1888</a:t>
            </a:r>
          </a:p>
          <a:p>
            <a:r>
              <a:rPr lang="en-US" sz="2400" dirty="0">
                <a:solidFill>
                  <a:prstClr val="white"/>
                </a:solidFill>
                <a:latin typeface="Verdana" panose="020B0604030504040204" pitchFamily="34" charset="0"/>
                <a:ea typeface="Verdana" panose="020B0604030504040204" pitchFamily="34" charset="0"/>
                <a:cs typeface="Verdana" panose="020B0604030504040204" pitchFamily="34" charset="0"/>
              </a:rPr>
              <a:t>bclark@marlerclark.com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0" y="1559463"/>
            <a:ext cx="4452870" cy="2989780"/>
          </a:xfrm>
          <a:prstGeom prst="rect">
            <a:avLst/>
          </a:prstGeom>
        </p:spPr>
      </p:pic>
    </p:spTree>
    <p:extLst>
      <p:ext uri="{BB962C8B-B14F-4D97-AF65-F5344CB8AC3E}">
        <p14:creationId xmlns:p14="http://schemas.microsoft.com/office/powerpoint/2010/main" val="37473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102742"/>
            <a:ext cx="8534400" cy="863029"/>
          </a:xfrm>
        </p:spPr>
        <p:txBody>
          <a:bodyPr>
            <a:normAutofit/>
          </a:bodyPr>
          <a:lstStyle/>
          <a:p>
            <a:pPr eaLnBrk="1" hangingPunct="1"/>
            <a:r>
              <a:rPr lang="en-US" b="0" dirty="0">
                <a:solidFill>
                  <a:srgbClr val="FFC000"/>
                </a:solidFill>
                <a:effectLst/>
                <a:latin typeface="Verdana" pitchFamily="34" charset="0"/>
                <a:cs typeface="Arial" pitchFamily="34" charset="0"/>
              </a:rPr>
              <a:t>After JIB…epidemiology became sexy!</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074738"/>
            <a:ext cx="3209925" cy="39004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5181600" y="5003480"/>
            <a:ext cx="3182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Lucida Sans Unicode" pitchFamily="34" charset="0"/>
              </a:defRPr>
            </a:lvl1pPr>
            <a:lvl2pPr marL="742950" indent="-285750" eaLnBrk="0" hangingPunct="0">
              <a:defRPr sz="1600" b="1">
                <a:solidFill>
                  <a:schemeClr val="bg1"/>
                </a:solidFill>
                <a:latin typeface="Lucida Sans Unicode" pitchFamily="34" charset="0"/>
              </a:defRPr>
            </a:lvl2pPr>
            <a:lvl3pPr marL="1143000" indent="-228600" eaLnBrk="0" hangingPunct="0">
              <a:defRPr sz="1600" b="1">
                <a:solidFill>
                  <a:schemeClr val="bg1"/>
                </a:solidFill>
                <a:latin typeface="Lucida Sans Unicode" pitchFamily="34" charset="0"/>
              </a:defRPr>
            </a:lvl3pPr>
            <a:lvl4pPr marL="1600200" indent="-228600" eaLnBrk="0" hangingPunct="0">
              <a:defRPr sz="1600" b="1">
                <a:solidFill>
                  <a:schemeClr val="bg1"/>
                </a:solidFill>
                <a:latin typeface="Lucida Sans Unicode" pitchFamily="34" charset="0"/>
              </a:defRPr>
            </a:lvl4pPr>
            <a:lvl5pPr marL="2057400" indent="-228600" eaLnBrk="0" hangingPunct="0">
              <a:defRPr sz="1600" b="1">
                <a:solidFill>
                  <a:schemeClr val="bg1"/>
                </a:solidFill>
                <a:latin typeface="Lucida Sans Unicode" pitchFamily="34" charset="0"/>
              </a:defRPr>
            </a:lvl5pPr>
            <a:lvl6pPr marL="2514600" indent="-228600" algn="ctr" eaLnBrk="0" fontAlgn="base" hangingPunct="0">
              <a:spcBef>
                <a:spcPct val="0"/>
              </a:spcBef>
              <a:spcAft>
                <a:spcPct val="0"/>
              </a:spcAft>
              <a:defRPr sz="1600" b="1">
                <a:solidFill>
                  <a:schemeClr val="bg1"/>
                </a:solidFill>
                <a:latin typeface="Lucida Sans Unicode" pitchFamily="34" charset="0"/>
              </a:defRPr>
            </a:lvl6pPr>
            <a:lvl7pPr marL="2971800" indent="-228600" algn="ctr" eaLnBrk="0" fontAlgn="base" hangingPunct="0">
              <a:spcBef>
                <a:spcPct val="0"/>
              </a:spcBef>
              <a:spcAft>
                <a:spcPct val="0"/>
              </a:spcAft>
              <a:defRPr sz="1600" b="1">
                <a:solidFill>
                  <a:schemeClr val="bg1"/>
                </a:solidFill>
                <a:latin typeface="Lucida Sans Unicode" pitchFamily="34" charset="0"/>
              </a:defRPr>
            </a:lvl7pPr>
            <a:lvl8pPr marL="3429000" indent="-228600" algn="ctr" eaLnBrk="0" fontAlgn="base" hangingPunct="0">
              <a:spcBef>
                <a:spcPct val="0"/>
              </a:spcBef>
              <a:spcAft>
                <a:spcPct val="0"/>
              </a:spcAft>
              <a:defRPr sz="1600" b="1">
                <a:solidFill>
                  <a:schemeClr val="bg1"/>
                </a:solidFill>
                <a:latin typeface="Lucida Sans Unicode" pitchFamily="34" charset="0"/>
              </a:defRPr>
            </a:lvl8pPr>
            <a:lvl9pPr marL="3886200" indent="-228600" algn="ctr" eaLnBrk="0" fontAlgn="base" hangingPunct="0">
              <a:spcBef>
                <a:spcPct val="0"/>
              </a:spcBef>
              <a:spcAft>
                <a:spcPct val="0"/>
              </a:spcAft>
              <a:defRPr sz="1600" b="1">
                <a:solidFill>
                  <a:schemeClr val="bg1"/>
                </a:solidFill>
                <a:latin typeface="Lucida Sans Unicode" pitchFamily="34" charset="0"/>
              </a:defRPr>
            </a:lvl9pPr>
          </a:lstStyle>
          <a:p>
            <a:pPr algn="ctr" eaLnBrk="1" hangingPunct="1"/>
            <a:r>
              <a:rPr lang="en-US" b="0" dirty="0">
                <a:solidFill>
                  <a:srgbClr val="FFCC00"/>
                </a:solidFill>
                <a:latin typeface="Verdana" panose="020B0604030504040204" pitchFamily="34" charset="0"/>
                <a:ea typeface="Verdana" panose="020B0604030504040204" pitchFamily="34" charset="0"/>
                <a:cs typeface="Verdana" panose="020B0604030504040204" pitchFamily="34" charset="0"/>
              </a:rPr>
              <a:t>John Snow, M.D., 1813-1858</a:t>
            </a:r>
          </a:p>
          <a:p>
            <a:pPr algn="ctr" eaLnBrk="1" hangingPunct="1"/>
            <a:r>
              <a:rPr lang="en-US" b="0" dirty="0">
                <a:solidFill>
                  <a:srgbClr val="FFCC00"/>
                </a:solidFill>
                <a:latin typeface="Verdana" panose="020B0604030504040204" pitchFamily="34" charset="0"/>
                <a:ea typeface="Verdana" panose="020B0604030504040204" pitchFamily="34" charset="0"/>
                <a:cs typeface="Verdana" panose="020B0604030504040204" pitchFamily="34" charset="0"/>
              </a:rPr>
              <a:t>A Father of Epidemiology</a:t>
            </a:r>
          </a:p>
        </p:txBody>
      </p:sp>
      <p:sp>
        <p:nvSpPr>
          <p:cNvPr id="5125" name="Text Box 5"/>
          <p:cNvSpPr txBox="1">
            <a:spLocks noChangeArrowheads="1"/>
          </p:cNvSpPr>
          <p:nvPr/>
        </p:nvSpPr>
        <p:spPr bwMode="auto">
          <a:xfrm>
            <a:off x="338138" y="1074738"/>
            <a:ext cx="457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Lucida Sans Unicode" pitchFamily="34" charset="0"/>
              </a:defRPr>
            </a:lvl1pPr>
            <a:lvl2pPr marL="742950" indent="-285750" eaLnBrk="0" hangingPunct="0">
              <a:defRPr sz="1600" b="1">
                <a:solidFill>
                  <a:schemeClr val="bg1"/>
                </a:solidFill>
                <a:latin typeface="Lucida Sans Unicode" pitchFamily="34" charset="0"/>
              </a:defRPr>
            </a:lvl2pPr>
            <a:lvl3pPr marL="1143000" indent="-228600" eaLnBrk="0" hangingPunct="0">
              <a:defRPr sz="1600" b="1">
                <a:solidFill>
                  <a:schemeClr val="bg1"/>
                </a:solidFill>
                <a:latin typeface="Lucida Sans Unicode" pitchFamily="34" charset="0"/>
              </a:defRPr>
            </a:lvl3pPr>
            <a:lvl4pPr marL="1600200" indent="-228600" eaLnBrk="0" hangingPunct="0">
              <a:defRPr sz="1600" b="1">
                <a:solidFill>
                  <a:schemeClr val="bg1"/>
                </a:solidFill>
                <a:latin typeface="Lucida Sans Unicode" pitchFamily="34" charset="0"/>
              </a:defRPr>
            </a:lvl4pPr>
            <a:lvl5pPr marL="2057400" indent="-228600" eaLnBrk="0" hangingPunct="0">
              <a:defRPr sz="1600" b="1">
                <a:solidFill>
                  <a:schemeClr val="bg1"/>
                </a:solidFill>
                <a:latin typeface="Lucida Sans Unicode" pitchFamily="34" charset="0"/>
              </a:defRPr>
            </a:lvl5pPr>
            <a:lvl6pPr marL="2514600" indent="-228600" algn="ctr" eaLnBrk="0" fontAlgn="base" hangingPunct="0">
              <a:spcBef>
                <a:spcPct val="0"/>
              </a:spcBef>
              <a:spcAft>
                <a:spcPct val="0"/>
              </a:spcAft>
              <a:defRPr sz="1600" b="1">
                <a:solidFill>
                  <a:schemeClr val="bg1"/>
                </a:solidFill>
                <a:latin typeface="Lucida Sans Unicode" pitchFamily="34" charset="0"/>
              </a:defRPr>
            </a:lvl6pPr>
            <a:lvl7pPr marL="2971800" indent="-228600" algn="ctr" eaLnBrk="0" fontAlgn="base" hangingPunct="0">
              <a:spcBef>
                <a:spcPct val="0"/>
              </a:spcBef>
              <a:spcAft>
                <a:spcPct val="0"/>
              </a:spcAft>
              <a:defRPr sz="1600" b="1">
                <a:solidFill>
                  <a:schemeClr val="bg1"/>
                </a:solidFill>
                <a:latin typeface="Lucida Sans Unicode" pitchFamily="34" charset="0"/>
              </a:defRPr>
            </a:lvl7pPr>
            <a:lvl8pPr marL="3429000" indent="-228600" algn="ctr" eaLnBrk="0" fontAlgn="base" hangingPunct="0">
              <a:spcBef>
                <a:spcPct val="0"/>
              </a:spcBef>
              <a:spcAft>
                <a:spcPct val="0"/>
              </a:spcAft>
              <a:defRPr sz="1600" b="1">
                <a:solidFill>
                  <a:schemeClr val="bg1"/>
                </a:solidFill>
                <a:latin typeface="Lucida Sans Unicode" pitchFamily="34" charset="0"/>
              </a:defRPr>
            </a:lvl8pPr>
            <a:lvl9pPr marL="3886200" indent="-228600" algn="ctr" eaLnBrk="0" fontAlgn="base" hangingPunct="0">
              <a:spcBef>
                <a:spcPct val="0"/>
              </a:spcBef>
              <a:spcAft>
                <a:spcPct val="0"/>
              </a:spcAft>
              <a:defRPr sz="1600" b="1">
                <a:solidFill>
                  <a:schemeClr val="bg1"/>
                </a:solidFill>
                <a:latin typeface="Lucida Sans Unicode" pitchFamily="34" charset="0"/>
              </a:defRPr>
            </a:lvl9pPr>
          </a:lstStyle>
          <a:p>
            <a:pPr eaLnBrk="1" hangingPunct="1"/>
            <a:r>
              <a:rPr lang="en-US" sz="2000" b="0" dirty="0">
                <a:solidFill>
                  <a:srgbClr val="FFFFFF"/>
                </a:solidFill>
                <a:latin typeface="Verdana" pitchFamily="34" charset="0"/>
              </a:rPr>
              <a:t>“Epidemiology is the field of public health and medicine that studies the incidence, distribution, and etiology of disease in human populations. </a:t>
            </a:r>
          </a:p>
          <a:p>
            <a:pPr eaLnBrk="1" hangingPunct="1"/>
            <a:endParaRPr lang="en-US" sz="2000" b="0" dirty="0">
              <a:solidFill>
                <a:srgbClr val="FFFFFF"/>
              </a:solidFill>
              <a:latin typeface="Verdana" pitchFamily="34" charset="0"/>
            </a:endParaRPr>
          </a:p>
          <a:p>
            <a:pPr eaLnBrk="1" hangingPunct="1"/>
            <a:r>
              <a:rPr lang="en-US" sz="2000" b="0" dirty="0">
                <a:solidFill>
                  <a:srgbClr val="FFFFFF"/>
                </a:solidFill>
                <a:latin typeface="Verdana" pitchFamily="34" charset="0"/>
              </a:rPr>
              <a:t>The purpose of epidemiology is to better understand disease causation and to prevent disease in groups of individuals.” </a:t>
            </a:r>
          </a:p>
          <a:p>
            <a:pPr eaLnBrk="1" hangingPunct="1"/>
            <a:endParaRPr lang="en-US" sz="800" b="0" dirty="0">
              <a:solidFill>
                <a:srgbClr val="FFFFFF"/>
              </a:solidFill>
              <a:latin typeface="Verdana" pitchFamily="34" charset="0"/>
            </a:endParaRPr>
          </a:p>
          <a:p>
            <a:pPr eaLnBrk="1" hangingPunct="1"/>
            <a:r>
              <a:rPr lang="en-US" sz="2000" b="0" dirty="0">
                <a:solidFill>
                  <a:srgbClr val="FFFFFF"/>
                </a:solidFill>
                <a:latin typeface="Verdana" pitchFamily="34" charset="0"/>
              </a:rPr>
              <a:t>  </a:t>
            </a:r>
            <a:r>
              <a:rPr lang="en-US" sz="1200" b="0" dirty="0">
                <a:solidFill>
                  <a:srgbClr val="FFFFFF"/>
                </a:solidFill>
                <a:latin typeface="Verdana" pitchFamily="34" charset="0"/>
              </a:rPr>
              <a:t>~ from “Reference Guide on Epidemiology,”  in REFERENCE MANUAL ON SCIENTIFIC EVIDENCE, at p. 333  (2</a:t>
            </a:r>
            <a:r>
              <a:rPr lang="en-US" sz="1200" b="0" baseline="30000" dirty="0">
                <a:solidFill>
                  <a:srgbClr val="FFFFFF"/>
                </a:solidFill>
                <a:latin typeface="Verdana" pitchFamily="34" charset="0"/>
              </a:rPr>
              <a:t>nd</a:t>
            </a:r>
            <a:r>
              <a:rPr lang="en-US" sz="1200" b="0" dirty="0">
                <a:solidFill>
                  <a:srgbClr val="FFFFFF"/>
                </a:solidFill>
                <a:latin typeface="Verdana" pitchFamily="34" charset="0"/>
              </a:rPr>
              <a:t> Ed. 2000) </a:t>
            </a:r>
          </a:p>
        </p:txBody>
      </p:sp>
      <p:grpSp>
        <p:nvGrpSpPr>
          <p:cNvPr id="6" name="Group 5"/>
          <p:cNvGrpSpPr/>
          <p:nvPr/>
        </p:nvGrpSpPr>
        <p:grpSpPr>
          <a:xfrm>
            <a:off x="0" y="6180054"/>
            <a:ext cx="9144000" cy="668421"/>
            <a:chOff x="0" y="6180054"/>
            <a:chExt cx="9144000" cy="668421"/>
          </a:xfrm>
        </p:grpSpPr>
        <p:sp>
          <p:nvSpPr>
            <p:cNvPr id="7" name="Rectangle 6"/>
            <p:cNvSpPr/>
            <p:nvPr/>
          </p:nvSpPr>
          <p:spPr>
            <a:xfrm>
              <a:off x="0" y="6180054"/>
              <a:ext cx="9144000" cy="668421"/>
            </a:xfrm>
            <a:prstGeom prst="rect">
              <a:avLst/>
            </a:prstGeom>
            <a:solidFill>
              <a:srgbClr val="3466B8"/>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srgbClr val="ADB8E2"/>
                </a:solidFill>
              </a:endParaRPr>
            </a:p>
          </p:txBody>
        </p:sp>
        <p:pic>
          <p:nvPicPr>
            <p:cNvPr id="8" name="Picture 2" descr="MC-foodsafetylawfirmlogblue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538" y="6256338"/>
              <a:ext cx="30353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5694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5949" y="523875"/>
            <a:ext cx="8845594" cy="3695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3" descr="The gel is stained so that DNA can be seen under ultraviolet (UV) light. A digital camera takes a photograph of the gel and stores the picture in the computer.&#10;" title="The gel is stained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6967" y="688950"/>
            <a:ext cx="3333750" cy="3333750"/>
          </a:xfrm>
          <a:ln>
            <a:solidFill>
              <a:schemeClr val="tx1"/>
            </a:solidFill>
          </a:ln>
        </p:spPr>
      </p:pic>
      <p:sp>
        <p:nvSpPr>
          <p:cNvPr id="40" name="Isosceles Triangle 39"/>
          <p:cNvSpPr/>
          <p:nvPr/>
        </p:nvSpPr>
        <p:spPr>
          <a:xfrm>
            <a:off x="6374350" y="6000749"/>
            <a:ext cx="523875" cy="6953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grpSp>
        <p:nvGrpSpPr>
          <p:cNvPr id="20" name="Group 19" descr="PulseNet tracks foodborne illness like the FBI tracks criminals." title="PulseNet tracks foodborne illness like the FBI tracks criminals."/>
          <p:cNvGrpSpPr/>
          <p:nvPr/>
        </p:nvGrpSpPr>
        <p:grpSpPr>
          <a:xfrm>
            <a:off x="-95250" y="4791334"/>
            <a:ext cx="9296400" cy="1114165"/>
            <a:chOff x="-95250" y="4791334"/>
            <a:chExt cx="9296400" cy="1114165"/>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48" y="4892650"/>
              <a:ext cx="906780" cy="90678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638" y="4886732"/>
              <a:ext cx="891989" cy="918616"/>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2291" y="4892650"/>
              <a:ext cx="927150" cy="90678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473" y="4892650"/>
              <a:ext cx="921720" cy="906780"/>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0817" y="4892650"/>
              <a:ext cx="883315" cy="906780"/>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7582" y="4891583"/>
              <a:ext cx="925899" cy="90891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40584" y="4895123"/>
              <a:ext cx="922547" cy="901834"/>
            </a:xfrm>
            <a:prstGeom prst="rect">
              <a:avLst/>
            </a:prstGeom>
          </p:spPr>
        </p:pic>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90" r="31177"/>
            <a:stretch/>
          </p:blipFill>
          <p:spPr>
            <a:xfrm>
              <a:off x="8146544" y="4896986"/>
              <a:ext cx="916713" cy="898109"/>
            </a:xfrm>
            <a:prstGeom prst="rect">
              <a:avLst/>
            </a:prstGeom>
          </p:spPr>
        </p:pic>
        <p:pic>
          <p:nvPicPr>
            <p:cNvPr id="30" name="Content Placeholder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7264" y="4903315"/>
              <a:ext cx="885451" cy="885451"/>
            </a:xfrm>
            <a:prstGeom prst="rect">
              <a:avLst/>
            </a:prstGeom>
          </p:spPr>
        </p:pic>
        <p:sp>
          <p:nvSpPr>
            <p:cNvPr id="31" name="Rectangle 30"/>
            <p:cNvSpPr/>
            <p:nvPr/>
          </p:nvSpPr>
          <p:spPr>
            <a:xfrm>
              <a:off x="-95250" y="4791334"/>
              <a:ext cx="9296400" cy="11141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090625" y="1555872"/>
            <a:ext cx="4596177" cy="1417638"/>
          </a:xfrm>
        </p:spPr>
        <p:txBody>
          <a:bodyPr>
            <a:normAutofit fontScale="90000"/>
          </a:bodyPr>
          <a:lstStyle/>
          <a:p>
            <a:pPr algn="l" rtl="0" eaLnBrk="1" latinLnBrk="0" hangingPunct="1"/>
            <a:r>
              <a:rPr lang="en-US" sz="2200" kern="1200" dirty="0">
                <a:solidFill>
                  <a:schemeClr val="bg1"/>
                </a:solidFill>
                <a:effectLst/>
                <a:latin typeface="Calibri"/>
                <a:ea typeface="+mn-ea"/>
                <a:cs typeface="+mn-cs"/>
              </a:rPr>
              <a:t>The gel is stained so that DNA can be seen under ultraviolet (UV) light. A digital camera takes a photograph of the gel and stores the picture in the computer.</a:t>
            </a:r>
            <a:endParaRPr lang="en-US" dirty="0">
              <a:solidFill>
                <a:schemeClr val="bg1"/>
              </a:solidFill>
            </a:endParaRPr>
          </a:p>
        </p:txBody>
      </p:sp>
    </p:spTree>
    <p:extLst>
      <p:ext uri="{BB962C8B-B14F-4D97-AF65-F5344CB8AC3E}">
        <p14:creationId xmlns:p14="http://schemas.microsoft.com/office/powerpoint/2010/main" val="2679168891"/>
      </p:ext>
    </p:extLst>
  </p:cSld>
  <p:clrMapOvr>
    <a:masterClrMapping/>
  </p:clrMapOvr>
  <mc:AlternateContent xmlns:mc="http://schemas.openxmlformats.org/markup-compatibility/2006" xmlns:p14="http://schemas.microsoft.com/office/powerpoint/2010/main">
    <mc:Choice Requires="p14">
      <p:transition spd="slow" p14:dur="2000" advTm="8306"/>
    </mc:Choice>
    <mc:Fallback xmlns="">
      <p:transition spd="slow" advTm="8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05949" y="523875"/>
            <a:ext cx="8845594" cy="3695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3" descr="Scientists at state or local public health departments enter patterns of DNA fingerprints into an electronic database. &#10;&#10;These patterns are transmitted to CDC and filed in CDC’s main PulseNet computer. &#10;&#10;If patterns from different labs match, the PulseNet team will alert all involved PulseNet labs of a possible foodborne outbreak.&#10;" title="Scientists enter patterns of DNA fingerprints into an electronic database. "/>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20698"/>
          <a:stretch/>
        </p:blipFill>
        <p:spPr>
          <a:xfrm>
            <a:off x="266492" y="688950"/>
            <a:ext cx="3434449" cy="3333750"/>
          </a:xfrm>
          <a:ln>
            <a:solidFill>
              <a:schemeClr val="tx1"/>
            </a:solidFill>
          </a:ln>
        </p:spPr>
      </p:pic>
      <p:sp>
        <p:nvSpPr>
          <p:cNvPr id="40" name="Isosceles Triangle 39"/>
          <p:cNvSpPr/>
          <p:nvPr/>
        </p:nvSpPr>
        <p:spPr>
          <a:xfrm>
            <a:off x="8374600" y="6000749"/>
            <a:ext cx="523875" cy="6953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grpSp>
        <p:nvGrpSpPr>
          <p:cNvPr id="19" name="Group 18" descr="PulseNet tracks foodborne illness like the FBI tracks criminals." title="PulseNet tracks foodborne illness like the FBI tracks criminals."/>
          <p:cNvGrpSpPr/>
          <p:nvPr/>
        </p:nvGrpSpPr>
        <p:grpSpPr>
          <a:xfrm>
            <a:off x="-95250" y="4791334"/>
            <a:ext cx="9296400" cy="1114165"/>
            <a:chOff x="-95250" y="4791334"/>
            <a:chExt cx="9296400" cy="1114165"/>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48" y="4892650"/>
              <a:ext cx="906780" cy="90678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638" y="4886732"/>
              <a:ext cx="891989" cy="91861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2291" y="4892650"/>
              <a:ext cx="927150" cy="90678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473" y="4892650"/>
              <a:ext cx="921720" cy="90678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0817" y="4892650"/>
              <a:ext cx="883315" cy="90678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7582" y="4891583"/>
              <a:ext cx="925899" cy="908914"/>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40584" y="4895123"/>
              <a:ext cx="922547" cy="901834"/>
            </a:xfrm>
            <a:prstGeom prst="rect">
              <a:avLst/>
            </a:prstGeom>
          </p:spPr>
        </p:pic>
        <p:pic>
          <p:nvPicPr>
            <p:cNvPr id="27" name="Picture 26"/>
            <p:cNvPicPr>
              <a:picLocks noChangeAspect="1"/>
            </p:cNvPicPr>
            <p:nvPr/>
          </p:nvPicPr>
          <p:blipFill rotWithShape="1">
            <a:blip r:embed="rId13" cstate="print">
              <a:extLst>
                <a:ext uri="{28A0092B-C50C-407E-A947-70E740481C1C}">
                  <a14:useLocalDpi xmlns:a14="http://schemas.microsoft.com/office/drawing/2010/main" val="0"/>
                </a:ext>
              </a:extLst>
            </a:blip>
            <a:srcRect l="5490" r="31177"/>
            <a:stretch/>
          </p:blipFill>
          <p:spPr>
            <a:xfrm>
              <a:off x="8146544" y="4896986"/>
              <a:ext cx="916713" cy="898109"/>
            </a:xfrm>
            <a:prstGeom prst="rect">
              <a:avLst/>
            </a:prstGeom>
          </p:spPr>
        </p:pic>
        <p:pic>
          <p:nvPicPr>
            <p:cNvPr id="28" name="Content Placeholder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7264" y="4903315"/>
              <a:ext cx="885451" cy="885451"/>
            </a:xfrm>
            <a:prstGeom prst="rect">
              <a:avLst/>
            </a:prstGeom>
          </p:spPr>
        </p:pic>
        <p:sp>
          <p:nvSpPr>
            <p:cNvPr id="30" name="Rectangle 29"/>
            <p:cNvSpPr/>
            <p:nvPr/>
          </p:nvSpPr>
          <p:spPr>
            <a:xfrm>
              <a:off x="-95250" y="4791334"/>
              <a:ext cx="9296400" cy="11141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103473" y="2048878"/>
            <a:ext cx="4583329" cy="1143000"/>
          </a:xfrm>
        </p:spPr>
        <p:txBody>
          <a:bodyPr>
            <a:normAutofit fontScale="90000"/>
          </a:bodyPr>
          <a:lstStyle/>
          <a:p>
            <a:pPr marL="342900" indent="-342900" algn="l" rtl="0" eaLnBrk="1" latinLnBrk="0" hangingPunct="1">
              <a:buFont typeface="Arial" pitchFamily="34" charset="0"/>
              <a:buChar char="•"/>
            </a:pPr>
            <a:r>
              <a:rPr lang="en-US" sz="2200" kern="1200" dirty="0">
                <a:solidFill>
                  <a:schemeClr val="bg1"/>
                </a:solidFill>
                <a:effectLst/>
                <a:latin typeface="Calibri"/>
                <a:ea typeface="+mn-ea"/>
                <a:cs typeface="+mn-cs"/>
              </a:rPr>
              <a:t>Scientists at state or local public health departments enter patterns of DNA fingerprints into an electronic database. </a:t>
            </a:r>
            <a:endParaRPr lang="en-US" sz="2200" dirty="0">
              <a:solidFill>
                <a:schemeClr val="bg1"/>
              </a:solidFill>
              <a:effectLst/>
            </a:endParaRPr>
          </a:p>
          <a:p>
            <a:pPr marL="342900" indent="-342900" algn="l" rtl="0" eaLnBrk="1" latinLnBrk="0" hangingPunct="1">
              <a:buFont typeface="Arial" pitchFamily="34" charset="0"/>
              <a:buChar char="•"/>
            </a:pPr>
            <a:r>
              <a:rPr lang="en-US" sz="2200" kern="1200" dirty="0">
                <a:solidFill>
                  <a:schemeClr val="bg1"/>
                </a:solidFill>
                <a:effectLst/>
                <a:latin typeface="Calibri"/>
                <a:ea typeface="+mn-ea"/>
                <a:cs typeface="+mn-cs"/>
              </a:rPr>
              <a:t>These patterns are transmitted to CDC and filed in CDC’s main PulseNet computer. </a:t>
            </a:r>
            <a:endParaRPr lang="en-US" sz="2200" dirty="0">
              <a:solidFill>
                <a:schemeClr val="bg1"/>
              </a:solidFill>
              <a:effectLst/>
            </a:endParaRPr>
          </a:p>
          <a:p>
            <a:pPr marL="342900" indent="-342900" algn="l" rtl="0" eaLnBrk="1" latinLnBrk="0" hangingPunct="1">
              <a:buFont typeface="Arial" pitchFamily="34" charset="0"/>
              <a:buChar char="•"/>
            </a:pPr>
            <a:r>
              <a:rPr lang="en-US" sz="2200" kern="1200" dirty="0">
                <a:solidFill>
                  <a:schemeClr val="bg1"/>
                </a:solidFill>
                <a:effectLst/>
                <a:latin typeface="Calibri"/>
                <a:ea typeface="+mn-ea"/>
                <a:cs typeface="+mn-cs"/>
              </a:rPr>
              <a:t>If patterns from different labs match, the PulseNet team will alert all involved PulseNet labs of a possible foodborne outbreak.</a:t>
            </a:r>
            <a:endParaRPr lang="en-US" sz="2200" dirty="0">
              <a:solidFill>
                <a:schemeClr val="bg1"/>
              </a:solidFill>
              <a:effectLst/>
            </a:endParaRPr>
          </a:p>
          <a:p>
            <a:endParaRPr lang="en-US" dirty="0"/>
          </a:p>
        </p:txBody>
      </p:sp>
    </p:spTree>
    <p:extLst>
      <p:ext uri="{BB962C8B-B14F-4D97-AF65-F5344CB8AC3E}">
        <p14:creationId xmlns:p14="http://schemas.microsoft.com/office/powerpoint/2010/main" val="1058635493"/>
      </p:ext>
    </p:extLst>
  </p:cSld>
  <p:clrMapOvr>
    <a:masterClrMapping/>
  </p:clrMapOvr>
  <mc:AlternateContent xmlns:mc="http://schemas.openxmlformats.org/markup-compatibility/2006" xmlns:p14="http://schemas.microsoft.com/office/powerpoint/2010/main">
    <mc:Choice Requires="p14">
      <p:transition spd="slow" p14:dur="2000" advTm="8103"/>
    </mc:Choice>
    <mc:Fallback xmlns="">
      <p:transition spd="slow" advTm="8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8FA0-DD51-43B3-860C-AB2C40A3A4C0}"/>
              </a:ext>
            </a:extLst>
          </p:cNvPr>
          <p:cNvSpPr>
            <a:spLocks noGrp="1"/>
          </p:cNvSpPr>
          <p:nvPr>
            <p:ph type="title"/>
          </p:nvPr>
        </p:nvSpPr>
        <p:spPr/>
        <p:txBody>
          <a:bodyPr/>
          <a:lstStyle/>
          <a:p>
            <a:r>
              <a:rPr lang="en-US" dirty="0"/>
              <a:t>New Weapon: Genome </a:t>
            </a:r>
            <a:r>
              <a:rPr lang="en-US" dirty="0" err="1"/>
              <a:t>Trakr</a:t>
            </a:r>
            <a:endParaRPr lang="en-US" dirty="0"/>
          </a:p>
        </p:txBody>
      </p:sp>
      <p:pic>
        <p:nvPicPr>
          <p:cNvPr id="9" name="Content Placeholder 8">
            <a:extLst>
              <a:ext uri="{FF2B5EF4-FFF2-40B4-BE49-F238E27FC236}">
                <a16:creationId xmlns:a16="http://schemas.microsoft.com/office/drawing/2014/main" id="{778C63F8-3A46-4A91-ACAB-74150D9540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8946" y="1298575"/>
            <a:ext cx="6011208" cy="4645025"/>
          </a:xfrm>
        </p:spPr>
      </p:pic>
    </p:spTree>
    <p:extLst>
      <p:ext uri="{BB962C8B-B14F-4D97-AF65-F5344CB8AC3E}">
        <p14:creationId xmlns:p14="http://schemas.microsoft.com/office/powerpoint/2010/main" val="252514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Public Health Surveillance </a:t>
            </a:r>
          </a:p>
        </p:txBody>
      </p:sp>
      <p:sp>
        <p:nvSpPr>
          <p:cNvPr id="5" name="Content Placeholder 4"/>
          <p:cNvSpPr>
            <a:spLocks noGrp="1"/>
          </p:cNvSpPr>
          <p:nvPr>
            <p:ph idx="1"/>
          </p:nvPr>
        </p:nvSpPr>
        <p:spPr>
          <a:xfrm>
            <a:off x="452680" y="1232899"/>
            <a:ext cx="8394192" cy="4602823"/>
          </a:xfrm>
        </p:spPr>
        <p:txBody>
          <a:bodyPr>
            <a:noAutofit/>
          </a:bodyPr>
          <a:lstStyle/>
          <a:p>
            <a:pPr>
              <a:lnSpc>
                <a:spcPts val="2000"/>
              </a:lnSpc>
              <a:spcBef>
                <a:spcPts val="1200"/>
              </a:spcBef>
            </a:pPr>
            <a:r>
              <a:rPr lang="en-US" sz="2000" dirty="0">
                <a:effectLst/>
              </a:rPr>
              <a:t>All states have agencies tasked with monitoring bacterial and viral illnesses associated with food consumption.</a:t>
            </a:r>
          </a:p>
          <a:p>
            <a:pPr>
              <a:lnSpc>
                <a:spcPts val="2000"/>
              </a:lnSpc>
              <a:spcBef>
                <a:spcPts val="1200"/>
              </a:spcBef>
            </a:pPr>
            <a:endParaRPr lang="en-US" sz="2000" dirty="0">
              <a:effectLst/>
            </a:endParaRPr>
          </a:p>
          <a:p>
            <a:pPr>
              <a:lnSpc>
                <a:spcPts val="2000"/>
              </a:lnSpc>
              <a:spcBef>
                <a:spcPts val="1200"/>
              </a:spcBef>
            </a:pPr>
            <a:r>
              <a:rPr lang="en-US" sz="2000" dirty="0">
                <a:effectLst/>
              </a:rPr>
              <a:t>The scope of the investigation varies from case to case.</a:t>
            </a:r>
          </a:p>
          <a:p>
            <a:pPr>
              <a:lnSpc>
                <a:spcPts val="2000"/>
              </a:lnSpc>
              <a:spcBef>
                <a:spcPts val="1200"/>
              </a:spcBef>
            </a:pPr>
            <a:endParaRPr lang="en-US" sz="2000" dirty="0">
              <a:effectLst/>
            </a:endParaRPr>
          </a:p>
          <a:p>
            <a:pPr>
              <a:lnSpc>
                <a:spcPts val="2000"/>
              </a:lnSpc>
              <a:spcBef>
                <a:spcPts val="1200"/>
              </a:spcBef>
            </a:pPr>
            <a:r>
              <a:rPr lang="en-US" sz="2000" dirty="0">
                <a:effectLst/>
              </a:rPr>
              <a:t>It is very difficult to dispute a health department- confirmed outbreak or even an isolated case.</a:t>
            </a:r>
          </a:p>
          <a:p>
            <a:pPr>
              <a:lnSpc>
                <a:spcPts val="2000"/>
              </a:lnSpc>
              <a:spcBef>
                <a:spcPts val="1200"/>
              </a:spcBef>
            </a:pPr>
            <a:endParaRPr lang="en-US" sz="2000" dirty="0">
              <a:effectLst/>
            </a:endParaRPr>
          </a:p>
          <a:p>
            <a:pPr>
              <a:lnSpc>
                <a:spcPts val="2000"/>
              </a:lnSpc>
              <a:spcBef>
                <a:spcPts val="1200"/>
              </a:spcBef>
            </a:pPr>
            <a:r>
              <a:rPr lang="en-US" sz="2000" dirty="0">
                <a:effectLst/>
              </a:rPr>
              <a:t>Health departments do not point the finger prematurely.  Most epidemiologists will not confirm an outbreak without 95% confidence in a particular conclusion</a:t>
            </a:r>
            <a:r>
              <a:rPr lang="en-US" sz="2000" dirty="0"/>
              <a:t>.</a:t>
            </a:r>
          </a:p>
        </p:txBody>
      </p:sp>
    </p:spTree>
    <p:extLst>
      <p:ext uri="{BB962C8B-B14F-4D97-AF65-F5344CB8AC3E}">
        <p14:creationId xmlns:p14="http://schemas.microsoft.com/office/powerpoint/2010/main" val="14840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left)">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11"/>
            <a:ext cx="8394192" cy="694944"/>
          </a:xfrm>
        </p:spPr>
        <p:txBody>
          <a:bodyPr>
            <a:normAutofit/>
          </a:bodyPr>
          <a:lstStyle/>
          <a:p>
            <a:r>
              <a:rPr lang="en-US" dirty="0"/>
              <a:t>FoodNet: CDC’s Active Surveillance</a:t>
            </a:r>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61990" y="1674688"/>
            <a:ext cx="4473952" cy="269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4921322" y="1089062"/>
            <a:ext cx="3714108" cy="4705564"/>
          </a:xfrm>
        </p:spPr>
        <p:txBody>
          <a:bodyPr>
            <a:normAutofit/>
          </a:bodyPr>
          <a:lstStyle/>
          <a:p>
            <a:r>
              <a:rPr lang="en-US" sz="2000" dirty="0"/>
              <a:t>Established in 1995</a:t>
            </a:r>
          </a:p>
          <a:p>
            <a:endParaRPr lang="en-US" sz="2000" dirty="0"/>
          </a:p>
          <a:p>
            <a:r>
              <a:rPr lang="en-US" sz="2000" dirty="0"/>
              <a:t>Now includes 7 states: CT, GA, MD, MN, NM, OR, and TN and selected counties in CA, CO and NY</a:t>
            </a:r>
          </a:p>
          <a:p>
            <a:endParaRPr lang="en-US" sz="2000" dirty="0"/>
          </a:p>
          <a:p>
            <a:r>
              <a:rPr lang="en-US" sz="2000" dirty="0"/>
              <a:t>Surveillance area includes 15% of the US population – approximately 47 million persons in 2010</a:t>
            </a:r>
          </a:p>
          <a:p>
            <a:pPr marL="0" indent="0">
              <a:buNone/>
            </a:pPr>
            <a:endParaRPr lang="en-US" sz="2000" dirty="0"/>
          </a:p>
        </p:txBody>
      </p:sp>
    </p:spTree>
    <p:extLst>
      <p:ext uri="{BB962C8B-B14F-4D97-AF65-F5344CB8AC3E}">
        <p14:creationId xmlns:p14="http://schemas.microsoft.com/office/powerpoint/2010/main" val="40922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Comments xmlns="6d7788b5-43bc-457c-8da7-96199383cb3c">30 years of Barf:  My Experience as a Foodborne Illness Litigator</Doc_x0020_Comments>
    <Client_x0020_First_x0020_Name xmlns="6d7788b5-43bc-457c-8da7-96199383cb3c" xsi:nil="true"/>
    <Category xmlns="6d7788b5-43bc-457c-8da7-96199383cb3c" xsi:nil="true"/>
    <_dlc_DocId xmlns="3efa6ff5-ee11-4f7a-bea9-590e6a15c74b">3R2M4U4TZSWJ-1320268037-146181</_dlc_DocId>
    <_dlc_DocIdUrl xmlns="3efa6ff5-ee11-4f7a-bea9-590e6a15c74b">
      <Url>https://marlerclarkseattle.sharepoint.com/_layouts/15/DocIdRedir.aspx?ID=3R2M4U4TZSWJ-1320268037-146181</Url>
      <Description>3R2M4U4TZSWJ-1320268037-146181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EEBFDD18CB2374DBF879F7E484D8083" ma:contentTypeVersion="17" ma:contentTypeDescription="Create a new document." ma:contentTypeScope="" ma:versionID="79194d6376253376a2d5fe23cfc695cc">
  <xsd:schema xmlns:xsd="http://www.w3.org/2001/XMLSchema" xmlns:xs="http://www.w3.org/2001/XMLSchema" xmlns:p="http://schemas.microsoft.com/office/2006/metadata/properties" xmlns:ns2="6d7788b5-43bc-457c-8da7-96199383cb3c" xmlns:ns4="3efa6ff5-ee11-4f7a-bea9-590e6a15c74b" targetNamespace="http://schemas.microsoft.com/office/2006/metadata/properties" ma:root="true" ma:fieldsID="7e6aeeedc804c84ac18253d0c44f5254" ns2:_="" ns4:_="">
    <xsd:import namespace="6d7788b5-43bc-457c-8da7-96199383cb3c"/>
    <xsd:import namespace="3efa6ff5-ee11-4f7a-bea9-590e6a15c74b"/>
    <xsd:element name="properties">
      <xsd:complexType>
        <xsd:sequence>
          <xsd:element name="documentManagement">
            <xsd:complexType>
              <xsd:all>
                <xsd:element ref="ns2:Category" minOccurs="0"/>
                <xsd:element ref="ns2:Doc_x0020_Comments" minOccurs="0"/>
                <xsd:element ref="ns2:Client_x0020_First_x0020_Name" minOccurs="0"/>
                <xsd:element ref="ns4:SharedWithUsers" minOccurs="0"/>
                <xsd:element ref="ns4:SharedWithDetails" minOccurs="0"/>
                <xsd:element ref="ns4:_dlc_DocId" minOccurs="0"/>
                <xsd:element ref="ns4:_dlc_DocIdUrl" minOccurs="0"/>
                <xsd:element ref="ns4:_dlc_DocIdPersistId"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788b5-43bc-457c-8da7-96199383cb3c" elementFormDefault="qualified">
    <xsd:import namespace="http://schemas.microsoft.com/office/2006/documentManagement/types"/>
    <xsd:import namespace="http://schemas.microsoft.com/office/infopath/2007/PartnerControls"/>
    <xsd:element name="Category" ma:index="4" nillable="true" ma:displayName="Category" ma:format="Dropdown" ma:internalName="Category" ma:readOnly="false">
      <xsd:simpleType>
        <xsd:restriction base="dms:Choice">
          <xsd:enumeration value="ARBITRAT"/>
          <xsd:enumeration value="ARTICLES"/>
          <xsd:enumeration value="CAPTIONS"/>
          <xsd:enumeration value="CHARTS"/>
          <xsd:enumeration value="CLNTDOCS"/>
          <xsd:enumeration value="DEPOTRNS"/>
          <xsd:enumeration value="DISBURSE"/>
          <xsd:enumeration value="DISCOVRY"/>
          <xsd:enumeration value="EXPERT"/>
          <xsd:enumeration value="EXPRTOPN"/>
          <xsd:enumeration value="FeeAgrCoCoun"/>
          <xsd:enumeration value="FOIA"/>
          <xsd:enumeration value="FORMS"/>
          <xsd:enumeration value="HCP"/>
          <xsd:enumeration value="HDRECS"/>
          <xsd:enumeration value="INSURNCE"/>
          <xsd:enumeration value="LETTERS"/>
          <xsd:enumeration value="MAILMERG"/>
          <xsd:enumeration value="MARKTING"/>
          <xsd:enumeration value="MEDIATIO"/>
          <xsd:enumeration value="MEDRECS"/>
          <xsd:enumeration value="MEMO"/>
          <xsd:enumeration value="MRR"/>
          <xsd:enumeration value="NOTES"/>
          <xsd:enumeration value="ORDERS"/>
          <xsd:enumeration value="OTHER"/>
          <xsd:enumeration value="PACKETS"/>
          <xsd:enumeration value="PDF"/>
          <xsd:enumeration value="PLEADING"/>
          <xsd:enumeration value="RELEASES"/>
          <xsd:enumeration value="MEDICAL"/>
          <xsd:enumeration value="HD"/>
          <xsd:enumeration value="RESEARCH"/>
          <xsd:enumeration value="SDL"/>
          <xsd:enumeration value="SDLPDF"/>
          <xsd:enumeration value="SDLATCHM"/>
          <xsd:enumeration value="SUBRODOC"/>
          <xsd:enumeration value="TRAVELIT"/>
          <xsd:enumeration value="TRIALDOC"/>
          <xsd:enumeration value="TRUST"/>
          <xsd:enumeration value="WAGELOSS"/>
        </xsd:restriction>
      </xsd:simpleType>
    </xsd:element>
    <xsd:element name="Doc_x0020_Comments" ma:index="5" nillable="true" ma:displayName="Doc Comments" ma:internalName="Doc_x0020_Comments" ma:readOnly="false">
      <xsd:simpleType>
        <xsd:restriction base="dms:Note">
          <xsd:maxLength value="255"/>
        </xsd:restriction>
      </xsd:simpleType>
    </xsd:element>
    <xsd:element name="Client_x0020_First_x0020_Name" ma:index="6" nillable="true" ma:displayName="Client First Name" ma:internalName="Client_x0020_First_x0020_Name" ma:readOnly="false">
      <xsd:simpleType>
        <xsd:restriction base="dms:Text"/>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a6ff5-ee11-4f7a-bea9-590e6a15c74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7"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3D57B-A159-4EB7-BC67-868BC7CCDE40}">
  <ds:schemaRefs>
    <ds:schemaRef ds:uri="6d7788b5-43bc-457c-8da7-96199383cb3c"/>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3efa6ff5-ee11-4f7a-bea9-590e6a15c74b"/>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BB51A88-AAD9-4AA4-B6A6-9E804A79228B}">
  <ds:schemaRefs>
    <ds:schemaRef ds:uri="http://schemas.microsoft.com/sharepoint/events"/>
  </ds:schemaRefs>
</ds:datastoreItem>
</file>

<file path=customXml/itemProps3.xml><?xml version="1.0" encoding="utf-8"?>
<ds:datastoreItem xmlns:ds="http://schemas.openxmlformats.org/officeDocument/2006/customXml" ds:itemID="{2C5CC7DD-0A2A-4B7B-8EFF-CA49320A5C13}">
  <ds:schemaRefs>
    <ds:schemaRef ds:uri="http://schemas.microsoft.com/sharepoint/v3/contenttype/forms"/>
  </ds:schemaRefs>
</ds:datastoreItem>
</file>

<file path=customXml/itemProps4.xml><?xml version="1.0" encoding="utf-8"?>
<ds:datastoreItem xmlns:ds="http://schemas.openxmlformats.org/officeDocument/2006/customXml" ds:itemID="{8F3C8722-F381-4124-B1AC-FF7A4FA7D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788b5-43bc-457c-8da7-96199383cb3c"/>
    <ds:schemaRef ds:uri="3efa6ff5-ee11-4f7a-bea9-590e6a15c7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35674</TotalTime>
  <Words>1310</Words>
  <Application>Microsoft Office PowerPoint</Application>
  <PresentationFormat>On-screen Show (4:3)</PresentationFormat>
  <Paragraphs>237</Paragraphs>
  <Slides>37</Slides>
  <Notes>5</Notes>
  <HiddenSlides>0</HiddenSlides>
  <MMClips>2</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37</vt:i4>
      </vt:variant>
    </vt:vector>
  </HeadingPairs>
  <TitlesOfParts>
    <vt:vector size="53" baseType="lpstr">
      <vt:lpstr>MS PGothic</vt:lpstr>
      <vt:lpstr>MS PGothic</vt:lpstr>
      <vt:lpstr>Arial</vt:lpstr>
      <vt:lpstr>Calibri</vt:lpstr>
      <vt:lpstr>Constantia</vt:lpstr>
      <vt:lpstr>Lato</vt:lpstr>
      <vt:lpstr>Maiandra GD</vt:lpstr>
      <vt:lpstr>Times</vt:lpstr>
      <vt:lpstr>Trebuchet MS</vt:lpstr>
      <vt:lpstr>Verdana</vt:lpstr>
      <vt:lpstr>Wingdings</vt:lpstr>
      <vt:lpstr>Office Theme</vt:lpstr>
      <vt:lpstr>Custom Design</vt:lpstr>
      <vt:lpstr>1_Office Theme</vt:lpstr>
      <vt:lpstr>2_Office Theme</vt:lpstr>
      <vt:lpstr>8_Office Theme</vt:lpstr>
      <vt:lpstr>Pathogens and Lawyers: All to be Avoided</vt:lpstr>
      <vt:lpstr>The World Changed with Jack In the Box</vt:lpstr>
      <vt:lpstr>Jack In the Box Gave Rise to PulseNet in 1996</vt:lpstr>
      <vt:lpstr>After JIB…epidemiology became sexy!</vt:lpstr>
      <vt:lpstr>The gel is stained so that DNA can be seen under ultraviolet (UV) light. A digital camera takes a photograph of the gel and stores the picture in the computer.</vt:lpstr>
      <vt:lpstr>Scientists at state or local public health departments enter patterns of DNA fingerprints into an electronic database.  These patterns are transmitted to CDC and filed in CDC’s main PulseNet computer.  If patterns from different labs match, the PulseNet team will alert all involved PulseNet labs of a possible foodborne outbreak. </vt:lpstr>
      <vt:lpstr>New Weapon: Genome Trakr</vt:lpstr>
      <vt:lpstr>Public Health Surveillance </vt:lpstr>
      <vt:lpstr>FoodNet: CDC’s Active Surveillance</vt:lpstr>
      <vt:lpstr>FSMA and Surveillance</vt:lpstr>
      <vt:lpstr>Top 5 Pathogens – 2011 estimates</vt:lpstr>
      <vt:lpstr>Foodborne Illness is Expensive</vt:lpstr>
      <vt:lpstr>The Real Cost</vt:lpstr>
      <vt:lpstr>Strict Product Liability</vt:lpstr>
      <vt:lpstr>Who is a Manufacturer?</vt:lpstr>
      <vt:lpstr>Is this a “manufactured” product?</vt:lpstr>
      <vt:lpstr>Why Strict Liability?</vt:lpstr>
      <vt:lpstr>E. coli O157, cucumbers, and FSMA</vt:lpstr>
      <vt:lpstr>RCW 7.72.050 Seller Liability-Exception</vt:lpstr>
      <vt:lpstr>Hepatitis A in Townsend Farms Frozen Berry Blend</vt:lpstr>
      <vt:lpstr>Product Trace Back</vt:lpstr>
      <vt:lpstr>Origin of Contaminated Ingredient?</vt:lpstr>
      <vt:lpstr>FSMA—Produce Safety Rule</vt:lpstr>
      <vt:lpstr>           </vt:lpstr>
      <vt:lpstr>What Would You Pay for Safety?</vt:lpstr>
      <vt:lpstr>Will You Buy It?</vt:lpstr>
      <vt:lpstr>What Foods Should I Avoid?</vt:lpstr>
      <vt:lpstr>What’s Safe? Is the Wrong Question</vt:lpstr>
      <vt:lpstr>News Flash: Nuts Are Good!</vt:lpstr>
      <vt:lpstr> You Can Go to Jail</vt:lpstr>
      <vt:lpstr>Will 3rd Audits Save Me?</vt:lpstr>
      <vt:lpstr>Whose Your Expert?</vt:lpstr>
      <vt:lpstr>WCGW?</vt:lpstr>
      <vt:lpstr>What Does USDA/FSIS Say?</vt:lpstr>
      <vt:lpstr>I’ve Got One Word for You:</vt:lpstr>
      <vt:lpstr>What Have I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years of Barf:  My Experience as a Foodborne Illness Litigator</dc:title>
  <dc:creator>Colin Caywood</dc:creator>
  <cp:lastModifiedBy>Matthew Andrews</cp:lastModifiedBy>
  <cp:revision>190</cp:revision>
  <dcterms:created xsi:type="dcterms:W3CDTF">2011-05-20T15:04:21Z</dcterms:created>
  <dcterms:modified xsi:type="dcterms:W3CDTF">2017-09-22T17:58:23Z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0x010100DEEBFDD18CB2374DBF879F7E484D8083</vt:lpwstr>
  </property>
  <property fmtid="{D5CDD505-2E9C-101B-9397-08002B2CF9AE}" pid="3" name="Order">
    <vt:r8>12128100</vt:r8>
  </property>
  <property fmtid="{D5CDD505-2E9C-101B-9397-08002B2CF9AE}" pid="4" name="_dlc_DocIdItemGuid">
    <vt:lpwstr>1d66a1e7-edd0-4e4c-b6d1-60877808ef7f</vt:lpwstr>
  </property>
</Properties>
</file>