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5" r:id="rId5"/>
    <p:sldId id="343" r:id="rId6"/>
    <p:sldId id="342" r:id="rId7"/>
    <p:sldId id="310" r:id="rId8"/>
    <p:sldId id="337" r:id="rId9"/>
    <p:sldId id="341" r:id="rId10"/>
    <p:sldId id="338" r:id="rId11"/>
    <p:sldId id="335" r:id="rId12"/>
    <p:sldId id="336" r:id="rId13"/>
    <p:sldId id="318" r:id="rId14"/>
    <p:sldId id="333" r:id="rId15"/>
    <p:sldId id="340" r:id="rId16"/>
    <p:sldId id="339" r:id="rId17"/>
    <p:sldId id="313" r:id="rId18"/>
    <p:sldId id="325" r:id="rId19"/>
    <p:sldId id="324" r:id="rId20"/>
    <p:sldId id="323" r:id="rId21"/>
    <p:sldId id="332" r:id="rId22"/>
    <p:sldId id="311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29" autoAdjust="0"/>
  </p:normalViewPr>
  <p:slideViewPr>
    <p:cSldViewPr showGuides="1">
      <p:cViewPr varScale="1">
        <p:scale>
          <a:sx n="109" d="100"/>
          <a:sy n="109" d="100"/>
        </p:scale>
        <p:origin x="558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9/20/2017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9/20/2017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7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7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1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5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4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6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143998" cy="2895600"/>
          </a:xfrm>
        </p:spPr>
        <p:txBody>
          <a:bodyPr>
            <a:normAutofit/>
          </a:bodyPr>
          <a:lstStyle/>
          <a:p>
            <a:r>
              <a:rPr lang="en-US" dirty="0"/>
              <a:t>WAFFP </a:t>
            </a:r>
            <a:br>
              <a:rPr lang="en-US" dirty="0"/>
            </a:br>
            <a:r>
              <a:rPr lang="en-US" dirty="0"/>
              <a:t>FSMA Pain Points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4" y="4800600"/>
            <a:ext cx="8229600" cy="1524000"/>
          </a:xfrm>
        </p:spPr>
        <p:txBody>
          <a:bodyPr>
            <a:normAutofit/>
          </a:bodyPr>
          <a:lstStyle/>
          <a:p>
            <a:r>
              <a:rPr lang="it-IT" b="1"/>
              <a:t>Sept 21 – 22, 2017</a:t>
            </a:r>
          </a:p>
          <a:p>
            <a:r>
              <a:rPr lang="it-IT" b="1"/>
              <a:t>Chelan WA</a:t>
            </a:r>
          </a:p>
          <a:p>
            <a:endParaRPr lang="it-IT"/>
          </a:p>
          <a:p>
            <a:pPr algn="r"/>
            <a:r>
              <a:rPr lang="it-IT">
                <a:solidFill>
                  <a:schemeClr val="tx1"/>
                </a:solidFill>
              </a:rPr>
              <a:t>Charles m. Breen</a:t>
            </a:r>
          </a:p>
          <a:p>
            <a:pPr algn="r"/>
            <a:r>
              <a:rPr lang="it-IT">
                <a:solidFill>
                  <a:schemeClr val="tx1"/>
                </a:solidFill>
              </a:rPr>
              <a:t>Cmbreen llc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Whole Genome Sequencing Pains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Listeria monocytogenes  </a:t>
            </a:r>
            <a:r>
              <a:rPr lang="en-US" sz="3200" dirty="0"/>
              <a:t>recalls </a:t>
            </a:r>
          </a:p>
          <a:p>
            <a:r>
              <a:rPr lang="en-US" sz="3200" dirty="0"/>
              <a:t>Environmental sampling results</a:t>
            </a:r>
          </a:p>
          <a:p>
            <a:r>
              <a:rPr lang="en-US" sz="3200" dirty="0"/>
              <a:t>Whole genome sequencing tying current niche populations to past populations, and illnesses to current inspections  </a:t>
            </a:r>
          </a:p>
          <a:p>
            <a:r>
              <a:rPr lang="en-US" sz="3200" dirty="0"/>
              <a:t>Applying updated agency guidance for control of </a:t>
            </a:r>
            <a:r>
              <a:rPr lang="en-US" sz="3200" i="1" dirty="0"/>
              <a:t>Lm</a:t>
            </a:r>
            <a:r>
              <a:rPr lang="en-US" sz="3200" dirty="0"/>
              <a:t> for ready-to-eat (RTE) food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7212" y="63586"/>
            <a:ext cx="8839200" cy="62965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</a:t>
            </a:r>
            <a:r>
              <a:rPr lang="en-US"/>
              <a:t>WGS</a:t>
            </a:r>
            <a:r>
              <a:rPr lang="en-US" dirty="0"/>
              <a:t> GeneTrackr database growth rate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212" y="1219200"/>
            <a:ext cx="7238999" cy="47817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8212" y="600091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dirty="0"/>
              <a:t>         2013		    2014	                2015	         2016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6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5" y="457200"/>
            <a:ext cx="914400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Sampling Pain Points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far should a firm go to characterize  environmental positives?</a:t>
            </a:r>
          </a:p>
          <a:p>
            <a:r>
              <a:rPr lang="en-US" sz="3600" dirty="0"/>
              <a:t>What benefit does WGS offer a food facility?</a:t>
            </a:r>
          </a:p>
          <a:p>
            <a:r>
              <a:rPr lang="en-US" sz="3600" dirty="0"/>
              <a:t>What are the negative consequences?</a:t>
            </a:r>
          </a:p>
          <a:p>
            <a:r>
              <a:rPr lang="en-US" sz="4000" dirty="0"/>
              <a:t>What would FDA and/or Marler Clark do with the data?</a:t>
            </a:r>
          </a:p>
        </p:txBody>
      </p:sp>
    </p:spTree>
    <p:extLst>
      <p:ext uri="{BB962C8B-B14F-4D97-AF65-F5344CB8AC3E}">
        <p14:creationId xmlns:p14="http://schemas.microsoft.com/office/powerpoint/2010/main" val="23417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57200"/>
            <a:ext cx="9144001" cy="1371600"/>
          </a:xfrm>
        </p:spPr>
        <p:txBody>
          <a:bodyPr/>
          <a:lstStyle/>
          <a:p>
            <a:r>
              <a:rPr lang="en-US" dirty="0"/>
              <a:t>Agency Guidances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2016 big year</a:t>
            </a:r>
          </a:p>
          <a:p>
            <a:r>
              <a:rPr lang="en-US" sz="2800" dirty="0"/>
              <a:t>Two in early Jan 2017, </a:t>
            </a:r>
            <a:r>
              <a:rPr lang="en-US" sz="2800" i="1" dirty="0"/>
              <a:t>Lm</a:t>
            </a:r>
            <a:r>
              <a:rPr lang="en-US" sz="2800" dirty="0"/>
              <a:t> in RTE food, and Produce Safety</a:t>
            </a:r>
          </a:p>
          <a:p>
            <a:r>
              <a:rPr lang="en-US" sz="2800" dirty="0"/>
              <a:t>Two more majors in 2017, Food Defense Plan Builder, and Food Safety Plan Builder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469571"/>
              </p:ext>
            </p:extLst>
          </p:nvPr>
        </p:nvGraphicFramePr>
        <p:xfrm>
          <a:off x="6229350" y="533400"/>
          <a:ext cx="44196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290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r>
                        <a:rPr lang="en-US" sz="2800" b="1" dirty="0"/>
                        <a:t>2017 (to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trike="noStrike"/>
                        <a:t> 6</a:t>
                      </a:r>
                      <a:endParaRPr lang="en-US" sz="2800" b="1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905000"/>
            <a:ext cx="3739399" cy="2667000"/>
          </a:xfrm>
        </p:spPr>
        <p:txBody>
          <a:bodyPr/>
          <a:lstStyle/>
          <a:p>
            <a:r>
              <a:rPr lang="en-US" sz="4000" dirty="0"/>
              <a:t>Lessons not  universally learned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343400"/>
            <a:ext cx="3581399" cy="1676400"/>
          </a:xfrm>
        </p:spPr>
        <p:txBody>
          <a:bodyPr>
            <a:normAutofit/>
          </a:bodyPr>
          <a:lstStyle/>
          <a:p>
            <a:r>
              <a:rPr lang="en-US" sz="4000" dirty="0"/>
              <a:t>Hazard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Monitoring records, original or ‘true copy,’ challenging to organize</a:t>
            </a:r>
          </a:p>
          <a:p>
            <a:r>
              <a:rPr lang="en-US" sz="3600" dirty="0"/>
              <a:t>Sanitation – not related to safety – is not a hazard control</a:t>
            </a:r>
          </a:p>
          <a:p>
            <a:r>
              <a:rPr lang="en-US" sz="3600" dirty="0"/>
              <a:t>Pre-planned corrective actions for ‘what if’ failures for each control</a:t>
            </a:r>
          </a:p>
          <a:p>
            <a:r>
              <a:rPr lang="en-US" sz="3600" dirty="0"/>
              <a:t>Re-cleaning/sanitizing is not a Corrective 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905000"/>
            <a:ext cx="3739399" cy="2667000"/>
          </a:xfrm>
        </p:spPr>
        <p:txBody>
          <a:bodyPr/>
          <a:lstStyle/>
          <a:p>
            <a:r>
              <a:rPr lang="en-US" sz="4000" dirty="0"/>
              <a:t>Lessons not  universally learned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343400"/>
            <a:ext cx="3581399" cy="1676400"/>
          </a:xfrm>
        </p:spPr>
        <p:txBody>
          <a:bodyPr>
            <a:normAutofit/>
          </a:bodyPr>
          <a:lstStyle/>
          <a:p>
            <a:r>
              <a:rPr lang="en-US" sz="4000" dirty="0"/>
              <a:t>Food Safety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is no such thing as a generic Food Safety Plan</a:t>
            </a:r>
          </a:p>
          <a:p>
            <a:r>
              <a:rPr lang="en-US" sz="3600" dirty="0"/>
              <a:t>Use current plan to build on but learn what’s different about FSMA!</a:t>
            </a:r>
          </a:p>
          <a:p>
            <a:r>
              <a:rPr lang="en-US" sz="3600" dirty="0"/>
              <a:t>Modify the Food Safety Plan before making a new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905000"/>
            <a:ext cx="3739399" cy="2667000"/>
          </a:xfrm>
        </p:spPr>
        <p:txBody>
          <a:bodyPr/>
          <a:lstStyle/>
          <a:p>
            <a:r>
              <a:rPr lang="en-US" sz="4000" dirty="0"/>
              <a:t>Supply-chain/FSVP  management 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343400"/>
            <a:ext cx="3581399" cy="167640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Documentation of assurances deadline extended, but no guidance yet </a:t>
            </a:r>
          </a:p>
          <a:p>
            <a:r>
              <a:rPr lang="en-US" sz="3600" dirty="0"/>
              <a:t>Contract requirements from and to suppliers and customers lack consistency</a:t>
            </a:r>
          </a:p>
          <a:p>
            <a:r>
              <a:rPr lang="en-US" sz="3600" dirty="0"/>
              <a:t>Third-party business opportunity?</a:t>
            </a: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905000"/>
            <a:ext cx="3739399" cy="2667000"/>
          </a:xfrm>
        </p:spPr>
        <p:txBody>
          <a:bodyPr/>
          <a:lstStyle/>
          <a:p>
            <a:r>
              <a:rPr lang="en-US" sz="4000" dirty="0"/>
              <a:t>Unintended consequences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343400"/>
            <a:ext cx="3581399" cy="1676400"/>
          </a:xfrm>
        </p:spPr>
        <p:txBody>
          <a:bodyPr>
            <a:normAutofit/>
          </a:bodyPr>
          <a:lstStyle/>
          <a:p>
            <a:r>
              <a:rPr lang="en-US" sz="3200" dirty="0"/>
              <a:t>“Unintended” does not mean “unpredictable”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More detailed CGMPs, preventive controls, et al., offer:</a:t>
            </a:r>
          </a:p>
          <a:p>
            <a:pPr lvl="1"/>
            <a:r>
              <a:rPr lang="en-US" sz="3200" dirty="0"/>
              <a:t>New tools for 3</a:t>
            </a:r>
            <a:r>
              <a:rPr lang="en-US" sz="3200" baseline="30000" dirty="0"/>
              <a:t>rd</a:t>
            </a:r>
            <a:r>
              <a:rPr lang="en-US" sz="2800" dirty="0"/>
              <a:t> party civil lawsuits</a:t>
            </a:r>
          </a:p>
          <a:p>
            <a:pPr lvl="1"/>
            <a:r>
              <a:rPr lang="en-US" sz="3200" dirty="0"/>
              <a:t>B2B and insurance claim lawsuits </a:t>
            </a:r>
          </a:p>
          <a:p>
            <a:pPr lvl="1"/>
            <a:r>
              <a:rPr lang="en-US" sz="3200" dirty="0"/>
              <a:t>Potential opportunities as expert witnesses for food safety consultants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1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838201"/>
            <a:ext cx="9134391" cy="5181600"/>
          </a:xfrm>
        </p:spPr>
        <p:txBody>
          <a:bodyPr>
            <a:normAutofit/>
          </a:bodyPr>
          <a:lstStyle/>
          <a:p>
            <a:r>
              <a:rPr lang="en-US" sz="3600" dirty="0"/>
              <a:t>“. . . as we know, there are </a:t>
            </a:r>
            <a:r>
              <a:rPr lang="en-US" sz="3600" u="sng" dirty="0"/>
              <a:t>known knowns</a:t>
            </a:r>
            <a:r>
              <a:rPr lang="en-US" sz="3600" dirty="0"/>
              <a:t>; there are things we know we know. We also know there are </a:t>
            </a:r>
            <a:r>
              <a:rPr lang="en-US" sz="3600" u="sng" dirty="0"/>
              <a:t>known unknowns</a:t>
            </a:r>
            <a:r>
              <a:rPr lang="en-US" sz="3600" dirty="0"/>
              <a:t>; that is to say we know there are some things we do not know. But there are also </a:t>
            </a:r>
            <a:r>
              <a:rPr lang="en-US" sz="3600" u="sng" dirty="0"/>
              <a:t>unknown unknowns</a:t>
            </a:r>
            <a:r>
              <a:rPr lang="en-US" sz="3600" dirty="0"/>
              <a:t> -- the ones we don't know we don't know.”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Donald Rumsfeld </a:t>
            </a:r>
          </a:p>
          <a:p>
            <a:pPr marL="0" indent="0">
              <a:buNone/>
            </a:pPr>
            <a:r>
              <a:rPr lang="en-US" sz="3200" dirty="0"/>
              <a:t>	Feb 12, 2002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FSMA is still new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/>
          </a:bodyPr>
          <a:lstStyle/>
          <a:p>
            <a:r>
              <a:rPr lang="en-US" sz="3600" dirty="0"/>
              <a:t>No enforcement history, so – </a:t>
            </a:r>
          </a:p>
          <a:p>
            <a:pPr lvl="1"/>
            <a:r>
              <a:rPr lang="en-US" sz="3200" dirty="0"/>
              <a:t>No way to be sure you are compliant until FDA or State inspection</a:t>
            </a:r>
          </a:p>
          <a:p>
            <a:pPr lvl="1"/>
            <a:r>
              <a:rPr lang="en-US" sz="3200" dirty="0"/>
              <a:t>Inspection quality dependent on knowledge base of Investigator/Inspector</a:t>
            </a:r>
          </a:p>
          <a:p>
            <a:pPr lvl="1"/>
            <a:r>
              <a:rPr lang="en-US" sz="3200" dirty="0"/>
              <a:t>Promise of TAN remains unfulfilled</a:t>
            </a:r>
          </a:p>
          <a:p>
            <a:pPr lvl="1"/>
            <a:r>
              <a:rPr lang="en-US" sz="3200" dirty="0"/>
              <a:t>FDA Program Alignment implemented but glitches to be expected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does not equal education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752600"/>
            <a:ext cx="9134391" cy="4572000"/>
          </a:xfrm>
        </p:spPr>
        <p:txBody>
          <a:bodyPr>
            <a:noAutofit/>
          </a:bodyPr>
          <a:lstStyle/>
          <a:p>
            <a:r>
              <a:rPr lang="en-US" sz="3600" dirty="0"/>
              <a:t>Learning curve cuts both ways</a:t>
            </a:r>
          </a:p>
          <a:p>
            <a:pPr lvl="1"/>
            <a:r>
              <a:rPr lang="en-US" sz="3200" dirty="0"/>
              <a:t>Recent importer inspection CSO appeared unfamiliar with FSVP rule, unaware of FSSC 22000 certification as </a:t>
            </a:r>
            <a:r>
              <a:rPr lang="en-US" sz="3200" u="sng" dirty="0"/>
              <a:t>a</a:t>
            </a:r>
            <a:r>
              <a:rPr lang="en-US" sz="3200" dirty="0"/>
              <a:t> verification measure</a:t>
            </a:r>
          </a:p>
          <a:p>
            <a:pPr lvl="1"/>
            <a:r>
              <a:rPr lang="en-US" sz="3200" dirty="0"/>
              <a:t>Importer is a marketing and sales office of foreign manufacturer and clueless about food safety documentation</a:t>
            </a:r>
          </a:p>
          <a:p>
            <a:pPr lvl="1"/>
            <a:r>
              <a:rPr lang="en-US" sz="3200" dirty="0"/>
              <a:t>Product not high risk, baked cookie item, per FDA’s SECG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does not equal education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524000"/>
            <a:ext cx="9134391" cy="4495800"/>
          </a:xfrm>
        </p:spPr>
        <p:txBody>
          <a:bodyPr>
            <a:normAutofit/>
          </a:bodyPr>
          <a:lstStyle/>
          <a:p>
            <a:r>
              <a:rPr lang="en-US" sz="3600" dirty="0"/>
              <a:t>Establishing a strong Food Safety Culture (FSC) </a:t>
            </a:r>
          </a:p>
          <a:p>
            <a:pPr lvl="1"/>
            <a:r>
              <a:rPr lang="en-US" sz="3200" dirty="0"/>
              <a:t>One large food processor with 42 plants struggling to implement a meaningful FSC initiative</a:t>
            </a:r>
          </a:p>
          <a:p>
            <a:pPr lvl="1"/>
            <a:r>
              <a:rPr lang="en-US" sz="3200" dirty="0"/>
              <a:t>Employees well trained in what to do, but not why they do it</a:t>
            </a:r>
          </a:p>
          <a:p>
            <a:pPr lvl="1"/>
            <a:r>
              <a:rPr lang="en-US" sz="3200" dirty="0"/>
              <a:t>“Salmonella is bad.  We have to keep it out.”  Could not say how his job was related to keeping it out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strong Food Safety Culture?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752600"/>
            <a:ext cx="9134391" cy="4267200"/>
          </a:xfrm>
        </p:spPr>
        <p:txBody>
          <a:bodyPr>
            <a:noAutofit/>
          </a:bodyPr>
          <a:lstStyle/>
          <a:p>
            <a:r>
              <a:rPr lang="en-US" sz="4000" dirty="0"/>
              <a:t>What indicators of a strong FSC will FDA  look for?</a:t>
            </a:r>
          </a:p>
          <a:p>
            <a:r>
              <a:rPr lang="en-US" sz="4000" dirty="0"/>
              <a:t>Are there tangible net benefits other than avoidance of negative events?</a:t>
            </a:r>
          </a:p>
          <a:p>
            <a:r>
              <a:rPr lang="en-US" sz="4000" dirty="0"/>
              <a:t>How do you measure ROI for implementing FSC?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find good employees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32021" y="2095500"/>
            <a:ext cx="9362991" cy="3962400"/>
          </a:xfrm>
        </p:spPr>
        <p:txBody>
          <a:bodyPr>
            <a:normAutofit/>
          </a:bodyPr>
          <a:lstStyle/>
          <a:p>
            <a:r>
              <a:rPr lang="en-US" sz="4000" dirty="0"/>
              <a:t>FSMA requires everyone be a qualified individual from Day 1 on the line</a:t>
            </a:r>
          </a:p>
          <a:p>
            <a:r>
              <a:rPr lang="en-US" sz="4000" dirty="0"/>
              <a:t>Persistent high employee turnover</a:t>
            </a:r>
          </a:p>
          <a:p>
            <a:r>
              <a:rPr lang="en-US" sz="4000" dirty="0"/>
              <a:t>Better retention after about 12 – 18 months on the job, but see first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Return of § 402(a)(4) Enforcement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Nov 2016:  Valley Milk Producers seizure </a:t>
            </a:r>
          </a:p>
          <a:p>
            <a:r>
              <a:rPr lang="en-US" sz="3200" dirty="0"/>
              <a:t>Insanitary conditions, plus</a:t>
            </a:r>
          </a:p>
          <a:p>
            <a:r>
              <a:rPr lang="en-US" sz="3200" dirty="0"/>
              <a:t>Environmental </a:t>
            </a:r>
            <a:r>
              <a:rPr lang="en-US" sz="3200" i="1" dirty="0"/>
              <a:t>Salmonella </a:t>
            </a:r>
            <a:r>
              <a:rPr lang="en-US" sz="3200" dirty="0"/>
              <a:t>positives</a:t>
            </a:r>
          </a:p>
          <a:p>
            <a:r>
              <a:rPr lang="en-US" sz="3200" dirty="0"/>
              <a:t>“The Complaint further alleges that the defendant articles of food are adulterated within the meaning of 21 U.S.C. § 342(a)(4) in that they have been </a:t>
            </a:r>
            <a:r>
              <a:rPr lang="en-US" sz="3200" b="1" u="sng" dirty="0"/>
              <a:t>prepared, packed, or held under insanitary conditions whereby they may have become contaminated with filth and/or may have been rendered injurious to health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Return of § 402(a)(4) Enforcement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Aug 2017:  Taylor Farm Inc. Londonderry,  VT  Warning Letter (cheese manufacturer)</a:t>
            </a:r>
          </a:p>
          <a:p>
            <a:r>
              <a:rPr lang="en-US" sz="3600" dirty="0"/>
              <a:t>Insanitary conditions, plus</a:t>
            </a:r>
          </a:p>
          <a:p>
            <a:pPr lvl="0"/>
            <a:r>
              <a:rPr lang="en-US" sz="3200" dirty="0"/>
              <a:t>“The presence of non-pathogenic Listeria species, including Listeria innocua, is indicative of conditions that are suitable for survival and/or growth of pathogenic Listeria monocytogenes.”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CMBreen LLC                                                                   Charles.Breen@outlook.com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2328</TotalTime>
  <Words>942</Words>
  <Application>Microsoft Office PowerPoint</Application>
  <PresentationFormat>Custom</PresentationFormat>
  <Paragraphs>158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Digital Blue Tunnel 16x9</vt:lpstr>
      <vt:lpstr>WAFFP  FSMA Pain Points</vt:lpstr>
      <vt:lpstr> </vt:lpstr>
      <vt:lpstr>FSMA is still new </vt:lpstr>
      <vt:lpstr>Training does not equal education </vt:lpstr>
      <vt:lpstr>Training does not equal education </vt:lpstr>
      <vt:lpstr>What is a strong Food Safety Culture? </vt:lpstr>
      <vt:lpstr>Hard to find good employees </vt:lpstr>
      <vt:lpstr> Return of § 402(a)(4) Enforcement </vt:lpstr>
      <vt:lpstr> Return of § 402(a)(4) Enforcement </vt:lpstr>
      <vt:lpstr>Whole Genome Sequencing Pains  </vt:lpstr>
      <vt:lpstr>PowerPoint Presentation</vt:lpstr>
      <vt:lpstr>FDA WGS GeneTrackr database growth rate </vt:lpstr>
      <vt:lpstr>Environmental Sampling Pain Points  </vt:lpstr>
      <vt:lpstr>Agency Guidances </vt:lpstr>
      <vt:lpstr>Lessons not  universally learned  </vt:lpstr>
      <vt:lpstr>Lessons not  universally learned  </vt:lpstr>
      <vt:lpstr>Supply-chain/FSVP  management   </vt:lpstr>
      <vt:lpstr>Unintended consequences  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WAFFP 2017 FSMA Pain Points</dc:title>
  <dc:creator>Charles M Breen</dc:creator>
  <cp:lastModifiedBy>Matthew Andrews</cp:lastModifiedBy>
  <cp:revision>49</cp:revision>
  <dcterms:created xsi:type="dcterms:W3CDTF">2017-04-09T00:01:06Z</dcterms:created>
  <dcterms:modified xsi:type="dcterms:W3CDTF">2017-09-20T23:09:59Z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