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handoutMasterIdLst>
    <p:handoutMasterId r:id="rId47"/>
  </p:handoutMasterIdLst>
  <p:sldIdLst>
    <p:sldId id="257" r:id="rId2"/>
    <p:sldId id="259" r:id="rId3"/>
    <p:sldId id="258" r:id="rId4"/>
    <p:sldId id="260" r:id="rId5"/>
    <p:sldId id="263" r:id="rId6"/>
    <p:sldId id="274" r:id="rId7"/>
    <p:sldId id="276" r:id="rId8"/>
    <p:sldId id="278" r:id="rId9"/>
    <p:sldId id="279" r:id="rId10"/>
    <p:sldId id="275" r:id="rId11"/>
    <p:sldId id="281" r:id="rId12"/>
    <p:sldId id="282" r:id="rId13"/>
    <p:sldId id="280" r:id="rId14"/>
    <p:sldId id="284" r:id="rId15"/>
    <p:sldId id="285" r:id="rId16"/>
    <p:sldId id="271" r:id="rId17"/>
    <p:sldId id="287" r:id="rId18"/>
    <p:sldId id="269" r:id="rId19"/>
    <p:sldId id="304" r:id="rId20"/>
    <p:sldId id="277" r:id="rId21"/>
    <p:sldId id="306" r:id="rId22"/>
    <p:sldId id="307" r:id="rId23"/>
    <p:sldId id="309" r:id="rId24"/>
    <p:sldId id="288" r:id="rId25"/>
    <p:sldId id="290" r:id="rId26"/>
    <p:sldId id="308" r:id="rId27"/>
    <p:sldId id="310" r:id="rId28"/>
    <p:sldId id="311" r:id="rId29"/>
    <p:sldId id="312" r:id="rId30"/>
    <p:sldId id="315" r:id="rId31"/>
    <p:sldId id="313" r:id="rId32"/>
    <p:sldId id="314" r:id="rId33"/>
    <p:sldId id="293" r:id="rId34"/>
    <p:sldId id="294" r:id="rId35"/>
    <p:sldId id="291" r:id="rId36"/>
    <p:sldId id="296" r:id="rId37"/>
    <p:sldId id="297" r:id="rId38"/>
    <p:sldId id="298" r:id="rId39"/>
    <p:sldId id="299" r:id="rId40"/>
    <p:sldId id="300" r:id="rId41"/>
    <p:sldId id="301" r:id="rId42"/>
    <p:sldId id="302" r:id="rId43"/>
    <p:sldId id="303" r:id="rId44"/>
    <p:sldId id="316" r:id="rId45"/>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98"/>
    <p:restoredTop sz="94801"/>
  </p:normalViewPr>
  <p:slideViewPr>
    <p:cSldViewPr>
      <p:cViewPr varScale="1">
        <p:scale>
          <a:sx n="103" d="100"/>
          <a:sy n="103" d="100"/>
        </p:scale>
        <p:origin x="1962"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2394" y="-9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6733" cy="468154"/>
          </a:xfrm>
          <a:prstGeom prst="rect">
            <a:avLst/>
          </a:prstGeom>
        </p:spPr>
        <p:txBody>
          <a:bodyPr vert="horz" lIns="93388" tIns="46694" rIns="93388" bIns="46694" rtlCol="0"/>
          <a:lstStyle>
            <a:lvl1pPr algn="l">
              <a:defRPr sz="1200"/>
            </a:lvl1pPr>
          </a:lstStyle>
          <a:p>
            <a:endParaRPr lang="en-US" dirty="0"/>
          </a:p>
        </p:txBody>
      </p:sp>
      <p:sp>
        <p:nvSpPr>
          <p:cNvPr id="3" name="Date Placeholder 2"/>
          <p:cNvSpPr>
            <a:spLocks noGrp="1"/>
          </p:cNvSpPr>
          <p:nvPr>
            <p:ph type="dt" sz="quarter" idx="1"/>
          </p:nvPr>
        </p:nvSpPr>
        <p:spPr>
          <a:xfrm>
            <a:off x="4008705" y="1"/>
            <a:ext cx="3066733" cy="468154"/>
          </a:xfrm>
          <a:prstGeom prst="rect">
            <a:avLst/>
          </a:prstGeom>
        </p:spPr>
        <p:txBody>
          <a:bodyPr vert="horz" lIns="93388" tIns="46694" rIns="93388" bIns="46694" rtlCol="0"/>
          <a:lstStyle>
            <a:lvl1pPr algn="r">
              <a:defRPr sz="1200"/>
            </a:lvl1pPr>
          </a:lstStyle>
          <a:p>
            <a:fld id="{AFE461C4-2FE3-4857-83BF-DA3DF7C8F442}" type="datetimeFigureOut">
              <a:rPr lang="en-US" smtClean="0"/>
              <a:t>9/21/2017</a:t>
            </a:fld>
            <a:endParaRPr lang="en-US" dirty="0"/>
          </a:p>
        </p:txBody>
      </p:sp>
      <p:sp>
        <p:nvSpPr>
          <p:cNvPr id="4" name="Footer Placeholder 3"/>
          <p:cNvSpPr>
            <a:spLocks noGrp="1"/>
          </p:cNvSpPr>
          <p:nvPr>
            <p:ph type="ftr" sz="quarter" idx="2"/>
          </p:nvPr>
        </p:nvSpPr>
        <p:spPr>
          <a:xfrm>
            <a:off x="0" y="8893297"/>
            <a:ext cx="3066733" cy="468154"/>
          </a:xfrm>
          <a:prstGeom prst="rect">
            <a:avLst/>
          </a:prstGeom>
        </p:spPr>
        <p:txBody>
          <a:bodyPr vert="horz" lIns="93388" tIns="46694" rIns="93388" bIns="4669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7"/>
            <a:ext cx="3066733" cy="468154"/>
          </a:xfrm>
          <a:prstGeom prst="rect">
            <a:avLst/>
          </a:prstGeom>
        </p:spPr>
        <p:txBody>
          <a:bodyPr vert="horz" lIns="93388" tIns="46694" rIns="93388" bIns="46694" rtlCol="0" anchor="b"/>
          <a:lstStyle>
            <a:lvl1pPr algn="r">
              <a:defRPr sz="1200"/>
            </a:lvl1pPr>
          </a:lstStyle>
          <a:p>
            <a:fld id="{C4413D2B-4359-430E-ADD9-8280CF4B313B}" type="slidenum">
              <a:rPr lang="en-US" smtClean="0"/>
              <a:t>‹#›</a:t>
            </a:fld>
            <a:endParaRPr lang="en-US" dirty="0"/>
          </a:p>
        </p:txBody>
      </p:sp>
    </p:spTree>
    <p:extLst>
      <p:ext uri="{BB962C8B-B14F-4D97-AF65-F5344CB8AC3E}">
        <p14:creationId xmlns:p14="http://schemas.microsoft.com/office/powerpoint/2010/main" val="301905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4008705" y="1"/>
            <a:ext cx="3066733" cy="468154"/>
          </a:xfrm>
          <a:prstGeom prst="rect">
            <a:avLst/>
          </a:prstGeom>
        </p:spPr>
        <p:txBody>
          <a:bodyPr vert="horz" lIns="93388" tIns="46694" rIns="93388" bIns="46694" rtlCol="0"/>
          <a:lstStyle>
            <a:lvl1pPr algn="r">
              <a:defRPr sz="1200"/>
            </a:lvl1pPr>
          </a:lstStyle>
          <a:p>
            <a:fld id="{7F475FCE-4448-4A72-99F2-8E71B52F1AC0}" type="datetimeFigureOut">
              <a:rPr lang="en-US" smtClean="0"/>
              <a:t>9/21/2017</a:t>
            </a:fld>
            <a:endParaRPr lang="en-US" dirty="0"/>
          </a:p>
        </p:txBody>
      </p:sp>
      <p:sp>
        <p:nvSpPr>
          <p:cNvPr id="4" name="Slide Image Placeholder 3"/>
          <p:cNvSpPr>
            <a:spLocks noGrp="1" noRot="1" noChangeAspect="1"/>
          </p:cNvSpPr>
          <p:nvPr>
            <p:ph type="sldImg" idx="2"/>
          </p:nvPr>
        </p:nvSpPr>
        <p:spPr>
          <a:xfrm>
            <a:off x="1198563" y="703263"/>
            <a:ext cx="4679950" cy="3509962"/>
          </a:xfrm>
          <a:prstGeom prst="rect">
            <a:avLst/>
          </a:prstGeom>
          <a:noFill/>
          <a:ln w="12700">
            <a:solidFill>
              <a:prstClr val="black"/>
            </a:solidFill>
          </a:ln>
        </p:spPr>
        <p:txBody>
          <a:bodyPr vert="horz" lIns="93388" tIns="46694" rIns="93388" bIns="46694" rtlCol="0" anchor="ctr"/>
          <a:lstStyle/>
          <a:p>
            <a:endParaRPr lang="en-US" dirty="0"/>
          </a:p>
        </p:txBody>
      </p:sp>
      <p:sp>
        <p:nvSpPr>
          <p:cNvPr id="5" name="Notes Placeholder 4"/>
          <p:cNvSpPr>
            <a:spLocks noGrp="1"/>
          </p:cNvSpPr>
          <p:nvPr>
            <p:ph type="body" sz="quarter" idx="3"/>
          </p:nvPr>
        </p:nvSpPr>
        <p:spPr>
          <a:xfrm>
            <a:off x="707708" y="4447462"/>
            <a:ext cx="5661660" cy="4213384"/>
          </a:xfrm>
          <a:prstGeom prst="rect">
            <a:avLst/>
          </a:prstGeom>
        </p:spPr>
        <p:txBody>
          <a:bodyPr vert="horz" lIns="93388" tIns="46694" rIns="93388" bIns="4669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8154"/>
          </a:xfrm>
          <a:prstGeom prst="rect">
            <a:avLst/>
          </a:prstGeom>
        </p:spPr>
        <p:txBody>
          <a:bodyPr vert="horz" lIns="93388" tIns="46694" rIns="93388" bIns="4669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8154"/>
          </a:xfrm>
          <a:prstGeom prst="rect">
            <a:avLst/>
          </a:prstGeom>
        </p:spPr>
        <p:txBody>
          <a:bodyPr vert="horz" lIns="93388" tIns="46694" rIns="93388" bIns="46694" rtlCol="0" anchor="b"/>
          <a:lstStyle>
            <a:lvl1pPr algn="r">
              <a:defRPr sz="1200"/>
            </a:lvl1pPr>
          </a:lstStyle>
          <a:p>
            <a:fld id="{5895F776-E382-4B52-96BD-FBE37E9C9D2E}" type="slidenum">
              <a:rPr lang="en-US" smtClean="0"/>
              <a:t>‹#›</a:t>
            </a:fld>
            <a:endParaRPr lang="en-US" dirty="0"/>
          </a:p>
        </p:txBody>
      </p:sp>
    </p:spTree>
    <p:extLst>
      <p:ext uri="{BB962C8B-B14F-4D97-AF65-F5344CB8AC3E}">
        <p14:creationId xmlns:p14="http://schemas.microsoft.com/office/powerpoint/2010/main" val="17291206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95F776-E382-4B52-96BD-FBE37E9C9D2E}" type="slidenum">
              <a:rPr lang="en-US" smtClean="0"/>
              <a:t>1</a:t>
            </a:fld>
            <a:endParaRPr lang="en-US" dirty="0"/>
          </a:p>
        </p:txBody>
      </p:sp>
    </p:spTree>
    <p:extLst>
      <p:ext uri="{BB962C8B-B14F-4D97-AF65-F5344CB8AC3E}">
        <p14:creationId xmlns:p14="http://schemas.microsoft.com/office/powerpoint/2010/main" val="2596087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63233" indent="-293551" eaLnBrk="0" hangingPunct="0">
              <a:defRPr>
                <a:solidFill>
                  <a:schemeClr val="tx1"/>
                </a:solidFill>
                <a:latin typeface="Arial" pitchFamily="34" charset="0"/>
              </a:defRPr>
            </a:lvl2pPr>
            <a:lvl3pPr marL="1174204" indent="-234841" eaLnBrk="0" hangingPunct="0">
              <a:defRPr>
                <a:solidFill>
                  <a:schemeClr val="tx1"/>
                </a:solidFill>
                <a:latin typeface="Arial" pitchFamily="34" charset="0"/>
              </a:defRPr>
            </a:lvl3pPr>
            <a:lvl4pPr marL="1643885" indent="-234841" eaLnBrk="0" hangingPunct="0">
              <a:defRPr>
                <a:solidFill>
                  <a:schemeClr val="tx1"/>
                </a:solidFill>
                <a:latin typeface="Arial" pitchFamily="34" charset="0"/>
              </a:defRPr>
            </a:lvl4pPr>
            <a:lvl5pPr marL="2113567" indent="-234841" eaLnBrk="0" hangingPunct="0">
              <a:defRPr>
                <a:solidFill>
                  <a:schemeClr val="tx1"/>
                </a:solidFill>
                <a:latin typeface="Arial" pitchFamily="34" charset="0"/>
              </a:defRPr>
            </a:lvl5pPr>
            <a:lvl6pPr marL="2583249" indent="-234841" eaLnBrk="0" fontAlgn="base" hangingPunct="0">
              <a:spcBef>
                <a:spcPct val="0"/>
              </a:spcBef>
              <a:spcAft>
                <a:spcPct val="0"/>
              </a:spcAft>
              <a:defRPr>
                <a:solidFill>
                  <a:schemeClr val="tx1"/>
                </a:solidFill>
                <a:latin typeface="Arial" pitchFamily="34" charset="0"/>
              </a:defRPr>
            </a:lvl6pPr>
            <a:lvl7pPr marL="3052930" indent="-234841" eaLnBrk="0" fontAlgn="base" hangingPunct="0">
              <a:spcBef>
                <a:spcPct val="0"/>
              </a:spcBef>
              <a:spcAft>
                <a:spcPct val="0"/>
              </a:spcAft>
              <a:defRPr>
                <a:solidFill>
                  <a:schemeClr val="tx1"/>
                </a:solidFill>
                <a:latin typeface="Arial" pitchFamily="34" charset="0"/>
              </a:defRPr>
            </a:lvl7pPr>
            <a:lvl8pPr marL="3522612" indent="-234841" eaLnBrk="0" fontAlgn="base" hangingPunct="0">
              <a:spcBef>
                <a:spcPct val="0"/>
              </a:spcBef>
              <a:spcAft>
                <a:spcPct val="0"/>
              </a:spcAft>
              <a:defRPr>
                <a:solidFill>
                  <a:schemeClr val="tx1"/>
                </a:solidFill>
                <a:latin typeface="Arial" pitchFamily="34" charset="0"/>
              </a:defRPr>
            </a:lvl8pPr>
            <a:lvl9pPr marL="3992293" indent="-234841" eaLnBrk="0" fontAlgn="base" hangingPunct="0">
              <a:spcBef>
                <a:spcPct val="0"/>
              </a:spcBef>
              <a:spcAft>
                <a:spcPct val="0"/>
              </a:spcAft>
              <a:defRPr>
                <a:solidFill>
                  <a:schemeClr val="tx1"/>
                </a:solidFill>
                <a:latin typeface="Arial" pitchFamily="34" charset="0"/>
              </a:defRPr>
            </a:lvl9pPr>
          </a:lstStyle>
          <a:p>
            <a:pPr eaLnBrk="1" hangingPunct="1"/>
            <a:fld id="{71400F68-A700-4208-89CF-2755E7110279}" type="slidenum">
              <a:rPr lang="en-US" altLang="en-US" smtClean="0"/>
              <a:pPr eaLnBrk="1" hangingPunct="1"/>
              <a:t>36</a:t>
            </a:fld>
            <a:endParaRPr lang="en-US" altLang="en-US" dirty="0"/>
          </a:p>
        </p:txBody>
      </p:sp>
      <p:sp>
        <p:nvSpPr>
          <p:cNvPr id="107523" name="Rectangle 7"/>
          <p:cNvSpPr txBox="1">
            <a:spLocks noGrp="1" noChangeArrowheads="1"/>
          </p:cNvSpPr>
          <p:nvPr/>
        </p:nvSpPr>
        <p:spPr bwMode="auto">
          <a:xfrm>
            <a:off x="4008705" y="8893296"/>
            <a:ext cx="3066733"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6B7CDCD7-1AD6-458C-9AF2-B4DF54650BBE}" type="slidenum">
              <a:rPr lang="en-US" altLang="en-US" sz="1200"/>
              <a:pPr algn="r" eaLnBrk="1" hangingPunct="1"/>
              <a:t>36</a:t>
            </a:fld>
            <a:endParaRPr lang="en-US" altLang="en-US" sz="1200" dirty="0"/>
          </a:p>
        </p:txBody>
      </p:sp>
      <p:sp>
        <p:nvSpPr>
          <p:cNvPr id="107524" name="Rectangle 7"/>
          <p:cNvSpPr txBox="1">
            <a:spLocks noGrp="1" noChangeArrowheads="1"/>
          </p:cNvSpPr>
          <p:nvPr/>
        </p:nvSpPr>
        <p:spPr bwMode="auto">
          <a:xfrm>
            <a:off x="4008705" y="8893296"/>
            <a:ext cx="3066733"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D4414001-2044-4E60-98B2-CEBB63E8B1F7}" type="slidenum">
              <a:rPr lang="en-US" altLang="en-US" sz="1200"/>
              <a:pPr algn="r" eaLnBrk="1" hangingPunct="1"/>
              <a:t>36</a:t>
            </a:fld>
            <a:endParaRPr lang="en-US" altLang="en-US" sz="1200" dirty="0"/>
          </a:p>
        </p:txBody>
      </p:sp>
      <p:sp>
        <p:nvSpPr>
          <p:cNvPr id="107525" name="Rectangle 2"/>
          <p:cNvSpPr>
            <a:spLocks noGrp="1" noRot="1" noChangeAspect="1" noChangeArrowheads="1" noTextEdit="1"/>
          </p:cNvSpPr>
          <p:nvPr>
            <p:ph type="sldImg"/>
          </p:nvPr>
        </p:nvSpPr>
        <p:spPr bwMode="auto">
          <a:xfrm>
            <a:off x="1201738" y="703263"/>
            <a:ext cx="4681537" cy="3509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590070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63233" indent="-293551" eaLnBrk="0" hangingPunct="0">
              <a:defRPr>
                <a:solidFill>
                  <a:schemeClr val="tx1"/>
                </a:solidFill>
                <a:latin typeface="Arial" pitchFamily="34" charset="0"/>
              </a:defRPr>
            </a:lvl2pPr>
            <a:lvl3pPr marL="1174204" indent="-234841" eaLnBrk="0" hangingPunct="0">
              <a:defRPr>
                <a:solidFill>
                  <a:schemeClr val="tx1"/>
                </a:solidFill>
                <a:latin typeface="Arial" pitchFamily="34" charset="0"/>
              </a:defRPr>
            </a:lvl3pPr>
            <a:lvl4pPr marL="1643885" indent="-234841" eaLnBrk="0" hangingPunct="0">
              <a:defRPr>
                <a:solidFill>
                  <a:schemeClr val="tx1"/>
                </a:solidFill>
                <a:latin typeface="Arial" pitchFamily="34" charset="0"/>
              </a:defRPr>
            </a:lvl4pPr>
            <a:lvl5pPr marL="2113567" indent="-234841" eaLnBrk="0" hangingPunct="0">
              <a:defRPr>
                <a:solidFill>
                  <a:schemeClr val="tx1"/>
                </a:solidFill>
                <a:latin typeface="Arial" pitchFamily="34" charset="0"/>
              </a:defRPr>
            </a:lvl5pPr>
            <a:lvl6pPr marL="2583249" indent="-234841" eaLnBrk="0" fontAlgn="base" hangingPunct="0">
              <a:spcBef>
                <a:spcPct val="0"/>
              </a:spcBef>
              <a:spcAft>
                <a:spcPct val="0"/>
              </a:spcAft>
              <a:defRPr>
                <a:solidFill>
                  <a:schemeClr val="tx1"/>
                </a:solidFill>
                <a:latin typeface="Arial" pitchFamily="34" charset="0"/>
              </a:defRPr>
            </a:lvl6pPr>
            <a:lvl7pPr marL="3052930" indent="-234841" eaLnBrk="0" fontAlgn="base" hangingPunct="0">
              <a:spcBef>
                <a:spcPct val="0"/>
              </a:spcBef>
              <a:spcAft>
                <a:spcPct val="0"/>
              </a:spcAft>
              <a:defRPr>
                <a:solidFill>
                  <a:schemeClr val="tx1"/>
                </a:solidFill>
                <a:latin typeface="Arial" pitchFamily="34" charset="0"/>
              </a:defRPr>
            </a:lvl7pPr>
            <a:lvl8pPr marL="3522612" indent="-234841" eaLnBrk="0" fontAlgn="base" hangingPunct="0">
              <a:spcBef>
                <a:spcPct val="0"/>
              </a:spcBef>
              <a:spcAft>
                <a:spcPct val="0"/>
              </a:spcAft>
              <a:defRPr>
                <a:solidFill>
                  <a:schemeClr val="tx1"/>
                </a:solidFill>
                <a:latin typeface="Arial" pitchFamily="34" charset="0"/>
              </a:defRPr>
            </a:lvl8pPr>
            <a:lvl9pPr marL="3992293" indent="-234841" eaLnBrk="0" fontAlgn="base" hangingPunct="0">
              <a:spcBef>
                <a:spcPct val="0"/>
              </a:spcBef>
              <a:spcAft>
                <a:spcPct val="0"/>
              </a:spcAft>
              <a:defRPr>
                <a:solidFill>
                  <a:schemeClr val="tx1"/>
                </a:solidFill>
                <a:latin typeface="Arial" pitchFamily="34" charset="0"/>
              </a:defRPr>
            </a:lvl9pPr>
          </a:lstStyle>
          <a:p>
            <a:pPr eaLnBrk="1" hangingPunct="1"/>
            <a:fld id="{866DDC17-9BE1-4563-93ED-E1E9A07087DD}" type="slidenum">
              <a:rPr lang="en-US" altLang="en-US" smtClean="0"/>
              <a:pPr eaLnBrk="1" hangingPunct="1"/>
              <a:t>37</a:t>
            </a:fld>
            <a:endParaRPr lang="en-US" altLang="en-US" dirty="0"/>
          </a:p>
        </p:txBody>
      </p:sp>
      <p:sp>
        <p:nvSpPr>
          <p:cNvPr id="106499" name="Rectangle 7"/>
          <p:cNvSpPr txBox="1">
            <a:spLocks noGrp="1" noChangeArrowheads="1"/>
          </p:cNvSpPr>
          <p:nvPr/>
        </p:nvSpPr>
        <p:spPr bwMode="auto">
          <a:xfrm>
            <a:off x="4008705" y="8893296"/>
            <a:ext cx="3066733"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A811DC9C-9E9D-4CD4-8C21-F641B4E95B2B}" type="slidenum">
              <a:rPr lang="en-US" altLang="en-US" sz="1200"/>
              <a:pPr algn="r" eaLnBrk="1" hangingPunct="1"/>
              <a:t>37</a:t>
            </a:fld>
            <a:endParaRPr lang="en-US" altLang="en-US" sz="1200" dirty="0"/>
          </a:p>
        </p:txBody>
      </p:sp>
      <p:sp>
        <p:nvSpPr>
          <p:cNvPr id="106500" name="Rectangle 7"/>
          <p:cNvSpPr txBox="1">
            <a:spLocks noGrp="1" noChangeArrowheads="1"/>
          </p:cNvSpPr>
          <p:nvPr/>
        </p:nvSpPr>
        <p:spPr bwMode="auto">
          <a:xfrm>
            <a:off x="4008705" y="8893296"/>
            <a:ext cx="3066733"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451ACFE7-050D-41FF-992A-02CAB64B9255}" type="slidenum">
              <a:rPr lang="en-US" altLang="en-US" sz="1200"/>
              <a:pPr algn="r" eaLnBrk="1" hangingPunct="1"/>
              <a:t>37</a:t>
            </a:fld>
            <a:endParaRPr lang="en-US" altLang="en-US" sz="1200" dirty="0"/>
          </a:p>
        </p:txBody>
      </p:sp>
      <p:sp>
        <p:nvSpPr>
          <p:cNvPr id="106501" name="Rectangle 2"/>
          <p:cNvSpPr>
            <a:spLocks noGrp="1" noRot="1" noChangeAspect="1" noChangeArrowheads="1" noTextEdit="1"/>
          </p:cNvSpPr>
          <p:nvPr>
            <p:ph type="sldImg"/>
          </p:nvPr>
        </p:nvSpPr>
        <p:spPr bwMode="auto">
          <a:xfrm>
            <a:off x="1201738" y="703263"/>
            <a:ext cx="4681537" cy="3509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213428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MS PGothic" pitchFamily="34" charset="-128"/>
              </a:defRPr>
            </a:lvl1pPr>
            <a:lvl2pPr marL="742950" indent="-285750">
              <a:defRPr>
                <a:solidFill>
                  <a:schemeClr val="tx1"/>
                </a:solidFill>
                <a:latin typeface="Garamond" pitchFamily="18" charset="0"/>
                <a:ea typeface="MS PGothic" pitchFamily="34" charset="-128"/>
              </a:defRPr>
            </a:lvl2pPr>
            <a:lvl3pPr marL="1143000" indent="-228600">
              <a:defRPr>
                <a:solidFill>
                  <a:schemeClr val="tx1"/>
                </a:solidFill>
                <a:latin typeface="Garamond" pitchFamily="18" charset="0"/>
                <a:ea typeface="MS PGothic" pitchFamily="34" charset="-128"/>
              </a:defRPr>
            </a:lvl3pPr>
            <a:lvl4pPr marL="1600200" indent="-228600">
              <a:defRPr>
                <a:solidFill>
                  <a:schemeClr val="tx1"/>
                </a:solidFill>
                <a:latin typeface="Garamond" pitchFamily="18" charset="0"/>
                <a:ea typeface="MS PGothic" pitchFamily="34" charset="-128"/>
              </a:defRPr>
            </a:lvl4pPr>
            <a:lvl5pPr marL="2057400" indent="-228600">
              <a:defRPr>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aramond" pitchFamily="18" charset="0"/>
                <a:ea typeface="MS PGothic" pitchFamily="34" charset="-128"/>
              </a:defRPr>
            </a:lvl9pPr>
          </a:lstStyle>
          <a:p>
            <a:fld id="{31663CE1-E1BF-4D4D-B7C7-532643B4BC72}" type="slidenum">
              <a:rPr lang="en-US" altLang="en-US">
                <a:latin typeface="Arial" pitchFamily="34" charset="0"/>
              </a:rPr>
              <a:pPr/>
              <a:t>38</a:t>
            </a:fld>
            <a:endParaRPr lang="en-US" altLang="en-US" dirty="0">
              <a:latin typeface="Arial" pitchFamily="34" charset="0"/>
            </a:endParaRPr>
          </a:p>
        </p:txBody>
      </p:sp>
      <p:sp>
        <p:nvSpPr>
          <p:cNvPr id="105475"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Garamond" pitchFamily="18" charset="0"/>
                <a:ea typeface="MS PGothic" pitchFamily="34" charset="-128"/>
              </a:defRPr>
            </a:lvl1pPr>
            <a:lvl2pPr marL="742950" indent="-285750">
              <a:defRPr>
                <a:solidFill>
                  <a:schemeClr val="tx1"/>
                </a:solidFill>
                <a:latin typeface="Garamond" pitchFamily="18" charset="0"/>
                <a:ea typeface="MS PGothic" pitchFamily="34" charset="-128"/>
              </a:defRPr>
            </a:lvl2pPr>
            <a:lvl3pPr marL="1143000" indent="-228600">
              <a:defRPr>
                <a:solidFill>
                  <a:schemeClr val="tx1"/>
                </a:solidFill>
                <a:latin typeface="Garamond" pitchFamily="18" charset="0"/>
                <a:ea typeface="MS PGothic" pitchFamily="34" charset="-128"/>
              </a:defRPr>
            </a:lvl3pPr>
            <a:lvl4pPr marL="1600200" indent="-228600">
              <a:defRPr>
                <a:solidFill>
                  <a:schemeClr val="tx1"/>
                </a:solidFill>
                <a:latin typeface="Garamond" pitchFamily="18" charset="0"/>
                <a:ea typeface="MS PGothic" pitchFamily="34" charset="-128"/>
              </a:defRPr>
            </a:lvl4pPr>
            <a:lvl5pPr marL="2057400" indent="-228600">
              <a:defRPr>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aramond" pitchFamily="18" charset="0"/>
                <a:ea typeface="MS PGothic" pitchFamily="34" charset="-128"/>
              </a:defRPr>
            </a:lvl9pPr>
          </a:lstStyle>
          <a:p>
            <a:pPr algn="r" eaLnBrk="1" hangingPunct="1"/>
            <a:fld id="{78BBDBB7-D13A-419D-B7E7-855306B3FF41}" type="slidenum">
              <a:rPr lang="en-US" altLang="en-US" sz="1200">
                <a:latin typeface="Arial" pitchFamily="34" charset="0"/>
              </a:rPr>
              <a:pPr algn="r" eaLnBrk="1" hangingPunct="1"/>
              <a:t>38</a:t>
            </a:fld>
            <a:endParaRPr lang="en-US" altLang="en-US" sz="1200" dirty="0">
              <a:latin typeface="Arial" pitchFamily="34" charset="0"/>
            </a:endParaRPr>
          </a:p>
        </p:txBody>
      </p:sp>
      <p:sp>
        <p:nvSpPr>
          <p:cNvPr id="105476"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Garamond" pitchFamily="18" charset="0"/>
                <a:ea typeface="MS PGothic" pitchFamily="34" charset="-128"/>
              </a:defRPr>
            </a:lvl1pPr>
            <a:lvl2pPr marL="742950" indent="-285750">
              <a:defRPr>
                <a:solidFill>
                  <a:schemeClr val="tx1"/>
                </a:solidFill>
                <a:latin typeface="Garamond" pitchFamily="18" charset="0"/>
                <a:ea typeface="MS PGothic" pitchFamily="34" charset="-128"/>
              </a:defRPr>
            </a:lvl2pPr>
            <a:lvl3pPr marL="1143000" indent="-228600">
              <a:defRPr>
                <a:solidFill>
                  <a:schemeClr val="tx1"/>
                </a:solidFill>
                <a:latin typeface="Garamond" pitchFamily="18" charset="0"/>
                <a:ea typeface="MS PGothic" pitchFamily="34" charset="-128"/>
              </a:defRPr>
            </a:lvl3pPr>
            <a:lvl4pPr marL="1600200" indent="-228600">
              <a:defRPr>
                <a:solidFill>
                  <a:schemeClr val="tx1"/>
                </a:solidFill>
                <a:latin typeface="Garamond" pitchFamily="18" charset="0"/>
                <a:ea typeface="MS PGothic" pitchFamily="34" charset="-128"/>
              </a:defRPr>
            </a:lvl4pPr>
            <a:lvl5pPr marL="2057400" indent="-228600">
              <a:defRPr>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aramond" pitchFamily="18" charset="0"/>
                <a:ea typeface="MS PGothic" pitchFamily="34" charset="-128"/>
              </a:defRPr>
            </a:lvl9pPr>
          </a:lstStyle>
          <a:p>
            <a:pPr algn="r" eaLnBrk="1" hangingPunct="1"/>
            <a:fld id="{F3DEC2A9-F0D4-42D1-BFEB-2E987595BF46}" type="slidenum">
              <a:rPr lang="en-US" altLang="en-US" sz="1200">
                <a:latin typeface="Arial" pitchFamily="34" charset="0"/>
              </a:rPr>
              <a:pPr algn="r" eaLnBrk="1" hangingPunct="1"/>
              <a:t>38</a:t>
            </a:fld>
            <a:endParaRPr lang="en-US" altLang="en-US" sz="1200" dirty="0">
              <a:latin typeface="Arial" pitchFamily="34" charset="0"/>
            </a:endParaRPr>
          </a:p>
        </p:txBody>
      </p:sp>
      <p:sp>
        <p:nvSpPr>
          <p:cNvPr id="105477" name="Rectangle 2"/>
          <p:cNvSpPr>
            <a:spLocks noGrp="1" noRot="1" noChangeAspect="1" noChangeArrowheads="1" noTextEdit="1"/>
          </p:cNvSpPr>
          <p:nvPr>
            <p:ph type="sldImg"/>
          </p:nvPr>
        </p:nvSpPr>
        <p:spPr>
          <a:xfrm>
            <a:off x="1203325" y="703263"/>
            <a:ext cx="4678363" cy="3509962"/>
          </a:xfrm>
          <a:ln/>
        </p:spPr>
      </p:sp>
      <p:sp>
        <p:nvSpPr>
          <p:cNvPr id="1054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endParaRPr>
          </a:p>
        </p:txBody>
      </p:sp>
    </p:spTree>
    <p:extLst>
      <p:ext uri="{BB962C8B-B14F-4D97-AF65-F5344CB8AC3E}">
        <p14:creationId xmlns:p14="http://schemas.microsoft.com/office/powerpoint/2010/main" val="1033667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MS PGothic" pitchFamily="34" charset="-128"/>
              </a:defRPr>
            </a:lvl1pPr>
            <a:lvl2pPr marL="742950" indent="-285750">
              <a:defRPr>
                <a:solidFill>
                  <a:schemeClr val="tx1"/>
                </a:solidFill>
                <a:latin typeface="Garamond" pitchFamily="18" charset="0"/>
                <a:ea typeface="MS PGothic" pitchFamily="34" charset="-128"/>
              </a:defRPr>
            </a:lvl2pPr>
            <a:lvl3pPr marL="1143000" indent="-228600">
              <a:defRPr>
                <a:solidFill>
                  <a:schemeClr val="tx1"/>
                </a:solidFill>
                <a:latin typeface="Garamond" pitchFamily="18" charset="0"/>
                <a:ea typeface="MS PGothic" pitchFamily="34" charset="-128"/>
              </a:defRPr>
            </a:lvl3pPr>
            <a:lvl4pPr marL="1600200" indent="-228600">
              <a:defRPr>
                <a:solidFill>
                  <a:schemeClr val="tx1"/>
                </a:solidFill>
                <a:latin typeface="Garamond" pitchFamily="18" charset="0"/>
                <a:ea typeface="MS PGothic" pitchFamily="34" charset="-128"/>
              </a:defRPr>
            </a:lvl4pPr>
            <a:lvl5pPr marL="2057400" indent="-228600">
              <a:defRPr>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aramond" pitchFamily="18" charset="0"/>
                <a:ea typeface="MS PGothic" pitchFamily="34" charset="-128"/>
              </a:defRPr>
            </a:lvl9pPr>
          </a:lstStyle>
          <a:p>
            <a:fld id="{041C5852-8020-4D7D-86F6-77C83956A2C6}" type="slidenum">
              <a:rPr lang="en-US" altLang="en-US">
                <a:latin typeface="Arial" pitchFamily="34" charset="0"/>
              </a:rPr>
              <a:pPr/>
              <a:t>39</a:t>
            </a:fld>
            <a:endParaRPr lang="en-US" altLang="en-US" dirty="0">
              <a:latin typeface="Arial" pitchFamily="34" charset="0"/>
            </a:endParaRPr>
          </a:p>
        </p:txBody>
      </p:sp>
      <p:sp>
        <p:nvSpPr>
          <p:cNvPr id="106499"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Garamond" pitchFamily="18" charset="0"/>
                <a:ea typeface="MS PGothic" pitchFamily="34" charset="-128"/>
              </a:defRPr>
            </a:lvl1pPr>
            <a:lvl2pPr marL="742950" indent="-285750">
              <a:defRPr>
                <a:solidFill>
                  <a:schemeClr val="tx1"/>
                </a:solidFill>
                <a:latin typeface="Garamond" pitchFamily="18" charset="0"/>
                <a:ea typeface="MS PGothic" pitchFamily="34" charset="-128"/>
              </a:defRPr>
            </a:lvl2pPr>
            <a:lvl3pPr marL="1143000" indent="-228600">
              <a:defRPr>
                <a:solidFill>
                  <a:schemeClr val="tx1"/>
                </a:solidFill>
                <a:latin typeface="Garamond" pitchFamily="18" charset="0"/>
                <a:ea typeface="MS PGothic" pitchFamily="34" charset="-128"/>
              </a:defRPr>
            </a:lvl3pPr>
            <a:lvl4pPr marL="1600200" indent="-228600">
              <a:defRPr>
                <a:solidFill>
                  <a:schemeClr val="tx1"/>
                </a:solidFill>
                <a:latin typeface="Garamond" pitchFamily="18" charset="0"/>
                <a:ea typeface="MS PGothic" pitchFamily="34" charset="-128"/>
              </a:defRPr>
            </a:lvl4pPr>
            <a:lvl5pPr marL="2057400" indent="-228600">
              <a:defRPr>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aramond" pitchFamily="18" charset="0"/>
                <a:ea typeface="MS PGothic" pitchFamily="34" charset="-128"/>
              </a:defRPr>
            </a:lvl9pPr>
          </a:lstStyle>
          <a:p>
            <a:pPr algn="r" eaLnBrk="1" hangingPunct="1"/>
            <a:fld id="{FA95DCC4-B31B-42BA-8CED-3D42BEC0685F}" type="slidenum">
              <a:rPr lang="en-US" altLang="en-US" sz="1200">
                <a:latin typeface="Arial" pitchFamily="34" charset="0"/>
              </a:rPr>
              <a:pPr algn="r" eaLnBrk="1" hangingPunct="1"/>
              <a:t>39</a:t>
            </a:fld>
            <a:endParaRPr lang="en-US" altLang="en-US" sz="1200" dirty="0">
              <a:latin typeface="Arial" pitchFamily="34" charset="0"/>
            </a:endParaRPr>
          </a:p>
        </p:txBody>
      </p:sp>
      <p:sp>
        <p:nvSpPr>
          <p:cNvPr id="106500" name="Rectangle 2"/>
          <p:cNvSpPr>
            <a:spLocks noGrp="1" noRot="1" noChangeAspect="1" noTextEdit="1"/>
          </p:cNvSpPr>
          <p:nvPr>
            <p:ph type="sldImg"/>
          </p:nvPr>
        </p:nvSpPr>
        <p:spPr>
          <a:xfrm>
            <a:off x="1203325" y="703263"/>
            <a:ext cx="4678363" cy="3509962"/>
          </a:xfrm>
          <a:ln/>
        </p:spPr>
      </p:sp>
      <p:sp>
        <p:nvSpPr>
          <p:cNvPr id="10650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1856636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MS PGothic" pitchFamily="34" charset="-128"/>
              </a:defRPr>
            </a:lvl1pPr>
            <a:lvl2pPr marL="742950" indent="-285750">
              <a:defRPr>
                <a:solidFill>
                  <a:schemeClr val="tx1"/>
                </a:solidFill>
                <a:latin typeface="Garamond" pitchFamily="18" charset="0"/>
                <a:ea typeface="MS PGothic" pitchFamily="34" charset="-128"/>
              </a:defRPr>
            </a:lvl2pPr>
            <a:lvl3pPr marL="1143000" indent="-228600">
              <a:defRPr>
                <a:solidFill>
                  <a:schemeClr val="tx1"/>
                </a:solidFill>
                <a:latin typeface="Garamond" pitchFamily="18" charset="0"/>
                <a:ea typeface="MS PGothic" pitchFamily="34" charset="-128"/>
              </a:defRPr>
            </a:lvl3pPr>
            <a:lvl4pPr marL="1600200" indent="-228600">
              <a:defRPr>
                <a:solidFill>
                  <a:schemeClr val="tx1"/>
                </a:solidFill>
                <a:latin typeface="Garamond" pitchFamily="18" charset="0"/>
                <a:ea typeface="MS PGothic" pitchFamily="34" charset="-128"/>
              </a:defRPr>
            </a:lvl4pPr>
            <a:lvl5pPr marL="2057400" indent="-228600">
              <a:defRPr>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aramond" pitchFamily="18" charset="0"/>
                <a:ea typeface="MS PGothic" pitchFamily="34" charset="-128"/>
              </a:defRPr>
            </a:lvl9pPr>
          </a:lstStyle>
          <a:p>
            <a:fld id="{C95E5F16-881D-486C-80B5-1C58898A36CB}" type="slidenum">
              <a:rPr lang="en-US" altLang="en-US">
                <a:latin typeface="Arial" pitchFamily="34" charset="0"/>
              </a:rPr>
              <a:pPr/>
              <a:t>42</a:t>
            </a:fld>
            <a:endParaRPr lang="en-US" altLang="en-US" dirty="0">
              <a:latin typeface="Arial" pitchFamily="34" charset="0"/>
            </a:endParaRPr>
          </a:p>
        </p:txBody>
      </p:sp>
      <p:sp>
        <p:nvSpPr>
          <p:cNvPr id="107523"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Garamond" pitchFamily="18" charset="0"/>
                <a:ea typeface="MS PGothic" pitchFamily="34" charset="-128"/>
              </a:defRPr>
            </a:lvl1pPr>
            <a:lvl2pPr marL="742950" indent="-285750">
              <a:defRPr>
                <a:solidFill>
                  <a:schemeClr val="tx1"/>
                </a:solidFill>
                <a:latin typeface="Garamond" pitchFamily="18" charset="0"/>
                <a:ea typeface="MS PGothic" pitchFamily="34" charset="-128"/>
              </a:defRPr>
            </a:lvl2pPr>
            <a:lvl3pPr marL="1143000" indent="-228600">
              <a:defRPr>
                <a:solidFill>
                  <a:schemeClr val="tx1"/>
                </a:solidFill>
                <a:latin typeface="Garamond" pitchFamily="18" charset="0"/>
                <a:ea typeface="MS PGothic" pitchFamily="34" charset="-128"/>
              </a:defRPr>
            </a:lvl3pPr>
            <a:lvl4pPr marL="1600200" indent="-228600">
              <a:defRPr>
                <a:solidFill>
                  <a:schemeClr val="tx1"/>
                </a:solidFill>
                <a:latin typeface="Garamond" pitchFamily="18" charset="0"/>
                <a:ea typeface="MS PGothic" pitchFamily="34" charset="-128"/>
              </a:defRPr>
            </a:lvl4pPr>
            <a:lvl5pPr marL="2057400" indent="-228600">
              <a:defRPr>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aramond" pitchFamily="18" charset="0"/>
                <a:ea typeface="MS PGothic" pitchFamily="34" charset="-128"/>
              </a:defRPr>
            </a:lvl9pPr>
          </a:lstStyle>
          <a:p>
            <a:pPr algn="r" eaLnBrk="1" hangingPunct="1"/>
            <a:fld id="{4F79CE61-6AF1-48CE-AA1A-1B1B6FAC5B6D}" type="slidenum">
              <a:rPr lang="en-US" altLang="en-US" sz="1200">
                <a:latin typeface="Arial" pitchFamily="34" charset="0"/>
              </a:rPr>
              <a:pPr algn="r" eaLnBrk="1" hangingPunct="1"/>
              <a:t>42</a:t>
            </a:fld>
            <a:endParaRPr lang="en-US" altLang="en-US" sz="1200" dirty="0">
              <a:latin typeface="Arial" pitchFamily="34" charset="0"/>
            </a:endParaRPr>
          </a:p>
        </p:txBody>
      </p:sp>
      <p:sp>
        <p:nvSpPr>
          <p:cNvPr id="107524"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Garamond" pitchFamily="18" charset="0"/>
                <a:ea typeface="MS PGothic" pitchFamily="34" charset="-128"/>
              </a:defRPr>
            </a:lvl1pPr>
            <a:lvl2pPr marL="742950" indent="-285750">
              <a:defRPr>
                <a:solidFill>
                  <a:schemeClr val="tx1"/>
                </a:solidFill>
                <a:latin typeface="Garamond" pitchFamily="18" charset="0"/>
                <a:ea typeface="MS PGothic" pitchFamily="34" charset="-128"/>
              </a:defRPr>
            </a:lvl2pPr>
            <a:lvl3pPr marL="1143000" indent="-228600">
              <a:defRPr>
                <a:solidFill>
                  <a:schemeClr val="tx1"/>
                </a:solidFill>
                <a:latin typeface="Garamond" pitchFamily="18" charset="0"/>
                <a:ea typeface="MS PGothic" pitchFamily="34" charset="-128"/>
              </a:defRPr>
            </a:lvl3pPr>
            <a:lvl4pPr marL="1600200" indent="-228600">
              <a:defRPr>
                <a:solidFill>
                  <a:schemeClr val="tx1"/>
                </a:solidFill>
                <a:latin typeface="Garamond" pitchFamily="18" charset="0"/>
                <a:ea typeface="MS PGothic" pitchFamily="34" charset="-128"/>
              </a:defRPr>
            </a:lvl4pPr>
            <a:lvl5pPr marL="2057400" indent="-228600">
              <a:defRPr>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aramond" pitchFamily="18" charset="0"/>
                <a:ea typeface="MS PGothic" pitchFamily="34" charset="-128"/>
              </a:defRPr>
            </a:lvl9pPr>
          </a:lstStyle>
          <a:p>
            <a:pPr algn="r" eaLnBrk="1" hangingPunct="1"/>
            <a:fld id="{53E65E7B-0C65-4B7F-9E99-86786E0D6C94}" type="slidenum">
              <a:rPr lang="en-US" altLang="en-US" sz="1200">
                <a:latin typeface="Arial" pitchFamily="34" charset="0"/>
              </a:rPr>
              <a:pPr algn="r" eaLnBrk="1" hangingPunct="1"/>
              <a:t>42</a:t>
            </a:fld>
            <a:endParaRPr lang="en-US" altLang="en-US" sz="1200" dirty="0">
              <a:latin typeface="Arial" pitchFamily="34" charset="0"/>
            </a:endParaRPr>
          </a:p>
        </p:txBody>
      </p:sp>
      <p:sp>
        <p:nvSpPr>
          <p:cNvPr id="107525" name="Rectangle 2"/>
          <p:cNvSpPr>
            <a:spLocks noGrp="1" noRot="1" noChangeAspect="1" noChangeArrowheads="1" noTextEdit="1"/>
          </p:cNvSpPr>
          <p:nvPr>
            <p:ph type="sldImg"/>
          </p:nvPr>
        </p:nvSpPr>
        <p:spPr>
          <a:xfrm>
            <a:off x="1203325" y="703263"/>
            <a:ext cx="4678363" cy="3509962"/>
          </a:xfrm>
          <a:ln/>
        </p:spPr>
      </p:sp>
      <p:sp>
        <p:nvSpPr>
          <p:cNvPr id="1075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endParaRPr>
          </a:p>
        </p:txBody>
      </p:sp>
    </p:spTree>
    <p:extLst>
      <p:ext uri="{BB962C8B-B14F-4D97-AF65-F5344CB8AC3E}">
        <p14:creationId xmlns:p14="http://schemas.microsoft.com/office/powerpoint/2010/main" val="1127411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8775" indent="-291836" eaLnBrk="0" hangingPunct="0">
              <a:spcBef>
                <a:spcPct val="30000"/>
              </a:spcBef>
              <a:defRPr sz="1200">
                <a:solidFill>
                  <a:schemeClr val="tx1"/>
                </a:solidFill>
                <a:latin typeface="Calibri" pitchFamily="34" charset="0"/>
                <a:ea typeface="MS PGothic" pitchFamily="34" charset="-128"/>
              </a:defRPr>
            </a:lvl2pPr>
            <a:lvl3pPr marL="1167346" indent="-233469" eaLnBrk="0" hangingPunct="0">
              <a:spcBef>
                <a:spcPct val="30000"/>
              </a:spcBef>
              <a:defRPr sz="1200">
                <a:solidFill>
                  <a:schemeClr val="tx1"/>
                </a:solidFill>
                <a:latin typeface="Calibri" pitchFamily="34" charset="0"/>
                <a:ea typeface="MS PGothic" pitchFamily="34" charset="-128"/>
              </a:defRPr>
            </a:lvl3pPr>
            <a:lvl4pPr marL="1634284" indent="-233469" eaLnBrk="0" hangingPunct="0">
              <a:spcBef>
                <a:spcPct val="30000"/>
              </a:spcBef>
              <a:defRPr sz="1200">
                <a:solidFill>
                  <a:schemeClr val="tx1"/>
                </a:solidFill>
                <a:latin typeface="Calibri" pitchFamily="34" charset="0"/>
                <a:ea typeface="MS PGothic" pitchFamily="34" charset="-128"/>
              </a:defRPr>
            </a:lvl4pPr>
            <a:lvl5pPr marL="2101223" indent="-233469" eaLnBrk="0" hangingPunct="0">
              <a:spcBef>
                <a:spcPct val="30000"/>
              </a:spcBef>
              <a:defRPr sz="1200">
                <a:solidFill>
                  <a:schemeClr val="tx1"/>
                </a:solidFill>
                <a:latin typeface="Calibri" pitchFamily="34" charset="0"/>
                <a:ea typeface="MS PGothic" pitchFamily="34" charset="-128"/>
              </a:defRPr>
            </a:lvl5pPr>
            <a:lvl6pPr marL="2568161" indent="-233469"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35099" indent="-233469" eaLnBrk="0" fontAlgn="base" hangingPunct="0">
              <a:spcBef>
                <a:spcPct val="30000"/>
              </a:spcBef>
              <a:spcAft>
                <a:spcPct val="0"/>
              </a:spcAft>
              <a:defRPr sz="1200">
                <a:solidFill>
                  <a:schemeClr val="tx1"/>
                </a:solidFill>
                <a:latin typeface="Calibri" pitchFamily="34" charset="0"/>
                <a:ea typeface="MS PGothic" pitchFamily="34" charset="-128"/>
              </a:defRPr>
            </a:lvl7pPr>
            <a:lvl8pPr marL="3502038" indent="-233469"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68976" indent="-233469"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0E2E6A5E-246A-46E5-9949-A456A25C97E5}" type="slidenum">
              <a:rPr lang="en-US" altLang="en-US"/>
              <a:pPr eaLnBrk="1" hangingPunct="1">
                <a:spcBef>
                  <a:spcPct val="0"/>
                </a:spcBef>
              </a:pPr>
              <a:t>43</a:t>
            </a:fld>
            <a:endParaRPr lang="en-US" altLang="en-US" dirty="0"/>
          </a:p>
        </p:txBody>
      </p:sp>
      <p:sp>
        <p:nvSpPr>
          <p:cNvPr id="35843" name="Rectangle 2"/>
          <p:cNvSpPr>
            <a:spLocks noGrp="1" noRot="1" noChangeAspect="1" noChangeArrowheads="1" noTextEdit="1"/>
          </p:cNvSpPr>
          <p:nvPr>
            <p:ph type="sldImg"/>
          </p:nvPr>
        </p:nvSpPr>
        <p:spPr bwMode="auto">
          <a:xfrm>
            <a:off x="1200150" y="701675"/>
            <a:ext cx="4683125" cy="3511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xfrm>
            <a:off x="943610" y="4448266"/>
            <a:ext cx="5189855" cy="42133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157535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were a total of 2916 products removed from retail shelves in 2016 due to recalls.</a:t>
            </a:r>
            <a:r>
              <a:rPr lang="en-US" baseline="0" dirty="0"/>
              <a:t> That equals 7.99 items per day based upon 365 calendar days. Is recalls were conducted by 639 FDA regulated firms. There were 82 FDA regulated firms in 2016 that had multiple food recalls. This is a 49% increase over 2015. 40 of the 2016 recalls involved 10 or greater production codes.</a:t>
            </a:r>
            <a:endParaRPr lang="en-US" dirty="0"/>
          </a:p>
        </p:txBody>
      </p:sp>
      <p:sp>
        <p:nvSpPr>
          <p:cNvPr id="4" name="Slide Number Placeholder 3"/>
          <p:cNvSpPr>
            <a:spLocks noGrp="1"/>
          </p:cNvSpPr>
          <p:nvPr>
            <p:ph type="sldNum" sz="quarter" idx="10"/>
          </p:nvPr>
        </p:nvSpPr>
        <p:spPr/>
        <p:txBody>
          <a:bodyPr/>
          <a:lstStyle/>
          <a:p>
            <a:fld id="{5895F776-E382-4B52-96BD-FBE37E9C9D2E}" type="slidenum">
              <a:rPr lang="en-US" smtClean="0"/>
              <a:t>3</a:t>
            </a:fld>
            <a:endParaRPr lang="en-US" dirty="0"/>
          </a:p>
        </p:txBody>
      </p:sp>
    </p:spTree>
    <p:extLst>
      <p:ext uri="{BB962C8B-B14F-4D97-AF65-F5344CB8AC3E}">
        <p14:creationId xmlns:p14="http://schemas.microsoft.com/office/powerpoint/2010/main" val="4091920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2016  52% of the recalls were due to microbiological problems.</a:t>
            </a:r>
            <a:r>
              <a:rPr lang="en-US" baseline="0" dirty="0"/>
              <a:t> Of the microbiological recalls 51% were do to listeria monocytogenes and  27% was due to salmonella.27.7% were due to allergens of which 25% of them were related to milk allergens. </a:t>
            </a:r>
            <a:endParaRPr lang="en-US" dirty="0"/>
          </a:p>
        </p:txBody>
      </p:sp>
      <p:sp>
        <p:nvSpPr>
          <p:cNvPr id="4" name="Slide Number Placeholder 3"/>
          <p:cNvSpPr>
            <a:spLocks noGrp="1"/>
          </p:cNvSpPr>
          <p:nvPr>
            <p:ph type="sldNum" sz="quarter" idx="10"/>
          </p:nvPr>
        </p:nvSpPr>
        <p:spPr/>
        <p:txBody>
          <a:bodyPr/>
          <a:lstStyle/>
          <a:p>
            <a:fld id="{5895F776-E382-4B52-96BD-FBE37E9C9D2E}" type="slidenum">
              <a:rPr lang="en-US" smtClean="0"/>
              <a:t>5</a:t>
            </a:fld>
            <a:endParaRPr lang="en-US" dirty="0"/>
          </a:p>
        </p:txBody>
      </p:sp>
    </p:spTree>
    <p:extLst>
      <p:ext uri="{BB962C8B-B14F-4D97-AF65-F5344CB8AC3E}">
        <p14:creationId xmlns:p14="http://schemas.microsoft.com/office/powerpoint/2010/main" val="281166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110" charset="0"/>
              </a:defRPr>
            </a:lvl1pPr>
            <a:lvl2pPr marL="763233" indent="-293551" eaLnBrk="0" hangingPunct="0">
              <a:spcBef>
                <a:spcPct val="30000"/>
              </a:spcBef>
              <a:defRPr sz="1200">
                <a:solidFill>
                  <a:schemeClr val="tx1"/>
                </a:solidFill>
                <a:latin typeface="Calibri" pitchFamily="-110" charset="0"/>
              </a:defRPr>
            </a:lvl2pPr>
            <a:lvl3pPr marL="1174204" indent="-234841" eaLnBrk="0" hangingPunct="0">
              <a:spcBef>
                <a:spcPct val="30000"/>
              </a:spcBef>
              <a:defRPr sz="1200">
                <a:solidFill>
                  <a:schemeClr val="tx1"/>
                </a:solidFill>
                <a:latin typeface="Calibri" pitchFamily="-110" charset="0"/>
              </a:defRPr>
            </a:lvl3pPr>
            <a:lvl4pPr marL="1643885" indent="-234841" eaLnBrk="0" hangingPunct="0">
              <a:spcBef>
                <a:spcPct val="30000"/>
              </a:spcBef>
              <a:defRPr sz="1200">
                <a:solidFill>
                  <a:schemeClr val="tx1"/>
                </a:solidFill>
                <a:latin typeface="Calibri" pitchFamily="-110" charset="0"/>
              </a:defRPr>
            </a:lvl4pPr>
            <a:lvl5pPr marL="2113567" indent="-234841" eaLnBrk="0" hangingPunct="0">
              <a:spcBef>
                <a:spcPct val="30000"/>
              </a:spcBef>
              <a:defRPr sz="1200">
                <a:solidFill>
                  <a:schemeClr val="tx1"/>
                </a:solidFill>
                <a:latin typeface="Calibri" pitchFamily="-110" charset="0"/>
              </a:defRPr>
            </a:lvl5pPr>
            <a:lvl6pPr marL="2583249" indent="-234841" eaLnBrk="0" fontAlgn="base" hangingPunct="0">
              <a:spcBef>
                <a:spcPct val="30000"/>
              </a:spcBef>
              <a:spcAft>
                <a:spcPct val="0"/>
              </a:spcAft>
              <a:defRPr sz="1200">
                <a:solidFill>
                  <a:schemeClr val="tx1"/>
                </a:solidFill>
                <a:latin typeface="Calibri" pitchFamily="-110" charset="0"/>
              </a:defRPr>
            </a:lvl6pPr>
            <a:lvl7pPr marL="3052930" indent="-234841" eaLnBrk="0" fontAlgn="base" hangingPunct="0">
              <a:spcBef>
                <a:spcPct val="30000"/>
              </a:spcBef>
              <a:spcAft>
                <a:spcPct val="0"/>
              </a:spcAft>
              <a:defRPr sz="1200">
                <a:solidFill>
                  <a:schemeClr val="tx1"/>
                </a:solidFill>
                <a:latin typeface="Calibri" pitchFamily="-110" charset="0"/>
              </a:defRPr>
            </a:lvl7pPr>
            <a:lvl8pPr marL="3522612" indent="-234841" eaLnBrk="0" fontAlgn="base" hangingPunct="0">
              <a:spcBef>
                <a:spcPct val="30000"/>
              </a:spcBef>
              <a:spcAft>
                <a:spcPct val="0"/>
              </a:spcAft>
              <a:defRPr sz="1200">
                <a:solidFill>
                  <a:schemeClr val="tx1"/>
                </a:solidFill>
                <a:latin typeface="Calibri" pitchFamily="-110" charset="0"/>
              </a:defRPr>
            </a:lvl8pPr>
            <a:lvl9pPr marL="3992293" indent="-234841" eaLnBrk="0" fontAlgn="base" hangingPunct="0">
              <a:spcBef>
                <a:spcPct val="30000"/>
              </a:spcBef>
              <a:spcAft>
                <a:spcPct val="0"/>
              </a:spcAft>
              <a:defRPr sz="1200">
                <a:solidFill>
                  <a:schemeClr val="tx1"/>
                </a:solidFill>
                <a:latin typeface="Calibri" pitchFamily="-110" charset="0"/>
              </a:defRPr>
            </a:lvl9pPr>
          </a:lstStyle>
          <a:p>
            <a:pPr eaLnBrk="1" hangingPunct="1">
              <a:spcBef>
                <a:spcPct val="0"/>
              </a:spcBef>
            </a:pPr>
            <a:fld id="{934B59B9-D9AE-4545-B305-65B3599DFF29}" type="slidenum">
              <a:rPr lang="en-US" altLang="en-US" smtClean="0">
                <a:latin typeface="Arial" charset="0"/>
              </a:rPr>
              <a:pPr eaLnBrk="1" hangingPunct="1">
                <a:spcBef>
                  <a:spcPct val="0"/>
                </a:spcBef>
              </a:pPr>
              <a:t>7</a:t>
            </a:fld>
            <a:endParaRPr lang="en-US" altLang="en-US" dirty="0">
              <a:latin typeface="Arial" charset="0"/>
            </a:endParaRPr>
          </a:p>
        </p:txBody>
      </p:sp>
      <p:sp>
        <p:nvSpPr>
          <p:cNvPr id="57347" name="Rectangle 7"/>
          <p:cNvSpPr txBox="1">
            <a:spLocks noGrp="1" noChangeArrowheads="1"/>
          </p:cNvSpPr>
          <p:nvPr/>
        </p:nvSpPr>
        <p:spPr bwMode="auto">
          <a:xfrm>
            <a:off x="4008705" y="8893296"/>
            <a:ext cx="3066733"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nchor="b"/>
          <a:lstStyle>
            <a:lvl1pPr eaLnBrk="0" hangingPunct="0">
              <a:spcBef>
                <a:spcPct val="30000"/>
              </a:spcBef>
              <a:defRPr sz="1200">
                <a:solidFill>
                  <a:schemeClr val="tx1"/>
                </a:solidFill>
                <a:latin typeface="Calibri" pitchFamily="-110" charset="0"/>
              </a:defRPr>
            </a:lvl1pPr>
            <a:lvl2pPr marL="742950" indent="-285750" eaLnBrk="0" hangingPunct="0">
              <a:spcBef>
                <a:spcPct val="30000"/>
              </a:spcBef>
              <a:defRPr sz="1200">
                <a:solidFill>
                  <a:schemeClr val="tx1"/>
                </a:solidFill>
                <a:latin typeface="Calibri" pitchFamily="-110" charset="0"/>
              </a:defRPr>
            </a:lvl2pPr>
            <a:lvl3pPr marL="1143000" indent="-228600" eaLnBrk="0" hangingPunct="0">
              <a:spcBef>
                <a:spcPct val="30000"/>
              </a:spcBef>
              <a:defRPr sz="1200">
                <a:solidFill>
                  <a:schemeClr val="tx1"/>
                </a:solidFill>
                <a:latin typeface="Calibri" pitchFamily="-110" charset="0"/>
              </a:defRPr>
            </a:lvl3pPr>
            <a:lvl4pPr marL="1600200" indent="-228600" eaLnBrk="0" hangingPunct="0">
              <a:spcBef>
                <a:spcPct val="30000"/>
              </a:spcBef>
              <a:defRPr sz="1200">
                <a:solidFill>
                  <a:schemeClr val="tx1"/>
                </a:solidFill>
                <a:latin typeface="Calibri" pitchFamily="-110" charset="0"/>
              </a:defRPr>
            </a:lvl4pPr>
            <a:lvl5pPr marL="2057400" indent="-228600" eaLnBrk="0" hangingPunct="0">
              <a:spcBef>
                <a:spcPct val="30000"/>
              </a:spcBef>
              <a:defRPr sz="1200">
                <a:solidFill>
                  <a:schemeClr val="tx1"/>
                </a:solidFill>
                <a:latin typeface="Calibri" pitchFamily="-110" charset="0"/>
              </a:defRPr>
            </a:lvl5pPr>
            <a:lvl6pPr marL="2514600" indent="-228600" eaLnBrk="0" fontAlgn="base" hangingPunct="0">
              <a:spcBef>
                <a:spcPct val="30000"/>
              </a:spcBef>
              <a:spcAft>
                <a:spcPct val="0"/>
              </a:spcAft>
              <a:defRPr sz="1200">
                <a:solidFill>
                  <a:schemeClr val="tx1"/>
                </a:solidFill>
                <a:latin typeface="Calibri" pitchFamily="-110" charset="0"/>
              </a:defRPr>
            </a:lvl6pPr>
            <a:lvl7pPr marL="2971800" indent="-228600" eaLnBrk="0" fontAlgn="base" hangingPunct="0">
              <a:spcBef>
                <a:spcPct val="30000"/>
              </a:spcBef>
              <a:spcAft>
                <a:spcPct val="0"/>
              </a:spcAft>
              <a:defRPr sz="1200">
                <a:solidFill>
                  <a:schemeClr val="tx1"/>
                </a:solidFill>
                <a:latin typeface="Calibri" pitchFamily="-110" charset="0"/>
              </a:defRPr>
            </a:lvl7pPr>
            <a:lvl8pPr marL="3429000" indent="-228600" eaLnBrk="0" fontAlgn="base" hangingPunct="0">
              <a:spcBef>
                <a:spcPct val="30000"/>
              </a:spcBef>
              <a:spcAft>
                <a:spcPct val="0"/>
              </a:spcAft>
              <a:defRPr sz="1200">
                <a:solidFill>
                  <a:schemeClr val="tx1"/>
                </a:solidFill>
                <a:latin typeface="Calibri" pitchFamily="-110" charset="0"/>
              </a:defRPr>
            </a:lvl8pPr>
            <a:lvl9pPr marL="3886200" indent="-228600" eaLnBrk="0" fontAlgn="base" hangingPunct="0">
              <a:spcBef>
                <a:spcPct val="30000"/>
              </a:spcBef>
              <a:spcAft>
                <a:spcPct val="0"/>
              </a:spcAft>
              <a:defRPr sz="1200">
                <a:solidFill>
                  <a:schemeClr val="tx1"/>
                </a:solidFill>
                <a:latin typeface="Calibri" pitchFamily="-110" charset="0"/>
              </a:defRPr>
            </a:lvl9pPr>
          </a:lstStyle>
          <a:p>
            <a:pPr algn="r" eaLnBrk="1" hangingPunct="1">
              <a:spcBef>
                <a:spcPct val="0"/>
              </a:spcBef>
            </a:pPr>
            <a:fld id="{66DA373E-F7BB-4913-8F00-81FD89CA5478}" type="slidenum">
              <a:rPr lang="en-US" altLang="en-US">
                <a:latin typeface="Arial" charset="0"/>
              </a:rPr>
              <a:pPr algn="r" eaLnBrk="1" hangingPunct="1">
                <a:spcBef>
                  <a:spcPct val="0"/>
                </a:spcBef>
              </a:pPr>
              <a:t>7</a:t>
            </a:fld>
            <a:endParaRPr lang="en-US" altLang="en-US" dirty="0">
              <a:latin typeface="Arial" charset="0"/>
            </a:endParaRPr>
          </a:p>
        </p:txBody>
      </p:sp>
      <p:sp>
        <p:nvSpPr>
          <p:cNvPr id="57348" name="Rectangle 2"/>
          <p:cNvSpPr>
            <a:spLocks noGrp="1" noRot="1" noChangeAspect="1" noTextEdit="1"/>
          </p:cNvSpPr>
          <p:nvPr>
            <p:ph type="sldImg"/>
          </p:nvPr>
        </p:nvSpPr>
        <p:spPr bwMode="auto">
          <a:xfrm>
            <a:off x="1201738" y="703263"/>
            <a:ext cx="4681537" cy="3509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466814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95F776-E382-4B52-96BD-FBE37E9C9D2E}" type="slidenum">
              <a:rPr lang="en-US" smtClean="0"/>
              <a:t>17</a:t>
            </a:fld>
            <a:endParaRPr lang="en-US" dirty="0"/>
          </a:p>
        </p:txBody>
      </p:sp>
    </p:spTree>
    <p:extLst>
      <p:ext uri="{BB962C8B-B14F-4D97-AF65-F5344CB8AC3E}">
        <p14:creationId xmlns:p14="http://schemas.microsoft.com/office/powerpoint/2010/main" val="1720023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dirty="0"/>
              <a:t>At the core there is mistrust- big is bad and small</a:t>
            </a:r>
            <a:r>
              <a:rPr lang="en-US" baseline="0" dirty="0"/>
              <a:t> is good.  Not familiar, uncertainly, lack of confidence, misinformation.  This allows for predatory journalism.  It is a Demoralizing of food processed food. </a:t>
            </a:r>
            <a:endParaRPr lang="en-US" dirty="0"/>
          </a:p>
        </p:txBody>
      </p:sp>
      <p:sp>
        <p:nvSpPr>
          <p:cNvPr id="4" name="Slide Number Placeholder 3"/>
          <p:cNvSpPr>
            <a:spLocks noGrp="1"/>
          </p:cNvSpPr>
          <p:nvPr>
            <p:ph type="sldNum" sz="quarter" idx="10"/>
          </p:nvPr>
        </p:nvSpPr>
        <p:spPr/>
        <p:txBody>
          <a:bodyPr/>
          <a:lstStyle/>
          <a:p>
            <a:fld id="{5895F776-E382-4B52-96BD-FBE37E9C9D2E}" type="slidenum">
              <a:rPr lang="en-US" smtClean="0"/>
              <a:t>19</a:t>
            </a:fld>
            <a:endParaRPr lang="en-US" dirty="0"/>
          </a:p>
        </p:txBody>
      </p:sp>
    </p:spTree>
    <p:extLst>
      <p:ext uri="{BB962C8B-B14F-4D97-AF65-F5344CB8AC3E}">
        <p14:creationId xmlns:p14="http://schemas.microsoft.com/office/powerpoint/2010/main" val="941229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a:t>
            </a:r>
            <a:r>
              <a:rPr lang="en-US" baseline="0" dirty="0"/>
              <a:t> to what the food is not than what it is.</a:t>
            </a:r>
            <a:endParaRPr lang="en-US" dirty="0"/>
          </a:p>
        </p:txBody>
      </p:sp>
      <p:sp>
        <p:nvSpPr>
          <p:cNvPr id="4" name="Slide Number Placeholder 3"/>
          <p:cNvSpPr>
            <a:spLocks noGrp="1"/>
          </p:cNvSpPr>
          <p:nvPr>
            <p:ph type="sldNum" sz="quarter" idx="10"/>
          </p:nvPr>
        </p:nvSpPr>
        <p:spPr/>
        <p:txBody>
          <a:bodyPr/>
          <a:lstStyle/>
          <a:p>
            <a:fld id="{5895F776-E382-4B52-96BD-FBE37E9C9D2E}" type="slidenum">
              <a:rPr lang="en-US" smtClean="0"/>
              <a:t>20</a:t>
            </a:fld>
            <a:endParaRPr lang="en-US" dirty="0"/>
          </a:p>
        </p:txBody>
      </p:sp>
    </p:spTree>
    <p:extLst>
      <p:ext uri="{BB962C8B-B14F-4D97-AF65-F5344CB8AC3E}">
        <p14:creationId xmlns:p14="http://schemas.microsoft.com/office/powerpoint/2010/main" val="305174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Label is more of what it is not what it is</a:t>
            </a:r>
          </a:p>
        </p:txBody>
      </p:sp>
      <p:sp>
        <p:nvSpPr>
          <p:cNvPr id="4" name="Slide Number Placeholder 3"/>
          <p:cNvSpPr>
            <a:spLocks noGrp="1"/>
          </p:cNvSpPr>
          <p:nvPr>
            <p:ph type="sldNum" sz="quarter" idx="10"/>
          </p:nvPr>
        </p:nvSpPr>
        <p:spPr/>
        <p:txBody>
          <a:bodyPr/>
          <a:lstStyle/>
          <a:p>
            <a:fld id="{5895F776-E382-4B52-96BD-FBE37E9C9D2E}" type="slidenum">
              <a:rPr lang="en-US" smtClean="0"/>
              <a:t>21</a:t>
            </a:fld>
            <a:endParaRPr lang="en-US" dirty="0"/>
          </a:p>
        </p:txBody>
      </p:sp>
    </p:spTree>
    <p:extLst>
      <p:ext uri="{BB962C8B-B14F-4D97-AF65-F5344CB8AC3E}">
        <p14:creationId xmlns:p14="http://schemas.microsoft.com/office/powerpoint/2010/main" val="2330285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bwMode="auto">
          <a:xfrm>
            <a:off x="1200150" y="703263"/>
            <a:ext cx="4679950" cy="3509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601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Tree>
    <p:extLst>
      <p:ext uri="{BB962C8B-B14F-4D97-AF65-F5344CB8AC3E}">
        <p14:creationId xmlns:p14="http://schemas.microsoft.com/office/powerpoint/2010/main" val="15576658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0825" cy="6850063"/>
            <a:chOff x="0" y="0"/>
            <a:chExt cx="5758" cy="4315"/>
          </a:xfrm>
        </p:grpSpPr>
        <p:grpSp>
          <p:nvGrpSpPr>
            <p:cNvPr id="3" name="Group 3"/>
            <p:cNvGrpSpPr>
              <a:grpSpLocks/>
            </p:cNvGrpSpPr>
            <p:nvPr/>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20993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2099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pic>
        <p:nvPicPr>
          <p:cNvPr id="16" name="Picture 15" descr="SAGELogo for PP.tif"/>
          <p:cNvPicPr>
            <a:picLocks noChangeAspect="1"/>
          </p:cNvPicPr>
          <p:nvPr/>
        </p:nvPicPr>
        <p:blipFill>
          <a:blip r:embed="rId2" cstate="print"/>
          <a:srcRect/>
          <a:stretch>
            <a:fillRect/>
          </a:stretch>
        </p:blipFill>
        <p:spPr bwMode="auto">
          <a:xfrm>
            <a:off x="7620000" y="6383611"/>
            <a:ext cx="1079500" cy="321989"/>
          </a:xfrm>
          <a:prstGeom prst="rect">
            <a:avLst/>
          </a:prstGeom>
          <a:noFill/>
          <a:ln w="9525">
            <a:noFill/>
            <a:miter lim="800000"/>
            <a:headEnd/>
            <a:tailEnd/>
          </a:ln>
        </p:spPr>
      </p:pic>
      <p:sp>
        <p:nvSpPr>
          <p:cNvPr id="17" name="TextBox 16"/>
          <p:cNvSpPr txBox="1"/>
          <p:nvPr/>
        </p:nvSpPr>
        <p:spPr>
          <a:xfrm>
            <a:off x="228600" y="6324600"/>
            <a:ext cx="5257800" cy="461665"/>
          </a:xfrm>
          <a:prstGeom prst="rect">
            <a:avLst/>
          </a:prstGeom>
          <a:noFill/>
        </p:spPr>
        <p:txBody>
          <a:bodyPr wrap="square">
            <a:spAutoFit/>
          </a:bodyPr>
          <a:lstStyle/>
          <a:p>
            <a:pPr fontAlgn="auto">
              <a:spcBef>
                <a:spcPts val="0"/>
              </a:spcBef>
              <a:spcAft>
                <a:spcPts val="0"/>
              </a:spcAft>
              <a:defRPr/>
            </a:pPr>
            <a:r>
              <a:rPr lang="en-US" sz="1200" dirty="0">
                <a:solidFill>
                  <a:schemeClr val="accent1">
                    <a:lumMod val="40000"/>
                    <a:lumOff val="60000"/>
                  </a:schemeClr>
                </a:solidFill>
                <a:latin typeface="+mn-lt"/>
                <a:cs typeface="+mn-cs"/>
              </a:rPr>
              <a:t>© 2012 SAGE Food Safety Consultants, LLC. All rights reserved. </a:t>
            </a:r>
          </a:p>
          <a:p>
            <a:pPr fontAlgn="auto">
              <a:spcBef>
                <a:spcPts val="0"/>
              </a:spcBef>
              <a:spcAft>
                <a:spcPts val="0"/>
              </a:spcAft>
              <a:defRPr/>
            </a:pPr>
            <a:r>
              <a:rPr lang="en-US" sz="1200" dirty="0">
                <a:solidFill>
                  <a:schemeClr val="accent1">
                    <a:lumMod val="40000"/>
                    <a:lumOff val="60000"/>
                  </a:schemeClr>
                </a:solidFill>
                <a:latin typeface="+mn-lt"/>
                <a:cs typeface="+mn-cs"/>
              </a:rPr>
              <a:t>This information is not to be reproduced or disseminated without prior permission.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r>
              <a:rPr lang="en-US" noProof="0" dirty="0"/>
              <a:t>Click icon to add chart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4"/>
          <p:cNvGrpSpPr>
            <a:grpSpLocks/>
          </p:cNvGrpSpPr>
          <p:nvPr/>
        </p:nvGrpSpPr>
        <p:grpSpPr bwMode="auto">
          <a:xfrm>
            <a:off x="0" y="0"/>
            <a:ext cx="9140825" cy="6850063"/>
            <a:chOff x="0" y="0"/>
            <a:chExt cx="5758" cy="4315"/>
          </a:xfrm>
        </p:grpSpPr>
        <p:grpSp>
          <p:nvGrpSpPr>
            <p:cNvPr id="3" name="Group 5"/>
            <p:cNvGrpSpPr>
              <a:grpSpLocks/>
            </p:cNvGrpSpPr>
            <p:nvPr/>
          </p:nvGrpSpPr>
          <p:grpSpPr bwMode="auto">
            <a:xfrm>
              <a:off x="1728" y="2230"/>
              <a:ext cx="4027" cy="2085"/>
              <a:chOff x="1728" y="2230"/>
              <a:chExt cx="4027" cy="2085"/>
            </a:xfrm>
          </p:grpSpPr>
          <p:sp>
            <p:nvSpPr>
              <p:cNvPr id="20890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0890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0890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0890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0890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20890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0890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20890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891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a:t>Third level</a:t>
            </a:r>
          </a:p>
          <a:p>
            <a:pPr lvl="3"/>
            <a:r>
              <a:rPr lang="en-US" dirty="0"/>
              <a:t>Fourth level</a:t>
            </a:r>
          </a:p>
          <a:p>
            <a:pPr lvl="4"/>
            <a:r>
              <a:rPr lang="en-US" dirty="0"/>
              <a:t>Fifth level</a:t>
            </a:r>
          </a:p>
        </p:txBody>
      </p:sp>
      <p:pic>
        <p:nvPicPr>
          <p:cNvPr id="1031" name="Picture 15" descr="SAGELogo for PP.tif"/>
          <p:cNvPicPr>
            <a:picLocks noChangeAspect="1"/>
          </p:cNvPicPr>
          <p:nvPr/>
        </p:nvPicPr>
        <p:blipFill>
          <a:blip r:embed="rId16" cstate="print"/>
          <a:srcRect/>
          <a:stretch>
            <a:fillRect/>
          </a:stretch>
        </p:blipFill>
        <p:spPr bwMode="auto">
          <a:xfrm>
            <a:off x="7620000" y="6383611"/>
            <a:ext cx="1079500" cy="321989"/>
          </a:xfrm>
          <a:prstGeom prst="rect">
            <a:avLst/>
          </a:prstGeom>
          <a:noFill/>
          <a:ln w="9525">
            <a:noFill/>
            <a:miter lim="800000"/>
            <a:headEnd/>
            <a:tailEnd/>
          </a:ln>
        </p:spPr>
      </p:pic>
      <p:sp>
        <p:nvSpPr>
          <p:cNvPr id="16" name="TextBox 15"/>
          <p:cNvSpPr txBox="1"/>
          <p:nvPr/>
        </p:nvSpPr>
        <p:spPr>
          <a:xfrm>
            <a:off x="228600" y="6324600"/>
            <a:ext cx="5257800" cy="461665"/>
          </a:xfrm>
          <a:prstGeom prst="rect">
            <a:avLst/>
          </a:prstGeom>
          <a:noFill/>
        </p:spPr>
        <p:txBody>
          <a:bodyPr wrap="square">
            <a:spAutoFit/>
          </a:bodyPr>
          <a:lstStyle/>
          <a:p>
            <a:pPr fontAlgn="auto">
              <a:spcBef>
                <a:spcPts val="0"/>
              </a:spcBef>
              <a:spcAft>
                <a:spcPts val="0"/>
              </a:spcAft>
              <a:defRPr/>
            </a:pPr>
            <a:r>
              <a:rPr lang="en-US" sz="1200" dirty="0">
                <a:solidFill>
                  <a:schemeClr val="accent1">
                    <a:lumMod val="40000"/>
                    <a:lumOff val="60000"/>
                  </a:schemeClr>
                </a:solidFill>
                <a:latin typeface="+mn-lt"/>
                <a:cs typeface="+mn-cs"/>
              </a:rPr>
              <a:t>© 2012 SAGE Food Safety Consultants, LLC. All rights reserved. </a:t>
            </a:r>
          </a:p>
          <a:p>
            <a:pPr fontAlgn="auto">
              <a:spcBef>
                <a:spcPts val="0"/>
              </a:spcBef>
              <a:spcAft>
                <a:spcPts val="0"/>
              </a:spcAft>
              <a:defRPr/>
            </a:pPr>
            <a:r>
              <a:rPr lang="en-US" sz="1200" dirty="0">
                <a:solidFill>
                  <a:schemeClr val="accent1">
                    <a:lumMod val="40000"/>
                    <a:lumOff val="60000"/>
                  </a:schemeClr>
                </a:solidFill>
                <a:latin typeface="+mn-lt"/>
                <a:cs typeface="+mn-cs"/>
              </a:rPr>
              <a:t>This information is not to be reproduced or disseminated without prior permission.</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81000" y="1600200"/>
            <a:ext cx="8382000" cy="1920875"/>
          </a:xfrm>
        </p:spPr>
        <p:txBody>
          <a:bodyPr/>
          <a:lstStyle/>
          <a:p>
            <a:r>
              <a:rPr lang="en-US" sz="5400" dirty="0"/>
              <a:t>Food Safety Concerns with the Clean Label Movement</a:t>
            </a:r>
          </a:p>
        </p:txBody>
      </p:sp>
      <p:sp>
        <p:nvSpPr>
          <p:cNvPr id="3" name="Subtitle 2"/>
          <p:cNvSpPr>
            <a:spLocks noGrp="1"/>
          </p:cNvSpPr>
          <p:nvPr>
            <p:ph type="subTitle" sz="quarter" idx="1"/>
          </p:nvPr>
        </p:nvSpPr>
        <p:spPr>
          <a:xfrm>
            <a:off x="1295400" y="4038600"/>
            <a:ext cx="6400800" cy="1752600"/>
          </a:xfrm>
        </p:spPr>
        <p:txBody>
          <a:bodyPr/>
          <a:lstStyle/>
          <a:p>
            <a:r>
              <a:rPr lang="en-US" sz="2000" b="1" dirty="0"/>
              <a:t>WAFP</a:t>
            </a:r>
          </a:p>
          <a:p>
            <a:r>
              <a:rPr lang="en-US" sz="2000" b="1" dirty="0"/>
              <a:t>September 21, 2017</a:t>
            </a:r>
          </a:p>
          <a:p>
            <a:r>
              <a:rPr lang="en-US" sz="2000" b="1" dirty="0"/>
              <a:t>Chelan, WA</a:t>
            </a:r>
          </a:p>
          <a:p>
            <a:r>
              <a:rPr lang="en-US" sz="2000" dirty="0"/>
              <a:t>By </a:t>
            </a:r>
          </a:p>
          <a:p>
            <a:r>
              <a:rPr lang="en-US" sz="2000" dirty="0"/>
              <a:t>Gale Prince, CSF</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Recent Multi State Food Safety New Foods Involved 2006-2016</a:t>
            </a:r>
            <a:endParaRPr lang="en-US" dirty="0"/>
          </a:p>
        </p:txBody>
      </p:sp>
      <p:sp>
        <p:nvSpPr>
          <p:cNvPr id="3" name="Content Placeholder 2"/>
          <p:cNvSpPr>
            <a:spLocks noGrp="1"/>
          </p:cNvSpPr>
          <p:nvPr>
            <p:ph sz="half" idx="1"/>
          </p:nvPr>
        </p:nvSpPr>
        <p:spPr/>
        <p:txBody>
          <a:bodyPr/>
          <a:lstStyle/>
          <a:p>
            <a:r>
              <a:rPr lang="en-US" sz="2400" dirty="0"/>
              <a:t>Sprouted Nut Butter Spreads</a:t>
            </a:r>
          </a:p>
          <a:p>
            <a:r>
              <a:rPr lang="en-US" sz="2400" dirty="0"/>
              <a:t>Rotisserie Chicken Salad</a:t>
            </a:r>
          </a:p>
          <a:p>
            <a:r>
              <a:rPr lang="en-US" sz="2400" dirty="0"/>
              <a:t>Frozen Raw Tuna</a:t>
            </a:r>
          </a:p>
          <a:p>
            <a:r>
              <a:rPr lang="en-US" sz="2400" dirty="0"/>
              <a:t>Cucumbers</a:t>
            </a:r>
          </a:p>
          <a:p>
            <a:r>
              <a:rPr lang="en-US" sz="2400" dirty="0"/>
              <a:t>Carmel Apples</a:t>
            </a:r>
          </a:p>
          <a:p>
            <a:r>
              <a:rPr lang="en-US" sz="2400" dirty="0"/>
              <a:t>Sprouted Chia Powder</a:t>
            </a:r>
          </a:p>
          <a:p>
            <a:r>
              <a:rPr lang="en-US" sz="2400" dirty="0"/>
              <a:t>Raw Cashew Cheese</a:t>
            </a:r>
          </a:p>
          <a:p>
            <a:r>
              <a:rPr lang="en-US" sz="2400" dirty="0"/>
              <a:t>Tahini Sesame Paste</a:t>
            </a:r>
          </a:p>
          <a:p>
            <a:r>
              <a:rPr lang="en-US" sz="2400" dirty="0"/>
              <a:t>Pomegranate Seeds</a:t>
            </a:r>
          </a:p>
          <a:p>
            <a:r>
              <a:rPr lang="en-US" sz="2400" dirty="0"/>
              <a:t>Artisan Cheese</a:t>
            </a:r>
          </a:p>
        </p:txBody>
      </p:sp>
      <p:sp>
        <p:nvSpPr>
          <p:cNvPr id="4" name="Content Placeholder 3"/>
          <p:cNvSpPr>
            <a:spLocks noGrp="1"/>
          </p:cNvSpPr>
          <p:nvPr>
            <p:ph sz="half" idx="2"/>
          </p:nvPr>
        </p:nvSpPr>
        <p:spPr/>
        <p:txBody>
          <a:bodyPr/>
          <a:lstStyle/>
          <a:p>
            <a:r>
              <a:rPr lang="en-US" sz="2400" dirty="0"/>
              <a:t>Cantaloupe</a:t>
            </a:r>
          </a:p>
          <a:p>
            <a:r>
              <a:rPr lang="en-US" sz="2400" dirty="0"/>
              <a:t>Papayas</a:t>
            </a:r>
          </a:p>
          <a:p>
            <a:r>
              <a:rPr lang="en-US" sz="2400" dirty="0"/>
              <a:t>Hazelnuts</a:t>
            </a:r>
          </a:p>
          <a:p>
            <a:r>
              <a:rPr lang="en-US" sz="2400" dirty="0"/>
              <a:t>Hydrolyzed Vegetable Protein</a:t>
            </a:r>
          </a:p>
          <a:p>
            <a:r>
              <a:rPr lang="en-US" sz="2400" dirty="0"/>
              <a:t>Pepper ( black, red and white)</a:t>
            </a:r>
          </a:p>
          <a:p>
            <a:r>
              <a:rPr lang="en-US" sz="2400" dirty="0"/>
              <a:t>Pistachios</a:t>
            </a:r>
          </a:p>
          <a:p>
            <a:r>
              <a:rPr lang="en-US" sz="2400" dirty="0"/>
              <a:t>Pet Food</a:t>
            </a:r>
          </a:p>
          <a:p>
            <a:r>
              <a:rPr lang="en-US" sz="2400" dirty="0"/>
              <a:t>Ice Cream</a:t>
            </a:r>
          </a:p>
          <a:p>
            <a:pPr marL="0" indent="0">
              <a:buNone/>
            </a:pPr>
            <a:endParaRPr lang="en-US" sz="2400" dirty="0"/>
          </a:p>
        </p:txBody>
      </p:sp>
    </p:spTree>
    <p:extLst>
      <p:ext uri="{BB962C8B-B14F-4D97-AF65-F5344CB8AC3E}">
        <p14:creationId xmlns:p14="http://schemas.microsoft.com/office/powerpoint/2010/main" val="4125720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this tell us?</a:t>
            </a:r>
          </a:p>
        </p:txBody>
      </p:sp>
      <p:sp>
        <p:nvSpPr>
          <p:cNvPr id="3" name="Content Placeholder 2"/>
          <p:cNvSpPr>
            <a:spLocks noGrp="1"/>
          </p:cNvSpPr>
          <p:nvPr>
            <p:ph idx="1"/>
          </p:nvPr>
        </p:nvSpPr>
        <p:spPr/>
        <p:txBody>
          <a:bodyPr/>
          <a:lstStyle/>
          <a:p>
            <a:r>
              <a:rPr lang="en-US" sz="2800" dirty="0"/>
              <a:t>Electronic communications</a:t>
            </a:r>
          </a:p>
          <a:p>
            <a:r>
              <a:rPr lang="en-US" sz="2800" dirty="0"/>
              <a:t>DNA technology advancements</a:t>
            </a:r>
          </a:p>
          <a:p>
            <a:r>
              <a:rPr lang="en-US" sz="2800" dirty="0"/>
              <a:t>Identification of commonality</a:t>
            </a:r>
          </a:p>
          <a:p>
            <a:r>
              <a:rPr lang="en-US" sz="2800" dirty="0"/>
              <a:t>Identification of a food and/or an ingredient</a:t>
            </a:r>
          </a:p>
          <a:p>
            <a:r>
              <a:rPr lang="en-US" sz="2800" dirty="0"/>
              <a:t>Patient sample</a:t>
            </a:r>
          </a:p>
          <a:p>
            <a:r>
              <a:rPr lang="en-US" sz="2800" dirty="0"/>
              <a:t>Swab-a-thon (FDA inspections)</a:t>
            </a:r>
          </a:p>
          <a:p>
            <a:r>
              <a:rPr lang="en-US" sz="2800" dirty="0"/>
              <a:t>Database of over 50,000 finger prints on file that traces back to mid 1990’s</a:t>
            </a:r>
          </a:p>
          <a:p>
            <a:r>
              <a:rPr lang="en-US" sz="2800" dirty="0"/>
              <a:t>Whole Genome Sequencing </a:t>
            </a:r>
          </a:p>
          <a:p>
            <a:endParaRPr lang="en-US" dirty="0"/>
          </a:p>
        </p:txBody>
      </p:sp>
    </p:spTree>
    <p:extLst>
      <p:ext uri="{BB962C8B-B14F-4D97-AF65-F5344CB8AC3E}">
        <p14:creationId xmlns:p14="http://schemas.microsoft.com/office/powerpoint/2010/main" val="3062718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a:t>The Year 2007</a:t>
            </a:r>
          </a:p>
        </p:txBody>
      </p:sp>
      <p:sp>
        <p:nvSpPr>
          <p:cNvPr id="3" name="Subtitle 2"/>
          <p:cNvSpPr>
            <a:spLocks noGrp="1"/>
          </p:cNvSpPr>
          <p:nvPr>
            <p:ph type="subTitle" sz="quarter" idx="1"/>
          </p:nvPr>
        </p:nvSpPr>
        <p:spPr/>
        <p:txBody>
          <a:bodyPr/>
          <a:lstStyle/>
          <a:p>
            <a:r>
              <a:rPr lang="en-US" dirty="0"/>
              <a:t>An evolution </a:t>
            </a:r>
          </a:p>
          <a:p>
            <a:r>
              <a:rPr lang="en-US" dirty="0"/>
              <a:t>In </a:t>
            </a:r>
          </a:p>
          <a:p>
            <a:r>
              <a:rPr lang="en-US" dirty="0"/>
              <a:t>Food Safety</a:t>
            </a:r>
          </a:p>
        </p:txBody>
      </p:sp>
      <p:sp>
        <p:nvSpPr>
          <p:cNvPr id="4" name="TextBox 3"/>
          <p:cNvSpPr txBox="1"/>
          <p:nvPr/>
        </p:nvSpPr>
        <p:spPr>
          <a:xfrm>
            <a:off x="5707929" y="421918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954648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Safety Changed in 2007</a:t>
            </a:r>
          </a:p>
        </p:txBody>
      </p:sp>
      <p:sp>
        <p:nvSpPr>
          <p:cNvPr id="3" name="Content Placeholder 2"/>
          <p:cNvSpPr>
            <a:spLocks noGrp="1"/>
          </p:cNvSpPr>
          <p:nvPr>
            <p:ph idx="1"/>
          </p:nvPr>
        </p:nvSpPr>
        <p:spPr/>
        <p:txBody>
          <a:bodyPr>
            <a:normAutofit/>
          </a:bodyPr>
          <a:lstStyle/>
          <a:p>
            <a:r>
              <a:rPr lang="en-US" dirty="0"/>
              <a:t>Spinach and Carrot Juice – September 2006</a:t>
            </a:r>
          </a:p>
          <a:p>
            <a:r>
              <a:rPr lang="en-US" dirty="0"/>
              <a:t>Peanut Butter – February 14, 2007</a:t>
            </a:r>
          </a:p>
          <a:p>
            <a:r>
              <a:rPr lang="en-US" dirty="0"/>
              <a:t>Contaminated Pet Food with Melamine – March 16, 2007</a:t>
            </a:r>
          </a:p>
          <a:p>
            <a:r>
              <a:rPr lang="en-US" dirty="0"/>
              <a:t>Later came problems of Canned chili and PCA </a:t>
            </a:r>
          </a:p>
          <a:p>
            <a:r>
              <a:rPr lang="en-US" dirty="0"/>
              <a:t>Consumer voiced concern regarding pet food – March/April/May 2008</a:t>
            </a:r>
          </a:p>
          <a:p>
            <a:pPr marL="457200" lvl="1" indent="0">
              <a:buNone/>
            </a:pPr>
            <a:endParaRPr lang="en-US" dirty="0"/>
          </a:p>
          <a:p>
            <a:pPr marL="0" indent="0">
              <a:buNone/>
            </a:pPr>
            <a:endParaRPr lang="en-US" dirty="0"/>
          </a:p>
        </p:txBody>
      </p:sp>
    </p:spTree>
    <p:extLst>
      <p:ext uri="{BB962C8B-B14F-4D97-AF65-F5344CB8AC3E}">
        <p14:creationId xmlns:p14="http://schemas.microsoft.com/office/powerpoint/2010/main" val="322236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Safety Changed in 2007</a:t>
            </a:r>
          </a:p>
        </p:txBody>
      </p:sp>
      <p:sp>
        <p:nvSpPr>
          <p:cNvPr id="3" name="Content Placeholder 2"/>
          <p:cNvSpPr>
            <a:spLocks noGrp="1"/>
          </p:cNvSpPr>
          <p:nvPr>
            <p:ph idx="1"/>
          </p:nvPr>
        </p:nvSpPr>
        <p:spPr/>
        <p:txBody>
          <a:bodyPr/>
          <a:lstStyle/>
          <a:p>
            <a:r>
              <a:rPr lang="en-US" dirty="0"/>
              <a:t>Contaminated Pet Food with Melamine – March</a:t>
            </a:r>
          </a:p>
          <a:p>
            <a:r>
              <a:rPr lang="en-US" dirty="0"/>
              <a:t>Consumer voiced concern regarding human food – April</a:t>
            </a:r>
          </a:p>
          <a:p>
            <a:r>
              <a:rPr lang="en-US" dirty="0"/>
              <a:t>Drove trends to buy local / buy Organic</a:t>
            </a:r>
          </a:p>
          <a:p>
            <a:r>
              <a:rPr lang="en-US" dirty="0"/>
              <a:t>Major changes in the what we eat</a:t>
            </a:r>
          </a:p>
          <a:p>
            <a:pPr lvl="1"/>
            <a:r>
              <a:rPr lang="en-US" dirty="0"/>
              <a:t>Good or Bad?</a:t>
            </a:r>
          </a:p>
          <a:p>
            <a:r>
              <a:rPr lang="en-US" dirty="0"/>
              <a:t>Drives social changes in food composition</a:t>
            </a:r>
          </a:p>
          <a:p>
            <a:r>
              <a:rPr lang="en-US" dirty="0"/>
              <a:t>Created food safety issues </a:t>
            </a:r>
          </a:p>
          <a:p>
            <a:pPr marL="57150" indent="0">
              <a:buNone/>
            </a:pPr>
            <a:endParaRPr lang="en-US" dirty="0">
              <a:solidFill>
                <a:schemeClr val="bg1">
                  <a:lumMod val="20000"/>
                  <a:lumOff val="80000"/>
                </a:schemeClr>
              </a:solidFill>
            </a:endParaRPr>
          </a:p>
          <a:p>
            <a:pPr marL="457200" lvl="1" indent="0">
              <a:buNone/>
            </a:pPr>
            <a:endParaRPr lang="en-US" dirty="0"/>
          </a:p>
        </p:txBody>
      </p:sp>
    </p:spTree>
    <p:extLst>
      <p:ext uri="{BB962C8B-B14F-4D97-AF65-F5344CB8AC3E}">
        <p14:creationId xmlns:p14="http://schemas.microsoft.com/office/powerpoint/2010/main" val="1994185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629" y="609601"/>
            <a:ext cx="7598569" cy="1456267"/>
          </a:xfrm>
        </p:spPr>
        <p:txBody>
          <a:bodyPr/>
          <a:lstStyle/>
          <a:p>
            <a:pPr algn="ctr"/>
            <a:r>
              <a:rPr lang="en-US" dirty="0">
                <a:solidFill>
                  <a:srgbClr val="FFFF00"/>
                </a:solidFill>
              </a:rPr>
              <a:t>iPhone Launched</a:t>
            </a:r>
            <a:br>
              <a:rPr lang="en-US" dirty="0">
                <a:solidFill>
                  <a:srgbClr val="FFFF00"/>
                </a:solidFill>
              </a:rPr>
            </a:br>
            <a:r>
              <a:rPr lang="en-US" dirty="0">
                <a:solidFill>
                  <a:srgbClr val="FFFF00"/>
                </a:solidFill>
              </a:rPr>
              <a:t>June 29, 2007</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648" y="1584312"/>
            <a:ext cx="3635084" cy="3595956"/>
          </a:xfrm>
          <a:prstGeom prst="rect">
            <a:avLst/>
          </a:prstGeom>
        </p:spPr>
      </p:pic>
      <p:sp>
        <p:nvSpPr>
          <p:cNvPr id="4" name="TextBox 3"/>
          <p:cNvSpPr txBox="1"/>
          <p:nvPr/>
        </p:nvSpPr>
        <p:spPr>
          <a:xfrm>
            <a:off x="5198655" y="3113315"/>
            <a:ext cx="2669721" cy="1938992"/>
          </a:xfrm>
          <a:prstGeom prst="rect">
            <a:avLst/>
          </a:prstGeom>
          <a:noFill/>
        </p:spPr>
        <p:txBody>
          <a:bodyPr wrap="square" rtlCol="0">
            <a:spAutoFit/>
          </a:bodyPr>
          <a:lstStyle/>
          <a:p>
            <a:r>
              <a:rPr lang="en-US" sz="2400" dirty="0">
                <a:solidFill>
                  <a:srgbClr val="FFFF00"/>
                </a:solidFill>
              </a:rPr>
              <a:t>Twitter</a:t>
            </a:r>
          </a:p>
          <a:p>
            <a:r>
              <a:rPr lang="en-US" sz="2400" dirty="0">
                <a:solidFill>
                  <a:srgbClr val="FFFF00"/>
                </a:solidFill>
              </a:rPr>
              <a:t>Facebook</a:t>
            </a:r>
          </a:p>
          <a:p>
            <a:r>
              <a:rPr lang="en-US" sz="2400" dirty="0">
                <a:solidFill>
                  <a:srgbClr val="FFFF00"/>
                </a:solidFill>
              </a:rPr>
              <a:t>You Tube</a:t>
            </a:r>
          </a:p>
          <a:p>
            <a:r>
              <a:rPr lang="en-US" sz="2400" dirty="0">
                <a:solidFill>
                  <a:srgbClr val="FFFF00"/>
                </a:solidFill>
              </a:rPr>
              <a:t>Electronic Marketing</a:t>
            </a:r>
          </a:p>
        </p:txBody>
      </p:sp>
    </p:spTree>
    <p:extLst>
      <p:ext uri="{BB962C8B-B14F-4D97-AF65-F5344CB8AC3E}">
        <p14:creationId xmlns:p14="http://schemas.microsoft.com/office/powerpoint/2010/main" val="223279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5" name="Picture 9" descr="C:\Users\Prince\AppData\Local\Microsoft\Windows\Temporary Internet Files\Content.IE5\V9IB763Y\social-media-936543_64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838200"/>
            <a:ext cx="51054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309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of Social Media</a:t>
            </a:r>
          </a:p>
        </p:txBody>
      </p:sp>
      <p:sp>
        <p:nvSpPr>
          <p:cNvPr id="3" name="Content Placeholder 2"/>
          <p:cNvSpPr>
            <a:spLocks noGrp="1"/>
          </p:cNvSpPr>
          <p:nvPr>
            <p:ph sz="half" idx="1"/>
          </p:nvPr>
        </p:nvSpPr>
        <p:spPr/>
        <p:txBody>
          <a:bodyPr/>
          <a:lstStyle/>
          <a:p>
            <a:r>
              <a:rPr lang="en-US" dirty="0"/>
              <a:t>Houston MOM</a:t>
            </a:r>
          </a:p>
          <a:p>
            <a:r>
              <a:rPr lang="en-US" dirty="0"/>
              <a:t>School Lunch</a:t>
            </a:r>
          </a:p>
          <a:p>
            <a:r>
              <a:rPr lang="en-US" dirty="0"/>
              <a:t>Social Media</a:t>
            </a:r>
          </a:p>
          <a:p>
            <a:r>
              <a:rPr lang="en-US" dirty="0"/>
              <a:t>258,000 Tweeters</a:t>
            </a:r>
          </a:p>
          <a:p>
            <a:r>
              <a:rPr lang="en-US" dirty="0"/>
              <a:t>41 Congressman told Sec of Ag end “Pink Slime”</a:t>
            </a:r>
          </a:p>
          <a:p>
            <a:r>
              <a:rPr lang="en-US" dirty="0"/>
              <a:t>Within days plants closed</a:t>
            </a:r>
          </a:p>
          <a:p>
            <a:r>
              <a:rPr lang="en-US" dirty="0"/>
              <a:t>What did it cost consumers?</a:t>
            </a:r>
          </a:p>
          <a:p>
            <a:endParaRPr lang="en-US" dirty="0"/>
          </a:p>
        </p:txBody>
      </p:sp>
      <p:pic>
        <p:nvPicPr>
          <p:cNvPr id="5" name="Content Placeholder 4"/>
          <p:cNvPicPr>
            <a:picLocks noGrp="1" noChangeAspect="1"/>
          </p:cNvPicPr>
          <p:nvPr>
            <p:ph sz="half" idx="2"/>
          </p:nvPr>
        </p:nvPicPr>
        <p:blipFill>
          <a:blip r:embed="rId3" cstate="print"/>
          <a:srcRect t="10512" b="10512"/>
          <a:stretch>
            <a:fillRect/>
          </a:stretch>
        </p:blipFill>
        <p:spPr>
          <a:prstGeom prst="rect">
            <a:avLst/>
          </a:prstGeom>
        </p:spPr>
      </p:pic>
    </p:spTree>
    <p:extLst>
      <p:ext uri="{BB962C8B-B14F-4D97-AF65-F5344CB8AC3E}">
        <p14:creationId xmlns:p14="http://schemas.microsoft.com/office/powerpoint/2010/main" val="2598275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bout hea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514" y="1905000"/>
            <a:ext cx="8915400" cy="1721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93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C:\Users\Prince\AppData\Local\Microsoft\Windows\Temporary Internet Files\Content.IE5\D0AUFPEL\DrOzOn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7462" y="1747837"/>
            <a:ext cx="4029075" cy="33623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71600" y="5110162"/>
            <a:ext cx="6878614" cy="830997"/>
          </a:xfrm>
          <a:prstGeom prst="rect">
            <a:avLst/>
          </a:prstGeom>
          <a:noFill/>
        </p:spPr>
        <p:txBody>
          <a:bodyPr wrap="none" rtlCol="0">
            <a:spAutoFit/>
          </a:bodyPr>
          <a:lstStyle/>
          <a:p>
            <a:r>
              <a:rPr lang="en-US" sz="2400" b="1" dirty="0"/>
              <a:t>Clean Label – Ingredient statements</a:t>
            </a:r>
          </a:p>
          <a:p>
            <a:r>
              <a:rPr lang="en-US" sz="2400" b="1" dirty="0"/>
              <a:t>“If you cannot pronounce it, you should not eat it!”</a:t>
            </a:r>
          </a:p>
        </p:txBody>
      </p:sp>
    </p:spTree>
    <p:extLst>
      <p:ext uri="{BB962C8B-B14F-4D97-AF65-F5344CB8AC3E}">
        <p14:creationId xmlns:p14="http://schemas.microsoft.com/office/powerpoint/2010/main" val="2155458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Safety Challenges</a:t>
            </a:r>
          </a:p>
        </p:txBody>
      </p:sp>
      <p:pic>
        <p:nvPicPr>
          <p:cNvPr id="4" name="Content Placeholder 3"/>
          <p:cNvPicPr>
            <a:picLocks noGrp="1" noChangeAspect="1"/>
          </p:cNvPicPr>
          <p:nvPr>
            <p:ph idx="1"/>
          </p:nvPr>
        </p:nvPicPr>
        <p:blipFill>
          <a:blip r:embed="rId2"/>
          <a:srcRect t="79" b="79"/>
          <a:stretch>
            <a:fillRect/>
          </a:stretch>
        </p:blipFill>
        <p:spPr/>
      </p:pic>
    </p:spTree>
    <p:extLst>
      <p:ext uri="{BB962C8B-B14F-4D97-AF65-F5344CB8AC3E}">
        <p14:creationId xmlns:p14="http://schemas.microsoft.com/office/powerpoint/2010/main" val="3758859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lstStyle/>
          <a:p>
            <a:r>
              <a:rPr lang="en-US" dirty="0"/>
              <a:t>Social Media Drove Movement</a:t>
            </a:r>
            <a:br>
              <a:rPr lang="en-US" dirty="0"/>
            </a:br>
            <a:r>
              <a:rPr lang="en-US" dirty="0"/>
              <a:t>for Clean Food Label</a:t>
            </a:r>
          </a:p>
        </p:txBody>
      </p:sp>
      <p:sp>
        <p:nvSpPr>
          <p:cNvPr id="3" name="Content Placeholder 2"/>
          <p:cNvSpPr>
            <a:spLocks noGrp="1"/>
          </p:cNvSpPr>
          <p:nvPr>
            <p:ph idx="1"/>
          </p:nvPr>
        </p:nvSpPr>
        <p:spPr/>
        <p:txBody>
          <a:bodyPr>
            <a:normAutofit fontScale="70000" lnSpcReduction="20000"/>
          </a:bodyPr>
          <a:lstStyle/>
          <a:p>
            <a:r>
              <a:rPr lang="en-US" sz="3300" dirty="0"/>
              <a:t>Increased consumer awareness</a:t>
            </a:r>
          </a:p>
          <a:p>
            <a:pPr lvl="1"/>
            <a:r>
              <a:rPr lang="en-US" sz="3300" dirty="0"/>
              <a:t>Buy local</a:t>
            </a:r>
          </a:p>
          <a:p>
            <a:pPr lvl="1"/>
            <a:r>
              <a:rPr lang="en-US" sz="3300" dirty="0"/>
              <a:t>Organics </a:t>
            </a:r>
          </a:p>
          <a:p>
            <a:pPr lvl="1"/>
            <a:r>
              <a:rPr lang="en-US" sz="3300" dirty="0"/>
              <a:t>Cage free</a:t>
            </a:r>
          </a:p>
          <a:p>
            <a:pPr lvl="1"/>
            <a:r>
              <a:rPr lang="en-US" sz="3300" dirty="0"/>
              <a:t>Grass Fed</a:t>
            </a:r>
          </a:p>
          <a:p>
            <a:pPr lvl="1"/>
            <a:r>
              <a:rPr lang="en-US" sz="3300" dirty="0"/>
              <a:t>Nutrition labeling</a:t>
            </a:r>
          </a:p>
          <a:p>
            <a:pPr lvl="1"/>
            <a:r>
              <a:rPr lang="en-US" sz="3300" dirty="0"/>
              <a:t>GMOs</a:t>
            </a:r>
          </a:p>
          <a:p>
            <a:pPr lvl="1"/>
            <a:r>
              <a:rPr lang="en-US" sz="3300" dirty="0"/>
              <a:t>Natural</a:t>
            </a:r>
          </a:p>
          <a:p>
            <a:r>
              <a:rPr lang="en-US" sz="3300" dirty="0"/>
              <a:t>More food choices than ever</a:t>
            </a:r>
          </a:p>
          <a:p>
            <a:pPr lvl="1"/>
            <a:r>
              <a:rPr lang="en-US" sz="3300" dirty="0"/>
              <a:t>Global cuisine, ethnic varieties</a:t>
            </a:r>
          </a:p>
          <a:p>
            <a:pPr lvl="1"/>
            <a:r>
              <a:rPr lang="en-US" sz="3300" dirty="0"/>
              <a:t>Supermarkets, farmer’s markets, online sales</a:t>
            </a:r>
          </a:p>
          <a:p>
            <a:r>
              <a:rPr lang="en-US" sz="3300" dirty="0"/>
              <a:t> Revolutionary home delivery</a:t>
            </a:r>
            <a:endParaRPr lang="en-US" dirty="0"/>
          </a:p>
        </p:txBody>
      </p:sp>
    </p:spTree>
    <p:extLst>
      <p:ext uri="{BB962C8B-B14F-4D97-AF65-F5344CB8AC3E}">
        <p14:creationId xmlns:p14="http://schemas.microsoft.com/office/powerpoint/2010/main" val="2121764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a:t>Clean Food Label</a:t>
            </a:r>
          </a:p>
        </p:txBody>
      </p:sp>
      <p:sp>
        <p:nvSpPr>
          <p:cNvPr id="3" name="Subtitle 2"/>
          <p:cNvSpPr>
            <a:spLocks noGrp="1"/>
          </p:cNvSpPr>
          <p:nvPr>
            <p:ph type="subTitle" sz="quarter" idx="1"/>
          </p:nvPr>
        </p:nvSpPr>
        <p:spPr/>
        <p:txBody>
          <a:bodyPr/>
          <a:lstStyle/>
          <a:p>
            <a:r>
              <a:rPr lang="en-US" dirty="0"/>
              <a:t>How do you define?</a:t>
            </a:r>
          </a:p>
        </p:txBody>
      </p:sp>
    </p:spTree>
    <p:extLst>
      <p:ext uri="{BB962C8B-B14F-4D97-AF65-F5344CB8AC3E}">
        <p14:creationId xmlns:p14="http://schemas.microsoft.com/office/powerpoint/2010/main" val="436427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Turn Back the Clock</a:t>
            </a:r>
          </a:p>
        </p:txBody>
      </p:sp>
      <p:sp>
        <p:nvSpPr>
          <p:cNvPr id="3" name="Content Placeholder 2"/>
          <p:cNvSpPr>
            <a:spLocks noGrp="1"/>
          </p:cNvSpPr>
          <p:nvPr>
            <p:ph idx="1"/>
          </p:nvPr>
        </p:nvSpPr>
        <p:spPr/>
        <p:txBody>
          <a:bodyPr/>
          <a:lstStyle/>
          <a:p>
            <a:r>
              <a:rPr lang="en-US" dirty="0"/>
              <a:t>Fair Packaging and Labeling Act of 1966</a:t>
            </a:r>
          </a:p>
          <a:p>
            <a:pPr lvl="1"/>
            <a:r>
              <a:rPr lang="en-US" dirty="0"/>
              <a:t>Identity of the product – common or usual name</a:t>
            </a:r>
          </a:p>
          <a:p>
            <a:pPr lvl="1"/>
            <a:r>
              <a:rPr lang="en-US" dirty="0"/>
              <a:t>Name of Business – responsibility statement</a:t>
            </a:r>
          </a:p>
          <a:p>
            <a:pPr lvl="1"/>
            <a:r>
              <a:rPr lang="en-US" dirty="0"/>
              <a:t>Net quantity of contents </a:t>
            </a:r>
          </a:p>
          <a:p>
            <a:pPr lvl="1"/>
            <a:r>
              <a:rPr lang="en-US" dirty="0"/>
              <a:t>Listing of ingredients</a:t>
            </a:r>
          </a:p>
          <a:p>
            <a:r>
              <a:rPr lang="en-US" dirty="0"/>
              <a:t>Food Additives Amendment</a:t>
            </a:r>
          </a:p>
          <a:p>
            <a:pPr marL="0" indent="0">
              <a:buNone/>
            </a:pPr>
            <a:r>
              <a:rPr lang="en-US" dirty="0"/>
              <a:t>    of 1958</a:t>
            </a:r>
          </a:p>
          <a:p>
            <a:pPr lvl="1"/>
            <a:r>
              <a:rPr lang="en-US" dirty="0"/>
              <a:t>Generally Recognized as Safe</a:t>
            </a:r>
          </a:p>
        </p:txBody>
      </p:sp>
      <p:pic>
        <p:nvPicPr>
          <p:cNvPr id="13314" name="Picture 2" descr="C:\Users\Prince\AppData\Local\Microsoft\Windows\Temporary Internet Files\Content.IE5\X7PULOIJ\ORA-SOLARE-COP-O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343400"/>
            <a:ext cx="2700337" cy="1732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724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Clean Label</a:t>
            </a:r>
          </a:p>
        </p:txBody>
      </p:sp>
      <p:sp>
        <p:nvSpPr>
          <p:cNvPr id="3" name="Content Placeholder 2"/>
          <p:cNvSpPr>
            <a:spLocks noGrp="1"/>
          </p:cNvSpPr>
          <p:nvPr>
            <p:ph idx="1"/>
          </p:nvPr>
        </p:nvSpPr>
        <p:spPr/>
        <p:txBody>
          <a:bodyPr/>
          <a:lstStyle/>
          <a:p>
            <a:r>
              <a:rPr lang="en-US" dirty="0"/>
              <a:t>Fewer Ingredients</a:t>
            </a:r>
          </a:p>
          <a:p>
            <a:r>
              <a:rPr lang="en-US" dirty="0"/>
              <a:t>Common/kitchen names</a:t>
            </a:r>
          </a:p>
          <a:p>
            <a:r>
              <a:rPr lang="en-US" dirty="0"/>
              <a:t>Natural ingredients</a:t>
            </a:r>
          </a:p>
          <a:p>
            <a:r>
              <a:rPr lang="en-US" dirty="0"/>
              <a:t>Minimally processed</a:t>
            </a:r>
          </a:p>
          <a:p>
            <a:r>
              <a:rPr lang="en-US" dirty="0"/>
              <a:t>Free from …</a:t>
            </a:r>
          </a:p>
          <a:p>
            <a:r>
              <a:rPr lang="en-US" dirty="0"/>
              <a:t>Uncluttered label</a:t>
            </a:r>
          </a:p>
        </p:txBody>
      </p:sp>
    </p:spTree>
    <p:extLst>
      <p:ext uri="{BB962C8B-B14F-4D97-AF65-F5344CB8AC3E}">
        <p14:creationId xmlns:p14="http://schemas.microsoft.com/office/powerpoint/2010/main" val="3723222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Clean Label –  Food Safety Risk</a:t>
            </a:r>
          </a:p>
        </p:txBody>
      </p:sp>
      <p:sp>
        <p:nvSpPr>
          <p:cNvPr id="3" name="Content Placeholder 2"/>
          <p:cNvSpPr>
            <a:spLocks noGrp="1"/>
          </p:cNvSpPr>
          <p:nvPr>
            <p:ph idx="1"/>
          </p:nvPr>
        </p:nvSpPr>
        <p:spPr/>
        <p:txBody>
          <a:bodyPr/>
          <a:lstStyle/>
          <a:p>
            <a:r>
              <a:rPr lang="en-US" dirty="0"/>
              <a:t>Reduced Salt </a:t>
            </a:r>
          </a:p>
          <a:p>
            <a:r>
              <a:rPr lang="en-US" dirty="0"/>
              <a:t>Removal of ingredients you cannot pronounce</a:t>
            </a:r>
          </a:p>
          <a:p>
            <a:r>
              <a:rPr lang="en-US" dirty="0"/>
              <a:t>Removal of preservatives</a:t>
            </a:r>
          </a:p>
          <a:p>
            <a:r>
              <a:rPr lang="en-US" dirty="0"/>
              <a:t>Results</a:t>
            </a:r>
          </a:p>
          <a:p>
            <a:pPr lvl="1"/>
            <a:r>
              <a:rPr lang="en-US" dirty="0"/>
              <a:t>Food Safety Hazards</a:t>
            </a:r>
          </a:p>
          <a:p>
            <a:pPr lvl="1"/>
            <a:r>
              <a:rPr lang="en-US" dirty="0"/>
              <a:t>Short-term and long-term</a:t>
            </a:r>
          </a:p>
          <a:p>
            <a:endParaRPr lang="en-US" dirty="0"/>
          </a:p>
          <a:p>
            <a:endParaRPr lang="en-US" dirty="0"/>
          </a:p>
        </p:txBody>
      </p:sp>
    </p:spTree>
    <p:extLst>
      <p:ext uri="{BB962C8B-B14F-4D97-AF65-F5344CB8AC3E}">
        <p14:creationId xmlns:p14="http://schemas.microsoft.com/office/powerpoint/2010/main" val="207705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for Scientific Review</a:t>
            </a:r>
          </a:p>
        </p:txBody>
      </p:sp>
      <p:sp>
        <p:nvSpPr>
          <p:cNvPr id="3" name="Content Placeholder 2"/>
          <p:cNvSpPr>
            <a:spLocks noGrp="1"/>
          </p:cNvSpPr>
          <p:nvPr>
            <p:ph idx="1"/>
          </p:nvPr>
        </p:nvSpPr>
        <p:spPr/>
        <p:txBody>
          <a:bodyPr/>
          <a:lstStyle/>
          <a:p>
            <a:r>
              <a:rPr lang="en-US" dirty="0"/>
              <a:t>Any change in a food formulation needs to be reviewed by a hazard analysis before production</a:t>
            </a:r>
          </a:p>
          <a:p>
            <a:pPr lvl="1"/>
            <a:r>
              <a:rPr lang="en-US" dirty="0"/>
              <a:t>Chemical </a:t>
            </a:r>
          </a:p>
          <a:p>
            <a:pPr lvl="2"/>
            <a:r>
              <a:rPr lang="en-US" dirty="0"/>
              <a:t>pH</a:t>
            </a:r>
          </a:p>
          <a:p>
            <a:pPr lvl="2"/>
            <a:r>
              <a:rPr lang="en-US" dirty="0"/>
              <a:t>Water activity</a:t>
            </a:r>
          </a:p>
          <a:p>
            <a:pPr lvl="2"/>
            <a:r>
              <a:rPr lang="en-US" dirty="0"/>
              <a:t>Process</a:t>
            </a:r>
          </a:p>
          <a:p>
            <a:pPr lvl="2"/>
            <a:r>
              <a:rPr lang="en-US" dirty="0"/>
              <a:t>Packaging</a:t>
            </a:r>
          </a:p>
          <a:p>
            <a:pPr lvl="2"/>
            <a:r>
              <a:rPr lang="en-US" dirty="0"/>
              <a:t>Shelf life</a:t>
            </a:r>
          </a:p>
          <a:p>
            <a:pPr lvl="2"/>
            <a:r>
              <a:rPr lang="en-US" dirty="0"/>
              <a:t>Consumer expected uses and abuses</a:t>
            </a:r>
          </a:p>
          <a:p>
            <a:pPr lvl="2"/>
            <a:r>
              <a:rPr lang="en-US" dirty="0"/>
              <a:t>History of the food	</a:t>
            </a:r>
          </a:p>
          <a:p>
            <a:endParaRPr lang="en-US" dirty="0"/>
          </a:p>
        </p:txBody>
      </p:sp>
    </p:spTree>
    <p:extLst>
      <p:ext uri="{BB962C8B-B14F-4D97-AF65-F5344CB8AC3E}">
        <p14:creationId xmlns:p14="http://schemas.microsoft.com/office/powerpoint/2010/main" val="1447994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for Scientific Review</a:t>
            </a:r>
          </a:p>
        </p:txBody>
      </p:sp>
      <p:sp>
        <p:nvSpPr>
          <p:cNvPr id="3" name="Content Placeholder 2"/>
          <p:cNvSpPr>
            <a:spLocks noGrp="1"/>
          </p:cNvSpPr>
          <p:nvPr>
            <p:ph idx="1"/>
          </p:nvPr>
        </p:nvSpPr>
        <p:spPr/>
        <p:txBody>
          <a:bodyPr/>
          <a:lstStyle/>
          <a:p>
            <a:r>
              <a:rPr lang="en-US" dirty="0"/>
              <a:t>Direct impact of an ingredient removal?</a:t>
            </a:r>
          </a:p>
          <a:p>
            <a:r>
              <a:rPr lang="en-US" dirty="0"/>
              <a:t>Synergistic effects with other ingredients?</a:t>
            </a:r>
          </a:p>
          <a:p>
            <a:r>
              <a:rPr lang="en-US" dirty="0"/>
              <a:t>May weaken the food safety hurdle effect</a:t>
            </a:r>
          </a:p>
          <a:p>
            <a:r>
              <a:rPr lang="en-US" dirty="0"/>
              <a:t>An automatic reduction of X% salt without challenge studies is opening an opportunity for problems!</a:t>
            </a:r>
          </a:p>
          <a:p>
            <a:r>
              <a:rPr lang="en-US" dirty="0"/>
              <a:t>What is the impact on shelf life for the consumer?</a:t>
            </a:r>
          </a:p>
        </p:txBody>
      </p:sp>
    </p:spTree>
    <p:extLst>
      <p:ext uri="{BB962C8B-B14F-4D97-AF65-F5344CB8AC3E}">
        <p14:creationId xmlns:p14="http://schemas.microsoft.com/office/powerpoint/2010/main" val="2575427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for Scientific Review</a:t>
            </a:r>
          </a:p>
        </p:txBody>
      </p:sp>
      <p:sp>
        <p:nvSpPr>
          <p:cNvPr id="3" name="Content Placeholder 2"/>
          <p:cNvSpPr>
            <a:spLocks noGrp="1"/>
          </p:cNvSpPr>
          <p:nvPr>
            <p:ph idx="1"/>
          </p:nvPr>
        </p:nvSpPr>
        <p:spPr/>
        <p:txBody>
          <a:bodyPr/>
          <a:lstStyle/>
          <a:p>
            <a:r>
              <a:rPr lang="en-US" dirty="0"/>
              <a:t>Salt</a:t>
            </a:r>
          </a:p>
          <a:p>
            <a:pPr lvl="1"/>
            <a:r>
              <a:rPr lang="en-US" dirty="0"/>
              <a:t>As a Preservative – Cave man discovers food preservation could be achieved with salt</a:t>
            </a:r>
          </a:p>
          <a:p>
            <a:pPr lvl="1"/>
            <a:r>
              <a:rPr lang="en-US" dirty="0"/>
              <a:t>Reduce or Eliminate salt - drastic change in shelf life</a:t>
            </a:r>
          </a:p>
          <a:p>
            <a:pPr lvl="1"/>
            <a:r>
              <a:rPr lang="en-US" dirty="0"/>
              <a:t>Replace sodium chloride with other salts may change preservative effects</a:t>
            </a:r>
          </a:p>
          <a:p>
            <a:pPr lvl="1"/>
            <a:r>
              <a:rPr lang="en-US" dirty="0"/>
              <a:t>Celery powder may look friendly but it is sodium nitrate</a:t>
            </a:r>
          </a:p>
        </p:txBody>
      </p:sp>
    </p:spTree>
    <p:extLst>
      <p:ext uri="{BB962C8B-B14F-4D97-AF65-F5344CB8AC3E}">
        <p14:creationId xmlns:p14="http://schemas.microsoft.com/office/powerpoint/2010/main" val="381474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for Scientific Review</a:t>
            </a:r>
            <a:endParaRPr lang="en-US" b="0" dirty="0"/>
          </a:p>
        </p:txBody>
      </p:sp>
      <p:sp>
        <p:nvSpPr>
          <p:cNvPr id="3" name="Content Placeholder 2"/>
          <p:cNvSpPr>
            <a:spLocks noGrp="1"/>
          </p:cNvSpPr>
          <p:nvPr>
            <p:ph idx="1"/>
          </p:nvPr>
        </p:nvSpPr>
        <p:spPr/>
        <p:txBody>
          <a:bodyPr/>
          <a:lstStyle/>
          <a:p>
            <a:r>
              <a:rPr lang="en-US" dirty="0"/>
              <a:t>Removal of gums and starches may change water activity and ability for micro growth</a:t>
            </a:r>
          </a:p>
          <a:p>
            <a:r>
              <a:rPr lang="en-US" dirty="0"/>
              <a:t>Reduction of sugar in a product may reduce shelf life and increase spoilage opportunities for microbial growth</a:t>
            </a:r>
          </a:p>
        </p:txBody>
      </p:sp>
    </p:spTree>
    <p:extLst>
      <p:ext uri="{BB962C8B-B14F-4D97-AF65-F5344CB8AC3E}">
        <p14:creationId xmlns:p14="http://schemas.microsoft.com/office/powerpoint/2010/main" val="1992516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for Scientific Review</a:t>
            </a:r>
          </a:p>
        </p:txBody>
      </p:sp>
      <p:sp>
        <p:nvSpPr>
          <p:cNvPr id="3" name="Content Placeholder 2"/>
          <p:cNvSpPr>
            <a:spLocks noGrp="1"/>
          </p:cNvSpPr>
          <p:nvPr>
            <p:ph idx="1"/>
          </p:nvPr>
        </p:nvSpPr>
        <p:spPr/>
        <p:txBody>
          <a:bodyPr/>
          <a:lstStyle/>
          <a:p>
            <a:r>
              <a:rPr lang="en-US" dirty="0"/>
              <a:t>Preservatives with a long history of safety and has served the food industry well</a:t>
            </a:r>
          </a:p>
          <a:p>
            <a:pPr lvl="1"/>
            <a:r>
              <a:rPr lang="en-US" dirty="0"/>
              <a:t>Sodium benzoates</a:t>
            </a:r>
          </a:p>
          <a:p>
            <a:pPr lvl="1"/>
            <a:r>
              <a:rPr lang="en-US" dirty="0"/>
              <a:t>Sorbates</a:t>
            </a:r>
          </a:p>
          <a:p>
            <a:pPr lvl="1"/>
            <a:r>
              <a:rPr lang="en-US" dirty="0"/>
              <a:t>Propionates </a:t>
            </a:r>
          </a:p>
          <a:p>
            <a:pPr lvl="1"/>
            <a:r>
              <a:rPr lang="en-US" dirty="0"/>
              <a:t>Nitrates</a:t>
            </a:r>
          </a:p>
          <a:p>
            <a:pPr lvl="1"/>
            <a:r>
              <a:rPr lang="en-US" dirty="0"/>
              <a:t>Ascorbates</a:t>
            </a:r>
          </a:p>
          <a:p>
            <a:r>
              <a:rPr lang="en-US" dirty="0"/>
              <a:t>Acids</a:t>
            </a:r>
          </a:p>
          <a:p>
            <a:pPr lvl="1"/>
            <a:r>
              <a:rPr lang="en-US" dirty="0"/>
              <a:t>Vinegar</a:t>
            </a:r>
          </a:p>
          <a:p>
            <a:pPr marL="457200" lvl="1" indent="0">
              <a:buNone/>
            </a:pPr>
            <a:endParaRPr lang="en-US" dirty="0"/>
          </a:p>
        </p:txBody>
      </p:sp>
    </p:spTree>
    <p:extLst>
      <p:ext uri="{BB962C8B-B14F-4D97-AF65-F5344CB8AC3E}">
        <p14:creationId xmlns:p14="http://schemas.microsoft.com/office/powerpoint/2010/main" val="2776682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FDA Trends by Number of Recalled Products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3980" y="1600200"/>
            <a:ext cx="7876039" cy="4525963"/>
          </a:xfrm>
        </p:spPr>
      </p:pic>
    </p:spTree>
    <p:extLst>
      <p:ext uri="{BB962C8B-B14F-4D97-AF65-F5344CB8AC3E}">
        <p14:creationId xmlns:p14="http://schemas.microsoft.com/office/powerpoint/2010/main" val="1253817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for Scientific Review</a:t>
            </a:r>
          </a:p>
        </p:txBody>
      </p:sp>
      <p:sp>
        <p:nvSpPr>
          <p:cNvPr id="3" name="Content Placeholder 2"/>
          <p:cNvSpPr>
            <a:spLocks noGrp="1"/>
          </p:cNvSpPr>
          <p:nvPr>
            <p:ph idx="1"/>
          </p:nvPr>
        </p:nvSpPr>
        <p:spPr/>
        <p:txBody>
          <a:bodyPr/>
          <a:lstStyle/>
          <a:p>
            <a:r>
              <a:rPr lang="en-US" dirty="0"/>
              <a:t>Reformulation would require: </a:t>
            </a:r>
          </a:p>
          <a:p>
            <a:pPr lvl="1"/>
            <a:r>
              <a:rPr lang="en-US" dirty="0"/>
              <a:t>Challenge studies</a:t>
            </a:r>
          </a:p>
          <a:p>
            <a:pPr lvl="1"/>
            <a:r>
              <a:rPr lang="en-US" dirty="0"/>
              <a:t>Shelf life studies</a:t>
            </a:r>
          </a:p>
          <a:p>
            <a:pPr lvl="1"/>
            <a:r>
              <a:rPr lang="en-US" dirty="0"/>
              <a:t>Organoleptic studies</a:t>
            </a:r>
          </a:p>
          <a:p>
            <a:pPr lvl="1"/>
            <a:r>
              <a:rPr lang="en-US" dirty="0"/>
              <a:t>Labeling review- Nutrition facts, ingredient statement, label claims, etc.</a:t>
            </a:r>
          </a:p>
          <a:p>
            <a:pPr lvl="1"/>
            <a:endParaRPr lang="en-US" dirty="0"/>
          </a:p>
        </p:txBody>
      </p:sp>
    </p:spTree>
    <p:extLst>
      <p:ext uri="{BB962C8B-B14F-4D97-AF65-F5344CB8AC3E}">
        <p14:creationId xmlns:p14="http://schemas.microsoft.com/office/powerpoint/2010/main" val="2670898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Concerns with use of Alternatives</a:t>
            </a:r>
          </a:p>
        </p:txBody>
      </p:sp>
      <p:sp>
        <p:nvSpPr>
          <p:cNvPr id="3" name="Content Placeholder 2"/>
          <p:cNvSpPr>
            <a:spLocks noGrp="1"/>
          </p:cNvSpPr>
          <p:nvPr>
            <p:ph idx="1"/>
          </p:nvPr>
        </p:nvSpPr>
        <p:spPr/>
        <p:txBody>
          <a:bodyPr/>
          <a:lstStyle/>
          <a:p>
            <a:r>
              <a:rPr lang="en-US" dirty="0"/>
              <a:t>Is it allowed in the product?</a:t>
            </a:r>
          </a:p>
          <a:p>
            <a:r>
              <a:rPr lang="en-US" dirty="0"/>
              <a:t>Generally Recognized as Safe?</a:t>
            </a:r>
          </a:p>
          <a:p>
            <a:r>
              <a:rPr lang="en-US" dirty="0"/>
              <a:t>Regulatory limits?</a:t>
            </a:r>
          </a:p>
          <a:p>
            <a:r>
              <a:rPr lang="en-US" dirty="0"/>
              <a:t>Effects on the product?</a:t>
            </a:r>
          </a:p>
          <a:p>
            <a:r>
              <a:rPr lang="en-US" dirty="0"/>
              <a:t>Sensory impact?</a:t>
            </a:r>
          </a:p>
          <a:p>
            <a:r>
              <a:rPr lang="en-US" dirty="0"/>
              <a:t>Shelf life impact?</a:t>
            </a:r>
          </a:p>
          <a:p>
            <a:r>
              <a:rPr lang="en-US" dirty="0"/>
              <a:t>Consumer intended use?</a:t>
            </a:r>
          </a:p>
          <a:p>
            <a:r>
              <a:rPr lang="en-US" dirty="0"/>
              <a:t>What is the economic impact?</a:t>
            </a:r>
          </a:p>
        </p:txBody>
      </p:sp>
    </p:spTree>
    <p:extLst>
      <p:ext uri="{BB962C8B-B14F-4D97-AF65-F5344CB8AC3E}">
        <p14:creationId xmlns:p14="http://schemas.microsoft.com/office/powerpoint/2010/main" val="1083325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for Scientific Review</a:t>
            </a:r>
          </a:p>
        </p:txBody>
      </p:sp>
      <p:sp>
        <p:nvSpPr>
          <p:cNvPr id="3" name="Content Placeholder 2"/>
          <p:cNvSpPr>
            <a:spLocks noGrp="1"/>
          </p:cNvSpPr>
          <p:nvPr>
            <p:ph idx="1"/>
          </p:nvPr>
        </p:nvSpPr>
        <p:spPr/>
        <p:txBody>
          <a:bodyPr/>
          <a:lstStyle/>
          <a:p>
            <a:r>
              <a:rPr lang="en-US" dirty="0"/>
              <a:t>Resources:</a:t>
            </a:r>
          </a:p>
          <a:p>
            <a:pPr lvl="1"/>
            <a:r>
              <a:rPr lang="en-US" dirty="0"/>
              <a:t>FDA Bad Bug Book</a:t>
            </a:r>
          </a:p>
          <a:p>
            <a:pPr lvl="1"/>
            <a:r>
              <a:rPr lang="en-US" dirty="0"/>
              <a:t>FDA Food Code and Appendix</a:t>
            </a:r>
          </a:p>
          <a:p>
            <a:pPr lvl="1"/>
            <a:r>
              <a:rPr lang="en-US" dirty="0"/>
              <a:t>FDA FSMA Draft Guidance for Industry – Hazard Analysis and Risk – Based Preventive Controls for Human Food, August 2016</a:t>
            </a:r>
          </a:p>
        </p:txBody>
      </p:sp>
    </p:spTree>
    <p:extLst>
      <p:ext uri="{BB962C8B-B14F-4D97-AF65-F5344CB8AC3E}">
        <p14:creationId xmlns:p14="http://schemas.microsoft.com/office/powerpoint/2010/main" val="17673124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pPr eaLnBrk="1" hangingPunct="1"/>
            <a:r>
              <a:rPr lang="en-US" dirty="0">
                <a:latin typeface="Calibri" charset="0"/>
              </a:rPr>
              <a:t>  A Clean Label and Food Safety </a:t>
            </a:r>
            <a:br>
              <a:rPr lang="en-US" dirty="0">
                <a:latin typeface="Calibri" charset="0"/>
              </a:rPr>
            </a:br>
            <a:r>
              <a:rPr lang="en-US" dirty="0">
                <a:latin typeface="Calibri" charset="0"/>
              </a:rPr>
              <a:t>is more than ...</a:t>
            </a:r>
          </a:p>
        </p:txBody>
      </p:sp>
      <p:pic>
        <p:nvPicPr>
          <p:cNvPr id="84994" name="Picture 3" descr="MPj038612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9150" y="1600200"/>
            <a:ext cx="29813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5" name="Picture 4" descr="MPj0385319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600200"/>
            <a:ext cx="321151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6" name="Picture 5" descr="MPj0178883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6200" y="1600200"/>
            <a:ext cx="26860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Requires a Scientific Review </a:t>
            </a:r>
          </a:p>
        </p:txBody>
      </p:sp>
      <p:pic>
        <p:nvPicPr>
          <p:cNvPr id="3" name="Picture 2"/>
          <p:cNvPicPr>
            <a:picLocks noChangeAspect="1"/>
          </p:cNvPicPr>
          <p:nvPr/>
        </p:nvPicPr>
        <p:blipFill>
          <a:blip r:embed="rId2"/>
          <a:stretch>
            <a:fillRect/>
          </a:stretch>
        </p:blipFill>
        <p:spPr>
          <a:xfrm>
            <a:off x="1143000" y="1524000"/>
            <a:ext cx="6537961" cy="4669973"/>
          </a:xfrm>
          <a:prstGeom prst="rect">
            <a:avLst/>
          </a:prstGeom>
        </p:spPr>
      </p:pic>
    </p:spTree>
    <p:extLst>
      <p:ext uri="{BB962C8B-B14F-4D97-AF65-F5344CB8AC3E}">
        <p14:creationId xmlns:p14="http://schemas.microsoft.com/office/powerpoint/2010/main" val="40180855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Importance of History</a:t>
            </a:r>
          </a:p>
        </p:txBody>
      </p:sp>
      <p:sp>
        <p:nvSpPr>
          <p:cNvPr id="3" name="Content Placeholder 2"/>
          <p:cNvSpPr>
            <a:spLocks noGrp="1"/>
          </p:cNvSpPr>
          <p:nvPr>
            <p:ph sz="half" idx="1"/>
          </p:nvPr>
        </p:nvSpPr>
        <p:spPr/>
        <p:txBody>
          <a:bodyPr/>
          <a:lstStyle/>
          <a:p>
            <a:pPr marL="0" indent="0">
              <a:buFont typeface="Wingdings" pitchFamily="2" charset="2"/>
              <a:buNone/>
              <a:defRPr/>
            </a:pPr>
            <a:r>
              <a:rPr lang="en-US" sz="4000" b="1" dirty="0"/>
              <a:t>“Those Who Do Not Learn From History Are </a:t>
            </a:r>
            <a:r>
              <a:rPr lang="en-US" sz="5400" b="1" i="1" dirty="0"/>
              <a:t>Doomed</a:t>
            </a:r>
            <a:r>
              <a:rPr lang="en-US" sz="4000" b="1" dirty="0"/>
              <a:t> to Repeat It!”</a:t>
            </a:r>
          </a:p>
          <a:p>
            <a:pPr marL="0" indent="0">
              <a:buFont typeface="Wingdings" pitchFamily="2" charset="2"/>
              <a:buNone/>
              <a:defRPr/>
            </a:pPr>
            <a:endParaRPr lang="en-US" sz="2400" b="1" dirty="0"/>
          </a:p>
          <a:p>
            <a:pPr marL="0" indent="0">
              <a:buFont typeface="Wingdings" pitchFamily="2" charset="2"/>
              <a:buNone/>
              <a:defRPr/>
            </a:pPr>
            <a:endParaRPr lang="en-US" sz="2400" b="1" dirty="0"/>
          </a:p>
          <a:p>
            <a:pPr marL="0" indent="0">
              <a:buFont typeface="Wingdings" pitchFamily="2" charset="2"/>
              <a:buNone/>
              <a:defRPr/>
            </a:pPr>
            <a:r>
              <a:rPr lang="en-US" sz="1800" b="1" dirty="0"/>
              <a:t>Source: Winston Churchill</a:t>
            </a:r>
            <a:endParaRPr lang="en-US" sz="3200" b="1" dirty="0"/>
          </a:p>
        </p:txBody>
      </p:sp>
      <p:pic>
        <p:nvPicPr>
          <p:cNvPr id="450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000250"/>
            <a:ext cx="30480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768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title" idx="4294967295"/>
          </p:nvPr>
        </p:nvSpPr>
        <p:spPr/>
        <p:txBody>
          <a:bodyPr/>
          <a:lstStyle/>
          <a:p>
            <a:pPr eaLnBrk="1" hangingPunct="1"/>
            <a:r>
              <a:rPr lang="en-US" altLang="en-US" sz="4500" dirty="0"/>
              <a:t>Our Responsibilities</a:t>
            </a:r>
            <a:endParaRPr lang="en-US" altLang="en-US" sz="4800" dirty="0"/>
          </a:p>
        </p:txBody>
      </p:sp>
      <p:sp>
        <p:nvSpPr>
          <p:cNvPr id="58371" name="Rectangle 6"/>
          <p:cNvSpPr>
            <a:spLocks noGrp="1" noChangeArrowheads="1"/>
          </p:cNvSpPr>
          <p:nvPr>
            <p:ph idx="4294967295"/>
          </p:nvPr>
        </p:nvSpPr>
        <p:spPr>
          <a:xfrm>
            <a:off x="914400" y="1600200"/>
            <a:ext cx="7772400" cy="4572000"/>
          </a:xfrm>
        </p:spPr>
        <p:txBody>
          <a:bodyPr/>
          <a:lstStyle/>
          <a:p>
            <a:pPr eaLnBrk="1" hangingPunct="1">
              <a:lnSpc>
                <a:spcPct val="80000"/>
              </a:lnSpc>
            </a:pPr>
            <a:r>
              <a:rPr lang="en-US" altLang="en-US" sz="3600" b="1" i="1" dirty="0"/>
              <a:t>Moral</a:t>
            </a:r>
          </a:p>
          <a:p>
            <a:pPr lvl="1" eaLnBrk="1" hangingPunct="1">
              <a:lnSpc>
                <a:spcPct val="80000"/>
              </a:lnSpc>
              <a:buClr>
                <a:srgbClr val="FF6666"/>
              </a:buClr>
            </a:pPr>
            <a:r>
              <a:rPr lang="en-US" altLang="en-US" sz="3600" dirty="0"/>
              <a:t>To do what is right for our customers</a:t>
            </a:r>
          </a:p>
          <a:p>
            <a:pPr lvl="1" eaLnBrk="1" hangingPunct="1">
              <a:lnSpc>
                <a:spcPct val="80000"/>
              </a:lnSpc>
            </a:pPr>
            <a:endParaRPr lang="en-US" altLang="en-US" sz="3600" dirty="0"/>
          </a:p>
          <a:p>
            <a:pPr eaLnBrk="1" hangingPunct="1">
              <a:lnSpc>
                <a:spcPct val="80000"/>
              </a:lnSpc>
            </a:pPr>
            <a:r>
              <a:rPr lang="en-US" altLang="en-US" sz="3600" b="1" i="1" dirty="0"/>
              <a:t>Legal</a:t>
            </a:r>
          </a:p>
          <a:p>
            <a:pPr lvl="1" eaLnBrk="1" hangingPunct="1">
              <a:lnSpc>
                <a:spcPct val="80000"/>
              </a:lnSpc>
              <a:buClr>
                <a:srgbClr val="FF6666"/>
              </a:buClr>
            </a:pPr>
            <a:r>
              <a:rPr lang="en-US" altLang="en-US" sz="3600" dirty="0"/>
              <a:t>To meet regulatory requirements</a:t>
            </a:r>
          </a:p>
          <a:p>
            <a:pPr lvl="1" eaLnBrk="1" hangingPunct="1">
              <a:lnSpc>
                <a:spcPct val="80000"/>
              </a:lnSpc>
            </a:pPr>
            <a:endParaRPr lang="en-US" altLang="en-US" sz="3600" dirty="0"/>
          </a:p>
          <a:p>
            <a:pPr eaLnBrk="1" hangingPunct="1">
              <a:lnSpc>
                <a:spcPct val="80000"/>
              </a:lnSpc>
            </a:pPr>
            <a:r>
              <a:rPr lang="en-US" altLang="en-US" sz="3600" dirty="0"/>
              <a:t>Both as a Corporation and each of  us Personally	</a:t>
            </a:r>
          </a:p>
        </p:txBody>
      </p:sp>
    </p:spTree>
  </p:cSld>
  <p:clrMapOvr>
    <a:masterClrMapping/>
  </p:clrMapOvr>
  <p:transition>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idx="4294967295"/>
          </p:nvPr>
        </p:nvSpPr>
        <p:spPr>
          <a:xfrm>
            <a:off x="762000" y="914400"/>
            <a:ext cx="7772400" cy="1470025"/>
          </a:xfrm>
        </p:spPr>
        <p:txBody>
          <a:bodyPr/>
          <a:lstStyle/>
          <a:p>
            <a:pPr eaLnBrk="1" hangingPunct="1"/>
            <a:br>
              <a:rPr lang="en-US" altLang="en-US" sz="8700" dirty="0"/>
            </a:br>
            <a:br>
              <a:rPr lang="en-US" altLang="en-US" sz="8700" dirty="0"/>
            </a:br>
            <a:r>
              <a:rPr lang="en-US" altLang="en-US" sz="8700" dirty="0"/>
              <a:t>Responsibilities</a:t>
            </a:r>
            <a:endParaRPr lang="en-US" altLang="en-US" sz="12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idx="4294967295"/>
          </p:nvPr>
        </p:nvSpPr>
        <p:spPr>
          <a:xfrm>
            <a:off x="685800" y="685800"/>
            <a:ext cx="7772400" cy="1470025"/>
          </a:xfrm>
        </p:spPr>
        <p:txBody>
          <a:bodyPr/>
          <a:lstStyle/>
          <a:p>
            <a:pPr eaLnBrk="1" hangingPunct="1">
              <a:defRPr/>
            </a:pPr>
            <a:br>
              <a:rPr lang="en-US" altLang="en-US" sz="10900" dirty="0">
                <a:solidFill>
                  <a:schemeClr val="tx1"/>
                </a:solidFill>
              </a:rPr>
            </a:br>
            <a:br>
              <a:rPr lang="en-US" altLang="en-US" sz="10900" dirty="0">
                <a:solidFill>
                  <a:schemeClr val="tx1"/>
                </a:solidFill>
              </a:rPr>
            </a:br>
            <a:r>
              <a:rPr lang="en-US" altLang="en-US" sz="8800" dirty="0">
                <a:solidFill>
                  <a:schemeClr val="tx1"/>
                </a:solidFill>
              </a:rPr>
              <a:t>Complacency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ctrTitle" idx="4294967295"/>
          </p:nvPr>
        </p:nvSpPr>
        <p:spPr>
          <a:xfrm>
            <a:off x="685800" y="1219200"/>
            <a:ext cx="7772400" cy="1143000"/>
          </a:xfrm>
        </p:spPr>
        <p:txBody>
          <a:bodyPr/>
          <a:lstStyle/>
          <a:p>
            <a:pPr eaLnBrk="1" hangingPunct="1">
              <a:defRPr/>
            </a:pPr>
            <a:r>
              <a:rPr lang="en-US" altLang="en-US" sz="8800" dirty="0">
                <a:solidFill>
                  <a:schemeClr val="tx1"/>
                </a:solidFill>
              </a:rPr>
              <a:t>Complacency</a:t>
            </a:r>
          </a:p>
        </p:txBody>
      </p:sp>
      <p:sp>
        <p:nvSpPr>
          <p:cNvPr id="12291" name="Rectangle 3"/>
          <p:cNvSpPr>
            <a:spLocks noGrp="1" noChangeArrowheads="1"/>
          </p:cNvSpPr>
          <p:nvPr>
            <p:ph type="subTitle" idx="4294967295"/>
          </p:nvPr>
        </p:nvSpPr>
        <p:spPr>
          <a:xfrm>
            <a:off x="1371600" y="3124200"/>
            <a:ext cx="6400800" cy="1752600"/>
          </a:xfrm>
        </p:spPr>
        <p:txBody>
          <a:bodyPr/>
          <a:lstStyle/>
          <a:p>
            <a:pPr marL="0" indent="0" algn="ctr" eaLnBrk="1" hangingPunct="1">
              <a:buFont typeface="Wingdings" pitchFamily="2" charset="2"/>
              <a:buNone/>
              <a:defRPr/>
            </a:pPr>
            <a:r>
              <a:rPr lang="en-US" altLang="en-US" dirty="0">
                <a:solidFill>
                  <a:srgbClr val="EAEAEA"/>
                </a:solidFill>
              </a:rPr>
              <a:t>WE Cannot Accept A Complacent Attitude With</a:t>
            </a:r>
          </a:p>
          <a:p>
            <a:pPr marL="0" indent="0" algn="ctr" eaLnBrk="1" hangingPunct="1">
              <a:buFont typeface="Wingdings" pitchFamily="2" charset="2"/>
              <a:buNone/>
              <a:defRPr/>
            </a:pPr>
            <a:r>
              <a:rPr lang="en-US" altLang="en-US" sz="5400" b="1" dirty="0">
                <a:solidFill>
                  <a:srgbClr val="EAEAEA"/>
                </a:solidFill>
              </a:rPr>
              <a:t>FOOD SAFETY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live in a Micro World</a:t>
            </a:r>
          </a:p>
        </p:txBody>
      </p:sp>
      <p:pic>
        <p:nvPicPr>
          <p:cNvPr id="5" name="Content Placeholder 4"/>
          <p:cNvPicPr>
            <a:picLocks noGrp="1" noChangeAspect="1"/>
          </p:cNvPicPr>
          <p:nvPr>
            <p:ph sz="half" idx="1"/>
          </p:nvPr>
        </p:nvPicPr>
        <p:blipFill>
          <a:blip r:embed="rId2"/>
          <a:srcRect l="424" r="424"/>
          <a:stretch>
            <a:fillRect/>
          </a:stretch>
        </p:blipFill>
        <p:spPr/>
      </p:pic>
      <p:pic>
        <p:nvPicPr>
          <p:cNvPr id="6" name="Content Placeholder 5"/>
          <p:cNvPicPr>
            <a:picLocks noGrp="1" noChangeAspect="1"/>
          </p:cNvPicPr>
          <p:nvPr>
            <p:ph sz="half" idx="2"/>
          </p:nvPr>
        </p:nvPicPr>
        <p:blipFill>
          <a:blip r:embed="rId3"/>
          <a:srcRect l="12477" r="12477"/>
          <a:stretch>
            <a:fillRect/>
          </a:stretch>
        </p:blipFill>
        <p:spPr/>
      </p:pic>
    </p:spTree>
    <p:extLst>
      <p:ext uri="{BB962C8B-B14F-4D97-AF65-F5344CB8AC3E}">
        <p14:creationId xmlns:p14="http://schemas.microsoft.com/office/powerpoint/2010/main" val="20033785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altLang="en-US" dirty="0"/>
              <a:t>Meeting Consumer Expectations</a:t>
            </a:r>
          </a:p>
        </p:txBody>
      </p:sp>
      <p:sp>
        <p:nvSpPr>
          <p:cNvPr id="3" name="Content Placeholder 2"/>
          <p:cNvSpPr>
            <a:spLocks noGrp="1"/>
          </p:cNvSpPr>
          <p:nvPr>
            <p:ph idx="1"/>
          </p:nvPr>
        </p:nvSpPr>
        <p:spPr/>
        <p:txBody>
          <a:bodyPr/>
          <a:lstStyle/>
          <a:p>
            <a:pPr marL="0" indent="0" eaLnBrk="1" hangingPunct="1">
              <a:buFont typeface="Wingdings" pitchFamily="2" charset="2"/>
              <a:buNone/>
            </a:pPr>
            <a:endParaRPr lang="en-US" altLang="en-US" sz="6600" b="1" dirty="0">
              <a:solidFill>
                <a:schemeClr val="tx2"/>
              </a:solidFill>
            </a:endParaRPr>
          </a:p>
          <a:p>
            <a:pPr marL="0" indent="0" eaLnBrk="1" hangingPunct="1">
              <a:buFont typeface="Wingdings" pitchFamily="2" charset="2"/>
              <a:buNone/>
            </a:pPr>
            <a:r>
              <a:rPr lang="en-US" altLang="en-US" sz="6600" b="1" dirty="0">
                <a:solidFill>
                  <a:schemeClr val="tx2"/>
                </a:solidFill>
              </a:rPr>
              <a:t>Food Safety</a:t>
            </a:r>
          </a:p>
        </p:txBody>
      </p:sp>
      <p:pic>
        <p:nvPicPr>
          <p:cNvPr id="50179" name="Picture 2" descr="C:\Users\Gale\AppData\Local\Microsoft\Windows\Temporary Internet Files\Content.Outlook\8Q1RQRHU\Female Shopp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7600" y="1752600"/>
            <a:ext cx="33115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81000"/>
            <a:ext cx="7772400" cy="1447800"/>
          </a:xfrm>
        </p:spPr>
        <p:txBody>
          <a:bodyPr>
            <a:normAutofit/>
          </a:bodyPr>
          <a:lstStyle/>
          <a:p>
            <a:pPr eaLnBrk="1" fontAlgn="auto" hangingPunct="1">
              <a:spcAft>
                <a:spcPts val="0"/>
              </a:spcAft>
              <a:defRPr/>
            </a:pPr>
            <a:r>
              <a:rPr lang="en-US" dirty="0">
                <a:solidFill>
                  <a:srgbClr val="FFFF00"/>
                </a:solidFill>
              </a:rPr>
              <a:t>Food Safety  </a:t>
            </a:r>
            <a:br>
              <a:rPr lang="en-US" dirty="0">
                <a:solidFill>
                  <a:srgbClr val="FFFF00"/>
                </a:solidFill>
              </a:rPr>
            </a:br>
            <a:r>
              <a:rPr lang="en-US" dirty="0">
                <a:solidFill>
                  <a:srgbClr val="FFFF00"/>
                </a:solidFill>
              </a:rPr>
              <a:t>A Shared Responsibility</a:t>
            </a:r>
          </a:p>
        </p:txBody>
      </p:sp>
      <p:pic>
        <p:nvPicPr>
          <p:cNvPr id="11266" name="Picture 2" descr="C:\Users\Gale\AppData\Local\Microsoft\Windows\Temporary Internet Files\Content.IE5\883Z3ECA\MP90040054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129028"/>
            <a:ext cx="3901440" cy="2599944"/>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C:\Users\Gale\AppData\Local\Microsoft\Windows\Temporary Internet Files\Content.IE5\GER8GQSB\MP90040957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819400"/>
            <a:ext cx="3901440" cy="3121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5833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ctrTitle" idx="4294967295"/>
          </p:nvPr>
        </p:nvSpPr>
        <p:spPr>
          <a:xfrm>
            <a:off x="685800" y="1295400"/>
            <a:ext cx="7772400" cy="1470025"/>
          </a:xfrm>
        </p:spPr>
        <p:txBody>
          <a:bodyPr/>
          <a:lstStyle/>
          <a:p>
            <a:pPr eaLnBrk="1" hangingPunct="1">
              <a:defRPr/>
            </a:pPr>
            <a:r>
              <a:rPr lang="en-US" sz="8000" b="0" dirty="0">
                <a:solidFill>
                  <a:schemeClr val="tx1"/>
                </a:solidFill>
                <a:ea typeface="+mj-ea"/>
                <a:cs typeface="+mj-cs"/>
              </a:rPr>
              <a:t>Food Safety is a Journey </a:t>
            </a:r>
            <a:br>
              <a:rPr lang="en-US" sz="8000" b="0" dirty="0">
                <a:solidFill>
                  <a:schemeClr val="tx1"/>
                </a:solidFill>
                <a:ea typeface="+mj-ea"/>
                <a:cs typeface="+mj-cs"/>
              </a:rPr>
            </a:br>
            <a:r>
              <a:rPr lang="en-US" sz="8000" b="0" dirty="0">
                <a:solidFill>
                  <a:schemeClr val="tx1"/>
                </a:solidFill>
                <a:ea typeface="+mj-ea"/>
                <a:cs typeface="+mj-cs"/>
              </a:rPr>
              <a:t>Not a Destination!</a:t>
            </a:r>
            <a:endParaRPr lang="en-US" sz="9600" dirty="0">
              <a:solidFill>
                <a:schemeClr val="tx1"/>
              </a:solidFill>
              <a:ea typeface="+mj-ea"/>
              <a:cs typeface="+mj-cs"/>
            </a:endParaRPr>
          </a:p>
        </p:txBody>
      </p:sp>
      <p:sp>
        <p:nvSpPr>
          <p:cNvPr id="46082" name="Rectangle 3"/>
          <p:cNvSpPr>
            <a:spLocks noGrp="1" noChangeArrowheads="1"/>
          </p:cNvSpPr>
          <p:nvPr>
            <p:ph type="subTitle" idx="4294967295"/>
          </p:nvPr>
        </p:nvSpPr>
        <p:spPr>
          <a:xfrm>
            <a:off x="1371600" y="4038600"/>
            <a:ext cx="6400800" cy="1752600"/>
          </a:xfrm>
        </p:spPr>
        <p:txBody>
          <a:bodyPr>
            <a:normAutofit/>
          </a:bodyPr>
          <a:lstStyle/>
          <a:p>
            <a:pPr marL="0" indent="0" algn="ctr" eaLnBrk="1" hangingPunct="1">
              <a:buFont typeface="Wingdings" pitchFamily="2" charset="2"/>
              <a:buNone/>
              <a:defRPr/>
            </a:pPr>
            <a:r>
              <a:rPr lang="en-US" altLang="en-US" sz="3100" b="1" dirty="0">
                <a:solidFill>
                  <a:srgbClr val="EAEAEA"/>
                </a:solidFill>
              </a:rPr>
              <a:t>You must continue to strive for improvements each and every day </a:t>
            </a:r>
          </a:p>
          <a:p>
            <a:pPr marL="0" indent="0" algn="ctr" eaLnBrk="1" hangingPunct="1">
              <a:buFont typeface="Wingdings" pitchFamily="2" charset="2"/>
              <a:buNone/>
              <a:defRPr/>
            </a:pPr>
            <a:r>
              <a:rPr lang="en-US" altLang="en-US" sz="3100" b="1" dirty="0">
                <a:solidFill>
                  <a:srgbClr val="EAEAEA"/>
                </a:solidFill>
              </a:rPr>
              <a:t>in fulfilling consumer expectations.</a:t>
            </a:r>
            <a:r>
              <a:rPr lang="en-US" altLang="en-US" sz="3100" dirty="0">
                <a:solidFill>
                  <a:srgbClr val="EAEAEA"/>
                </a:solidFill>
              </a:rPr>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457200" y="457200"/>
            <a:ext cx="8229600" cy="1143000"/>
          </a:xfrm>
        </p:spPr>
        <p:txBody>
          <a:bodyPr>
            <a:normAutofit/>
          </a:bodyPr>
          <a:lstStyle/>
          <a:p>
            <a:pPr eaLnBrk="1" hangingPunct="1">
              <a:defRPr/>
            </a:pPr>
            <a:r>
              <a:rPr lang="en-US" altLang="en-US" sz="4500" dirty="0"/>
              <a:t> Thank You!</a:t>
            </a:r>
            <a:r>
              <a:rPr lang="en-US" altLang="en-US" dirty="0"/>
              <a:t> </a:t>
            </a:r>
          </a:p>
        </p:txBody>
      </p:sp>
      <p:sp>
        <p:nvSpPr>
          <p:cNvPr id="27651" name="Text Box 4"/>
          <p:cNvSpPr txBox="1">
            <a:spLocks noChangeArrowheads="1"/>
          </p:cNvSpPr>
          <p:nvPr/>
        </p:nvSpPr>
        <p:spPr bwMode="auto">
          <a:xfrm>
            <a:off x="6384925" y="6186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MS PGothic"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MS PGothic"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MS PGothic"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MS PGothic"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MS PGothic"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MS PGothic"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MS PGothic"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MS PGothic" pitchFamily="34" charset="-128"/>
              </a:defRPr>
            </a:lvl9pPr>
          </a:lstStyle>
          <a:p>
            <a:pPr eaLnBrk="1" hangingPunct="1">
              <a:spcBef>
                <a:spcPct val="0"/>
              </a:spcBef>
              <a:buClrTx/>
              <a:buSzTx/>
              <a:buFontTx/>
              <a:buNone/>
            </a:pPr>
            <a:endParaRPr lang="en-US" altLang="en-US" sz="2000" dirty="0">
              <a:latin typeface="Times New Roman" pitchFamily="18" charset="0"/>
            </a:endParaRPr>
          </a:p>
        </p:txBody>
      </p:sp>
      <p:pic>
        <p:nvPicPr>
          <p:cNvPr id="2765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3888" y="1905000"/>
            <a:ext cx="2816225"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1"/>
          <p:cNvSpPr txBox="1">
            <a:spLocks noChangeArrowheads="1"/>
          </p:cNvSpPr>
          <p:nvPr/>
        </p:nvSpPr>
        <p:spPr bwMode="auto">
          <a:xfrm>
            <a:off x="3581400" y="5867400"/>
            <a:ext cx="2166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ea typeface="MS PGothic" pitchFamily="34" charset="-128"/>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ea typeface="MS PGothic" pitchFamily="34" charset="-128"/>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ea typeface="MS PGothic" pitchFamily="34" charset="-128"/>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ea typeface="MS PGothic"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MS PGothic"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MS PGothic"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MS PGothic"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ea typeface="MS PGothic" pitchFamily="34" charset="-128"/>
              </a:defRPr>
            </a:lvl9pPr>
          </a:lstStyle>
          <a:p>
            <a:pPr eaLnBrk="1" hangingPunct="1">
              <a:spcBef>
                <a:spcPct val="0"/>
              </a:spcBef>
              <a:buClrTx/>
              <a:buSzTx/>
              <a:buFontTx/>
              <a:buNone/>
            </a:pPr>
            <a:r>
              <a:rPr lang="en-US" altLang="en-US" sz="1800" dirty="0"/>
              <a:t>Gale@galeprince.com</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rince\AppData\Local\Microsoft\Windows\Temporary Internet Files\Content.IE5\V9IB763Y\question_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9314" y="522514"/>
            <a:ext cx="5344886" cy="534488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rince\AppData\Local\Microsoft\Windows\Temporary Internet Files\Content.IE5\D0AUFPEL\question-smileyfac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242457"/>
            <a:ext cx="168592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439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sz="4000" dirty="0"/>
              <a:t>Recalls By Reasons – 2014 to 2016</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4960" y="1600200"/>
            <a:ext cx="7194640" cy="4603097"/>
          </a:xfrm>
        </p:spPr>
      </p:pic>
    </p:spTree>
    <p:extLst>
      <p:ext uri="{BB962C8B-B14F-4D97-AF65-F5344CB8AC3E}">
        <p14:creationId xmlns:p14="http://schemas.microsoft.com/office/powerpoint/2010/main" val="612409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t>Major Contributing Factors </a:t>
            </a:r>
            <a:br>
              <a:rPr lang="en-US" altLang="en-US" dirty="0"/>
            </a:br>
            <a:r>
              <a:rPr lang="en-US" altLang="en-US" dirty="0"/>
              <a:t>to Recent Recalls</a:t>
            </a:r>
          </a:p>
        </p:txBody>
      </p:sp>
      <p:sp>
        <p:nvSpPr>
          <p:cNvPr id="8195" name="Content Placeholder 2"/>
          <p:cNvSpPr>
            <a:spLocks noGrp="1"/>
          </p:cNvSpPr>
          <p:nvPr>
            <p:ph idx="1"/>
          </p:nvPr>
        </p:nvSpPr>
        <p:spPr/>
        <p:txBody>
          <a:bodyPr/>
          <a:lstStyle/>
          <a:p>
            <a:r>
              <a:rPr lang="en-US" altLang="en-US" sz="2800" dirty="0"/>
              <a:t>Non-Compliance with current </a:t>
            </a:r>
            <a:r>
              <a:rPr lang="en-US" altLang="en-US" sz="2800" b="1" dirty="0"/>
              <a:t>G</a:t>
            </a:r>
            <a:r>
              <a:rPr lang="en-US" altLang="en-US" sz="2800" dirty="0"/>
              <a:t>ood </a:t>
            </a:r>
            <a:r>
              <a:rPr lang="en-US" altLang="en-US" sz="2800" b="1" dirty="0"/>
              <a:t>M</a:t>
            </a:r>
            <a:r>
              <a:rPr lang="en-US" altLang="en-US" sz="2800" dirty="0"/>
              <a:t>anufacturing </a:t>
            </a:r>
            <a:r>
              <a:rPr lang="en-US" altLang="en-US" sz="2800" b="1" dirty="0"/>
              <a:t>P</a:t>
            </a:r>
            <a:r>
              <a:rPr lang="en-US" altLang="en-US" sz="2800" dirty="0"/>
              <a:t>ractices (published 1978)</a:t>
            </a:r>
            <a:endParaRPr lang="en-US" altLang="en-US" sz="2000" dirty="0"/>
          </a:p>
          <a:p>
            <a:r>
              <a:rPr lang="en-US" altLang="en-US" sz="2800" dirty="0"/>
              <a:t>Failure to maintain food processing facilities and equipment</a:t>
            </a:r>
          </a:p>
          <a:p>
            <a:r>
              <a:rPr lang="en-US" altLang="en-US" sz="2800" dirty="0"/>
              <a:t>Non-Compliance with their own SOP’s</a:t>
            </a:r>
          </a:p>
          <a:p>
            <a:r>
              <a:rPr lang="en-US" altLang="en-US" sz="2800" dirty="0"/>
              <a:t>Weaknesses in HACCP analysis</a:t>
            </a:r>
          </a:p>
          <a:p>
            <a:pPr lvl="1"/>
            <a:r>
              <a:rPr lang="en-US" altLang="en-US" dirty="0"/>
              <a:t>Knowledge of their product</a:t>
            </a:r>
          </a:p>
          <a:p>
            <a:pPr lvl="1"/>
            <a:r>
              <a:rPr lang="en-US" altLang="en-US" dirty="0"/>
              <a:t>Knowledge of their supply chain</a:t>
            </a:r>
          </a:p>
          <a:p>
            <a:r>
              <a:rPr lang="en-US" altLang="en-US" sz="2800" dirty="0"/>
              <a:t>Traceability – inability to track product </a:t>
            </a:r>
          </a:p>
          <a:p>
            <a:endParaRPr lang="en-US" altLang="en-US" dirty="0"/>
          </a:p>
          <a:p>
            <a:pPr>
              <a:buFont typeface="Wingdings" pitchFamily="2" charset="2"/>
              <a:buNone/>
            </a:pP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idx="4294967295"/>
          </p:nvPr>
        </p:nvSpPr>
        <p:spPr/>
        <p:txBody>
          <a:bodyPr/>
          <a:lstStyle/>
          <a:p>
            <a:pPr eaLnBrk="1" hangingPunct="1"/>
            <a:r>
              <a:rPr lang="en-US" altLang="en-US" sz="4500" dirty="0"/>
              <a:t>Evolutionary Changes</a:t>
            </a:r>
            <a:endParaRPr lang="en-US" altLang="en-US" dirty="0"/>
          </a:p>
        </p:txBody>
      </p:sp>
      <p:sp>
        <p:nvSpPr>
          <p:cNvPr id="13315" name="Rectangle 3"/>
          <p:cNvSpPr>
            <a:spLocks noGrp="1" noChangeArrowheads="1"/>
          </p:cNvSpPr>
          <p:nvPr>
            <p:ph type="body" idx="4294967295"/>
          </p:nvPr>
        </p:nvSpPr>
        <p:spPr/>
        <p:txBody>
          <a:bodyPr/>
          <a:lstStyle/>
          <a:p>
            <a:pPr eaLnBrk="1" hangingPunct="1">
              <a:lnSpc>
                <a:spcPct val="90000"/>
              </a:lnSpc>
            </a:pPr>
            <a:r>
              <a:rPr lang="en-US" altLang="en-US" dirty="0"/>
              <a:t>Food production consolidation</a:t>
            </a:r>
          </a:p>
          <a:p>
            <a:pPr eaLnBrk="1" hangingPunct="1">
              <a:lnSpc>
                <a:spcPct val="90000"/>
              </a:lnSpc>
            </a:pPr>
            <a:r>
              <a:rPr lang="en-US" altLang="en-US" dirty="0"/>
              <a:t>Product changes</a:t>
            </a:r>
          </a:p>
          <a:p>
            <a:pPr lvl="1" eaLnBrk="1" hangingPunct="1">
              <a:lnSpc>
                <a:spcPct val="90000"/>
              </a:lnSpc>
            </a:pPr>
            <a:r>
              <a:rPr lang="en-US" altLang="en-US" dirty="0"/>
              <a:t>Complexity</a:t>
            </a:r>
          </a:p>
          <a:p>
            <a:pPr lvl="1" eaLnBrk="1" hangingPunct="1">
              <a:lnSpc>
                <a:spcPct val="90000"/>
              </a:lnSpc>
            </a:pPr>
            <a:r>
              <a:rPr lang="en-US" altLang="en-US" dirty="0"/>
              <a:t>Extended shelf life</a:t>
            </a:r>
          </a:p>
          <a:p>
            <a:pPr lvl="1" eaLnBrk="1" hangingPunct="1">
              <a:lnSpc>
                <a:spcPct val="90000"/>
              </a:lnSpc>
            </a:pPr>
            <a:r>
              <a:rPr lang="en-US" altLang="en-US" dirty="0"/>
              <a:t>Global impact</a:t>
            </a:r>
          </a:p>
          <a:p>
            <a:pPr eaLnBrk="1" hangingPunct="1">
              <a:lnSpc>
                <a:spcPct val="90000"/>
              </a:lnSpc>
            </a:pPr>
            <a:r>
              <a:rPr lang="en-US" altLang="en-US" dirty="0"/>
              <a:t>Complexity of food distribution</a:t>
            </a:r>
          </a:p>
          <a:p>
            <a:pPr eaLnBrk="1" hangingPunct="1">
              <a:lnSpc>
                <a:spcPct val="90000"/>
              </a:lnSpc>
            </a:pPr>
            <a:r>
              <a:rPr lang="en-US" altLang="en-US" dirty="0"/>
              <a:t>Consumer has changed</a:t>
            </a:r>
          </a:p>
          <a:p>
            <a:pPr eaLnBrk="1" hangingPunct="1">
              <a:lnSpc>
                <a:spcPct val="90000"/>
              </a:lnSpc>
            </a:pPr>
            <a:r>
              <a:rPr lang="en-US" altLang="en-US" dirty="0"/>
              <a:t>Science has changed</a:t>
            </a:r>
          </a:p>
          <a:p>
            <a:pPr eaLnBrk="1" hangingPunct="1">
              <a:lnSpc>
                <a:spcPct val="90000"/>
              </a:lnSpc>
            </a:pPr>
            <a:r>
              <a:rPr lang="en-US" altLang="en-US" dirty="0"/>
              <a:t>Epidemiology</a:t>
            </a:r>
          </a:p>
          <a:p>
            <a:pPr eaLnBrk="1" hangingPunct="1">
              <a:lnSpc>
                <a:spcPct val="90000"/>
              </a:lnSpc>
            </a:pPr>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a:t>Epidemiology Advancements</a:t>
            </a:r>
          </a:p>
        </p:txBody>
      </p:sp>
    </p:spTree>
    <p:extLst>
      <p:ext uri="{BB962C8B-B14F-4D97-AF65-F5344CB8AC3E}">
        <p14:creationId xmlns:p14="http://schemas.microsoft.com/office/powerpoint/2010/main" val="471730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Epidemiology Tools Are Changing and Improving</a:t>
            </a:r>
          </a:p>
        </p:txBody>
      </p:sp>
      <p:sp>
        <p:nvSpPr>
          <p:cNvPr id="3" name="Content Placeholder 2"/>
          <p:cNvSpPr>
            <a:spLocks noGrp="1"/>
          </p:cNvSpPr>
          <p:nvPr>
            <p:ph idx="1"/>
          </p:nvPr>
        </p:nvSpPr>
        <p:spPr/>
        <p:txBody>
          <a:bodyPr>
            <a:normAutofit fontScale="85000" lnSpcReduction="10000"/>
          </a:bodyPr>
          <a:lstStyle/>
          <a:p>
            <a:r>
              <a:rPr lang="en-US" dirty="0"/>
              <a:t>FoodNet - 1996</a:t>
            </a:r>
          </a:p>
          <a:p>
            <a:r>
              <a:rPr lang="en-US" dirty="0"/>
              <a:t>PulseNet – 1996</a:t>
            </a:r>
          </a:p>
          <a:p>
            <a:pPr lvl="1"/>
            <a:r>
              <a:rPr lang="en-US" dirty="0"/>
              <a:t>Nationwide – 2001     Now World Wide</a:t>
            </a:r>
          </a:p>
          <a:p>
            <a:r>
              <a:rPr lang="en-US" dirty="0"/>
              <a:t>Pulsed-field Gel Electrophoresis (PFGE) - 1984 </a:t>
            </a:r>
          </a:p>
          <a:p>
            <a:r>
              <a:rPr lang="en-US" dirty="0"/>
              <a:t>DNA Fingerprinting Technology – 2005</a:t>
            </a:r>
          </a:p>
          <a:p>
            <a:r>
              <a:rPr lang="en-US" dirty="0"/>
              <a:t>FDA Reportable Food Registry - 2007</a:t>
            </a:r>
          </a:p>
          <a:p>
            <a:r>
              <a:rPr lang="en-US" dirty="0"/>
              <a:t>FDA CORE Team</a:t>
            </a:r>
          </a:p>
          <a:p>
            <a:r>
              <a:rPr lang="en-US" dirty="0"/>
              <a:t>Regulatory Inspections – Swab-a-thons – 2010</a:t>
            </a:r>
          </a:p>
          <a:p>
            <a:r>
              <a:rPr lang="en-US" dirty="0"/>
              <a:t>Whole Genome Sequencing - 2013</a:t>
            </a:r>
          </a:p>
          <a:p>
            <a:r>
              <a:rPr lang="en-US" dirty="0"/>
              <a:t>CDC National PulseNet Database going back to 1995</a:t>
            </a:r>
          </a:p>
        </p:txBody>
      </p:sp>
    </p:spTree>
    <p:extLst>
      <p:ext uri="{BB962C8B-B14F-4D97-AF65-F5344CB8AC3E}">
        <p14:creationId xmlns:p14="http://schemas.microsoft.com/office/powerpoint/2010/main" val="26434476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3|4.9"/>
</p:tagLst>
</file>

<file path=ppt/theme/theme1.xml><?xml version="1.0" encoding="utf-8"?>
<a:theme xmlns:a="http://schemas.openxmlformats.org/drawingml/2006/main" name="PP SAGE Template">
  <a:themeElements>
    <a:clrScheme name="Stream 10">
      <a:dk1>
        <a:srgbClr val="000514"/>
      </a:dk1>
      <a:lt1>
        <a:srgbClr val="FFFF00"/>
      </a:lt1>
      <a:dk2>
        <a:srgbClr val="003399"/>
      </a:dk2>
      <a:lt2>
        <a:srgbClr val="FFFF00"/>
      </a:lt2>
      <a:accent1>
        <a:srgbClr val="0099CC"/>
      </a:accent1>
      <a:accent2>
        <a:srgbClr val="FF0000"/>
      </a:accent2>
      <a:accent3>
        <a:srgbClr val="AAADCA"/>
      </a:accent3>
      <a:accent4>
        <a:srgbClr val="DADA00"/>
      </a:accent4>
      <a:accent5>
        <a:srgbClr val="AACAE2"/>
      </a:accent5>
      <a:accent6>
        <a:srgbClr val="E70000"/>
      </a:accent6>
      <a:hlink>
        <a:srgbClr val="FFCC00"/>
      </a:hlink>
      <a:folHlink>
        <a:srgbClr val="FF9900"/>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
      <a:clrScheme name="Stream 10">
        <a:dk1>
          <a:srgbClr val="000514"/>
        </a:dk1>
        <a:lt1>
          <a:srgbClr val="FFFF00"/>
        </a:lt1>
        <a:dk2>
          <a:srgbClr val="003399"/>
        </a:dk2>
        <a:lt2>
          <a:srgbClr val="FFFF00"/>
        </a:lt2>
        <a:accent1>
          <a:srgbClr val="0099CC"/>
        </a:accent1>
        <a:accent2>
          <a:srgbClr val="FF0000"/>
        </a:accent2>
        <a:accent3>
          <a:srgbClr val="AAADCA"/>
        </a:accent3>
        <a:accent4>
          <a:srgbClr val="DADA00"/>
        </a:accent4>
        <a:accent5>
          <a:srgbClr val="AACAE2"/>
        </a:accent5>
        <a:accent6>
          <a:srgbClr val="E700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 SAGE Template</Template>
  <TotalTime>1125</TotalTime>
  <Words>1157</Words>
  <Application>Microsoft Office PowerPoint</Application>
  <PresentationFormat>On-screen Show (4:3)</PresentationFormat>
  <Paragraphs>251</Paragraphs>
  <Slides>44</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MS PGothic</vt:lpstr>
      <vt:lpstr>Arial</vt:lpstr>
      <vt:lpstr>Calibri</vt:lpstr>
      <vt:lpstr>Garamond</vt:lpstr>
      <vt:lpstr>Times New Roman</vt:lpstr>
      <vt:lpstr>Wingdings</vt:lpstr>
      <vt:lpstr>PP SAGE Template</vt:lpstr>
      <vt:lpstr>Food Safety Concerns with the Clean Label Movement</vt:lpstr>
      <vt:lpstr>Food Safety Challenges</vt:lpstr>
      <vt:lpstr>FDA Trends by Number of Recalled Products</vt:lpstr>
      <vt:lpstr>We live in a Micro World</vt:lpstr>
      <vt:lpstr> Recalls By Reasons – 2014 to 2016</vt:lpstr>
      <vt:lpstr>Major Contributing Factors  to Recent Recalls</vt:lpstr>
      <vt:lpstr>Evolutionary Changes</vt:lpstr>
      <vt:lpstr>Epidemiology Advancements</vt:lpstr>
      <vt:lpstr>Epidemiology Tools Are Changing and Improving</vt:lpstr>
      <vt:lpstr>Recent Multi State Food Safety New Foods Involved 2006-2016</vt:lpstr>
      <vt:lpstr>What does this tell us?</vt:lpstr>
      <vt:lpstr>The Year 2007</vt:lpstr>
      <vt:lpstr>Food Safety Changed in 2007</vt:lpstr>
      <vt:lpstr>Food Safety Changed in 2007</vt:lpstr>
      <vt:lpstr>iPhone Launched June 29, 2007</vt:lpstr>
      <vt:lpstr>PowerPoint Presentation</vt:lpstr>
      <vt:lpstr>Power of Social Media</vt:lpstr>
      <vt:lpstr>PowerPoint Presentation</vt:lpstr>
      <vt:lpstr>PowerPoint Presentation</vt:lpstr>
      <vt:lpstr>Social Media Drove Movement for Clean Food Label</vt:lpstr>
      <vt:lpstr>Clean Food Label</vt:lpstr>
      <vt:lpstr>Turn Back the Clock</vt:lpstr>
      <vt:lpstr>What is a Clean Label</vt:lpstr>
      <vt:lpstr>Clean Label –  Food Safety Risk</vt:lpstr>
      <vt:lpstr>Need for Scientific Review</vt:lpstr>
      <vt:lpstr>Need for Scientific Review</vt:lpstr>
      <vt:lpstr>Need for Scientific Review</vt:lpstr>
      <vt:lpstr>Need for Scientific Review</vt:lpstr>
      <vt:lpstr>Need for Scientific Review</vt:lpstr>
      <vt:lpstr>Need for Scientific Review</vt:lpstr>
      <vt:lpstr> Concerns with use of Alternatives</vt:lpstr>
      <vt:lpstr>Need for Scientific Review</vt:lpstr>
      <vt:lpstr>  A Clean Label and Food Safety  is more than ...</vt:lpstr>
      <vt:lpstr>Requires a Scientific Review </vt:lpstr>
      <vt:lpstr>Importance of History</vt:lpstr>
      <vt:lpstr>Our Responsibilities</vt:lpstr>
      <vt:lpstr>  Responsibilities</vt:lpstr>
      <vt:lpstr>  Complacency</vt:lpstr>
      <vt:lpstr>Complacency</vt:lpstr>
      <vt:lpstr>Meeting Consumer Expectations</vt:lpstr>
      <vt:lpstr>Food Safety   A Shared Responsibility</vt:lpstr>
      <vt:lpstr>Food Safety is a Journey  Not a Destination!</vt:lpstr>
      <vt:lpstr> Thank You!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Gale</dc:creator>
  <cp:lastModifiedBy>Matthew Andrews</cp:lastModifiedBy>
  <cp:revision>51</cp:revision>
  <cp:lastPrinted>2017-09-17T10:01:23Z</cp:lastPrinted>
  <dcterms:created xsi:type="dcterms:W3CDTF">2012-05-05T14:52:52Z</dcterms:created>
  <dcterms:modified xsi:type="dcterms:W3CDTF">2017-09-21T21:23:07Z</dcterms:modified>
</cp:coreProperties>
</file>