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  <p:sldMasterId id="2147483792" r:id="rId2"/>
    <p:sldMasterId id="2147483803" r:id="rId3"/>
    <p:sldMasterId id="2147483815" r:id="rId4"/>
    <p:sldMasterId id="2147483820" r:id="rId5"/>
  </p:sldMasterIdLst>
  <p:notesMasterIdLst>
    <p:notesMasterId r:id="rId20"/>
  </p:notesMasterIdLst>
  <p:handoutMasterIdLst>
    <p:handoutMasterId r:id="rId21"/>
  </p:handoutMasterIdLst>
  <p:sldIdLst>
    <p:sldId id="843" r:id="rId6"/>
    <p:sldId id="870" r:id="rId7"/>
    <p:sldId id="844" r:id="rId8"/>
    <p:sldId id="875" r:id="rId9"/>
    <p:sldId id="863" r:id="rId10"/>
    <p:sldId id="865" r:id="rId11"/>
    <p:sldId id="846" r:id="rId12"/>
    <p:sldId id="871" r:id="rId13"/>
    <p:sldId id="867" r:id="rId14"/>
    <p:sldId id="868" r:id="rId15"/>
    <p:sldId id="845" r:id="rId16"/>
    <p:sldId id="869" r:id="rId17"/>
    <p:sldId id="860" r:id="rId18"/>
    <p:sldId id="861" r:id="rId19"/>
  </p:sldIdLst>
  <p:sldSz cx="10160000" cy="7620000"/>
  <p:notesSz cx="7102475" cy="9388475"/>
  <p:custDataLst>
    <p:tags r:id="rId22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3" userDrawn="1">
          <p15:clr>
            <a:srgbClr val="A4A3A4"/>
          </p15:clr>
        </p15:guide>
        <p15:guide id="2" orient="horz" pos="4511" userDrawn="1">
          <p15:clr>
            <a:srgbClr val="A4A3A4"/>
          </p15:clr>
        </p15:guide>
        <p15:guide id="3" orient="horz" pos="3330" userDrawn="1">
          <p15:clr>
            <a:srgbClr val="A4A3A4"/>
          </p15:clr>
        </p15:guide>
        <p15:guide id="4" orient="horz" pos="903" userDrawn="1">
          <p15:clr>
            <a:srgbClr val="A4A3A4"/>
          </p15:clr>
        </p15:guide>
        <p15:guide id="5" orient="horz" pos="2059" userDrawn="1">
          <p15:clr>
            <a:srgbClr val="A4A3A4"/>
          </p15:clr>
        </p15:guide>
        <p15:guide id="6" orient="horz" pos="670" userDrawn="1">
          <p15:clr>
            <a:srgbClr val="A4A3A4"/>
          </p15:clr>
        </p15:guide>
        <p15:guide id="7" pos="4739" userDrawn="1">
          <p15:clr>
            <a:srgbClr val="A4A3A4"/>
          </p15:clr>
        </p15:guide>
        <p15:guide id="8" pos="6082" userDrawn="1">
          <p15:clr>
            <a:srgbClr val="A4A3A4"/>
          </p15:clr>
        </p15:guide>
        <p15:guide id="9" pos="4044" userDrawn="1">
          <p15:clr>
            <a:srgbClr val="A4A3A4"/>
          </p15:clr>
        </p15:guide>
        <p15:guide id="10" pos="326" userDrawn="1">
          <p15:clr>
            <a:srgbClr val="A4A3A4"/>
          </p15:clr>
        </p15:guide>
        <p15:guide id="11" pos="653" userDrawn="1">
          <p15:clr>
            <a:srgbClr val="A4A3A4"/>
          </p15:clr>
        </p15:guide>
        <p15:guide id="12" pos="5758" userDrawn="1">
          <p15:clr>
            <a:srgbClr val="A4A3A4"/>
          </p15:clr>
        </p15:guide>
        <p15:guide id="13" orient="horz" pos="20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 Shah" initials="RS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F1D"/>
    <a:srgbClr val="469814"/>
    <a:srgbClr val="EC6448"/>
    <a:srgbClr val="AC75D5"/>
    <a:srgbClr val="A6C124"/>
    <a:srgbClr val="E85945"/>
    <a:srgbClr val="F29B12"/>
    <a:srgbClr val="84CBC5"/>
    <a:srgbClr val="8E67B8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5" autoAdjust="0"/>
    <p:restoredTop sz="83483" autoAdjust="0"/>
  </p:normalViewPr>
  <p:slideViewPr>
    <p:cSldViewPr snapToGrid="0">
      <p:cViewPr varScale="1">
        <p:scale>
          <a:sx n="82" d="100"/>
          <a:sy n="82" d="100"/>
        </p:scale>
        <p:origin x="1674" y="90"/>
      </p:cViewPr>
      <p:guideLst>
        <p:guide orient="horz" pos="4643"/>
        <p:guide orient="horz" pos="4511"/>
        <p:guide orient="horz" pos="3330"/>
        <p:guide orient="horz" pos="903"/>
        <p:guide orient="horz" pos="2059"/>
        <p:guide orient="horz" pos="670"/>
        <p:guide pos="4739"/>
        <p:guide pos="6082"/>
        <p:guide pos="4044"/>
        <p:guide pos="326"/>
        <p:guide pos="653"/>
        <p:guide pos="5758"/>
        <p:guide orient="horz" pos="2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48"/>
    </p:cViewPr>
  </p:sorterViewPr>
  <p:notesViewPr>
    <p:cSldViewPr snapToGrid="0">
      <p:cViewPr varScale="1">
        <p:scale>
          <a:sx n="47" d="100"/>
          <a:sy n="47" d="100"/>
        </p:scale>
        <p:origin x="22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DBED6D8-2E05-4B4E-8F14-67A476287DE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BC02AAF-09EF-6440-99C2-301AE5ED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3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C3978A2-A577-C04E-B45A-5F13C5F0062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3F5E533-4BC0-EA4B-A03D-61757B3CF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5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AB3F72-155A-404D-B416-EB9CFBACD63D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83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71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AB3F72-155A-404D-B416-EB9CFBACD63D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04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53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921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94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88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70% disengaged workers: “What does it mean for you if your workforce is not engaged?” We’ll review stats on financial impact of disengaged workers shortly. </a:t>
            </a:r>
          </a:p>
          <a:p>
            <a:endParaRPr lang="en-US" dirty="0"/>
          </a:p>
          <a:p>
            <a:r>
              <a:rPr lang="en-US" dirty="0"/>
              <a:t>Note: The $30M business cost of food recall includes factors beyond direct</a:t>
            </a:r>
            <a:r>
              <a:rPr lang="en-US" baseline="0" dirty="0"/>
              <a:t> costs, such as lost sales, costs associated with brand damage control, etc. An earlier study from Deloitte/FMI/GMA found DIRECT costs of a food recall to be $10M.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B3F72-155A-404D-B416-EB9CFBACD63D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E533-4BC0-EA4B-A03D-61757B3CF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52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88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68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43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AB3F72-155A-404D-B416-EB9CFBACD63D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28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Posters,</a:t>
            </a:r>
            <a:r>
              <a:rPr lang="en-US" baseline="0" dirty="0"/>
              <a:t> digital signage, huddle guides all coordinated to use the same imagery/message to reinforce one another, and the initial training.</a:t>
            </a:r>
          </a:p>
          <a:p>
            <a:endParaRPr lang="en-US" baseline="0" dirty="0"/>
          </a:p>
          <a:p>
            <a:r>
              <a:rPr lang="en-US" baseline="0" dirty="0"/>
              <a:t>Huddle guides and observations are direct engagement. Digital signage and posters are “always on” reminders. Learning experts validate a mixture of these types of active and passive booster events is best.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AB3F72-155A-404D-B416-EB9CFBACD63D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3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E533-4BC0-EA4B-A03D-61757B3CF571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7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ernal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5" y="7032123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3B3B3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70385" y="7110047"/>
            <a:ext cx="3123943" cy="24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00" ker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and Proprietary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0160000" cy="3579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3556192"/>
            <a:ext cx="10160000" cy="40638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2" y="4267278"/>
            <a:ext cx="7120388" cy="886397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TITLE SLIDE DESIGN FOR INTERNAL USE ONLY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22" y="5184426"/>
            <a:ext cx="7123137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24821" y="6168727"/>
            <a:ext cx="4044597" cy="246221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4821" y="5870110"/>
            <a:ext cx="4044597" cy="246221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Internal Use Only</a:t>
            </a:r>
          </a:p>
        </p:txBody>
      </p:sp>
      <p:pic>
        <p:nvPicPr>
          <p:cNvPr id="11" name="Picture 10" descr="Alchemy Logo (RGB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408" y="747089"/>
            <a:ext cx="2300562" cy="1088367"/>
          </a:xfrm>
          <a:prstGeom prst="rect">
            <a:avLst/>
          </a:prstGeom>
        </p:spPr>
      </p:pic>
      <p:pic>
        <p:nvPicPr>
          <p:cNvPr id="12" name="Picture 11" descr="alchemy_mark_white.ai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050" y="5700020"/>
            <a:ext cx="3275776" cy="22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5" y="7032123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3B3B3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70385" y="7110047"/>
            <a:ext cx="3123943" cy="24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00" ker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and Proprietary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48A9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lchemy_mark_white.ai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26" y="2513124"/>
            <a:ext cx="9620590" cy="6625501"/>
          </a:xfrm>
          <a:prstGeom prst="rect">
            <a:avLst/>
          </a:prstGeom>
        </p:spPr>
      </p:pic>
      <p:pic>
        <p:nvPicPr>
          <p:cNvPr id="7" name="Picture 6" descr="Alchemy Logo (White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83" y="6688667"/>
            <a:ext cx="1317472" cy="6232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29312" y="1203161"/>
            <a:ext cx="681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539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ernal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"/>
            <a:ext cx="10160000" cy="357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2536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556192"/>
            <a:ext cx="10160000" cy="40638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0" y="4488881"/>
            <a:ext cx="8639831" cy="664797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TITLE SLIDE DESIGN FOR </a:t>
            </a:r>
            <a:br>
              <a:rPr lang="en-US" dirty="0"/>
            </a:br>
            <a:r>
              <a:rPr lang="en-US" dirty="0"/>
              <a:t>INTERNAL USE ONLY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20" y="5184429"/>
            <a:ext cx="8639831" cy="230832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24821" y="6258138"/>
            <a:ext cx="6088249" cy="184666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4821" y="5870114"/>
            <a:ext cx="6088249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Internal Use Only</a:t>
            </a:r>
          </a:p>
        </p:txBody>
      </p:sp>
      <p:pic>
        <p:nvPicPr>
          <p:cNvPr id="11" name="Picture 10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084" y="643560"/>
            <a:ext cx="1624730" cy="2166307"/>
          </a:xfrm>
          <a:prstGeom prst="rect">
            <a:avLst/>
          </a:prstGeom>
        </p:spPr>
      </p:pic>
      <p:pic>
        <p:nvPicPr>
          <p:cNvPr id="12" name="Picture 11" descr="Alchemy-Conference_Icons_Shield_v00-01.ai"/>
          <p:cNvPicPr>
            <a:picLocks noChangeAspect="1"/>
          </p:cNvPicPr>
          <p:nvPr userDrawn="1"/>
        </p:nvPicPr>
        <p:blipFill>
          <a:blip r:embed="rId2">
            <a:grayscl/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547" y="4013830"/>
            <a:ext cx="3535964" cy="4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1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xternal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77162"/>
            <a:ext cx="10160000" cy="3042838"/>
          </a:xfrm>
          <a:prstGeom prst="rect">
            <a:avLst/>
          </a:prstGeom>
          <a:solidFill>
            <a:srgbClr val="1C5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4" y="5360587"/>
            <a:ext cx="8639830" cy="590931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TITLE SLIDE DESIGN FOR </a:t>
            </a:r>
            <a:br>
              <a:rPr lang="en-US" dirty="0"/>
            </a:br>
            <a:r>
              <a:rPr lang="en-US" dirty="0"/>
              <a:t>CUSTOMER FACING PRESENTATION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20" y="5982266"/>
            <a:ext cx="7271384" cy="207749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24820" y="6885266"/>
            <a:ext cx="6501633" cy="184666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4820" y="6493248"/>
            <a:ext cx="6501633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company or presenter name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925977"/>
            <a:ext cx="10160000" cy="275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-41913" y="-55887"/>
            <a:ext cx="10257793" cy="4680632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insert picture here</a:t>
            </a:r>
          </a:p>
        </p:txBody>
      </p:sp>
      <p:pic>
        <p:nvPicPr>
          <p:cNvPr id="11" name="Picture 10" descr="Alchemy-Conference_Icons_Shield_v00-01.ai"/>
          <p:cNvPicPr>
            <a:picLocks noChangeAspect="1"/>
          </p:cNvPicPr>
          <p:nvPr userDrawn="1"/>
        </p:nvPicPr>
        <p:blipFill>
          <a:blip r:embed="rId2">
            <a:grayscl/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952" y="5001606"/>
            <a:ext cx="2654020" cy="35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430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0423"/>
            <a:ext cx="10160000" cy="282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3275994"/>
            <a:ext cx="10160000" cy="1053910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747063" y="3640913"/>
            <a:ext cx="7520392" cy="332399"/>
          </a:xfr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8" name="Picture 7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90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854" y="1282349"/>
            <a:ext cx="9271912" cy="5459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04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4765" y="1290160"/>
            <a:ext cx="4333322" cy="54514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82284" y="1290160"/>
            <a:ext cx="4460901" cy="54514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0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853" y="1296459"/>
            <a:ext cx="5950222" cy="544512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629768" y="1296465"/>
            <a:ext cx="3037086" cy="5445123"/>
          </a:xfrm>
        </p:spPr>
        <p:txBody>
          <a:bodyPr tIns="91440">
            <a:normAutofit/>
          </a:bodyPr>
          <a:lstStyle>
            <a:lvl1pPr marL="0" indent="0">
              <a:lnSpc>
                <a:spcPct val="100000"/>
              </a:lnSpc>
              <a:spcBef>
                <a:spcPts val="316"/>
              </a:spcBef>
              <a:buNone/>
              <a:defRPr sz="135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1350">
                <a:solidFill>
                  <a:schemeClr val="tx1"/>
                </a:solidFill>
              </a:defRPr>
            </a:lvl2pPr>
            <a:lvl3pPr marL="215504" indent="-132160">
              <a:lnSpc>
                <a:spcPct val="100000"/>
              </a:lnSpc>
              <a:spcBef>
                <a:spcPts val="316"/>
              </a:spcBef>
              <a:buClrTx/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>
              <a:spcBef>
                <a:spcPts val="316"/>
              </a:spcBef>
              <a:defRPr sz="750">
                <a:solidFill>
                  <a:schemeClr val="tx1"/>
                </a:solidFill>
              </a:defRPr>
            </a:lvl4pPr>
            <a:lvl5pPr>
              <a:spcBef>
                <a:spcPts val="316"/>
              </a:spcBef>
              <a:defRPr sz="750"/>
            </a:lvl5pPr>
          </a:lstStyle>
          <a:p>
            <a:pPr lvl="0"/>
            <a:r>
              <a:rPr lang="en-US" dirty="0"/>
              <a:t>Click to edit SIDEBAR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57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45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0423"/>
            <a:ext cx="10160000" cy="282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16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4023431" y="7032126"/>
            <a:ext cx="2116667" cy="40569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77" rtl="0" eaLnBrk="1" latinLnBrk="0" hangingPunct="1">
              <a:defRPr sz="900" kern="1200">
                <a:solidFill>
                  <a:srgbClr val="B6B5B7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/>
              <a:t>7</a:t>
            </a:r>
            <a:r>
              <a:rPr lang="en-US" sz="750" baseline="30000" dirty="0"/>
              <a:t>th</a:t>
            </a:r>
            <a:r>
              <a:rPr lang="en-US" sz="750" dirty="0"/>
              <a:t> Annual Alchemy Conference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81747" y="7032127"/>
            <a:ext cx="520188" cy="405694"/>
          </a:xfrm>
        </p:spPr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58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xternal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5" y="7032123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3B3B3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70385" y="7110047"/>
            <a:ext cx="3123943" cy="24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00" ker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and Proprietary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577162"/>
            <a:ext cx="10160000" cy="30428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1" y="5163605"/>
            <a:ext cx="6541422" cy="787908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THIS TITLE SLIDE DESIGN FOR CUSTOMER FACING PRESENTATION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22" y="5982266"/>
            <a:ext cx="6543948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24821" y="6791858"/>
            <a:ext cx="4044597" cy="246221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4821" y="6493245"/>
            <a:ext cx="4044597" cy="246221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company or presenter name</a:t>
            </a:r>
          </a:p>
        </p:txBody>
      </p:sp>
      <p:pic>
        <p:nvPicPr>
          <p:cNvPr id="2" name="Picture 1" descr="Alchemy Logo (White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74" y="6365079"/>
            <a:ext cx="1620007" cy="76640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925974"/>
            <a:ext cx="10160000" cy="275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160000" cy="4637264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549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1C5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6537" y="1217274"/>
            <a:ext cx="68136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6" name="Picture 5" descr="Alchemy-Conference_Icons_Shield_v00-01.ai"/>
          <p:cNvPicPr>
            <a:picLocks noChangeAspect="1"/>
          </p:cNvPicPr>
          <p:nvPr userDrawn="1"/>
        </p:nvPicPr>
        <p:blipFill>
          <a:blip r:embed="rId2">
            <a:grayscl/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208" y="425956"/>
            <a:ext cx="5076069" cy="6768092"/>
          </a:xfrm>
          <a:prstGeom prst="rect">
            <a:avLst/>
          </a:prstGeom>
        </p:spPr>
      </p:pic>
      <p:pic>
        <p:nvPicPr>
          <p:cNvPr id="10" name="Picture 9" descr="Alchemy Logo (White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6" y="6688667"/>
            <a:ext cx="988104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6532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ernal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"/>
            <a:ext cx="10160000" cy="357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2536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556192"/>
            <a:ext cx="10160000" cy="40638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0" y="4488881"/>
            <a:ext cx="8639831" cy="664797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TITLE SLIDE DESIGN FOR </a:t>
            </a:r>
            <a:br>
              <a:rPr lang="en-US" dirty="0"/>
            </a:br>
            <a:r>
              <a:rPr lang="en-US" dirty="0"/>
              <a:t>INTERNAL USE ONLY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20" y="5184429"/>
            <a:ext cx="8639831" cy="230832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24821" y="6258138"/>
            <a:ext cx="6088249" cy="184666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4821" y="5870114"/>
            <a:ext cx="6088249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Internal Use Only</a:t>
            </a:r>
          </a:p>
        </p:txBody>
      </p:sp>
      <p:pic>
        <p:nvPicPr>
          <p:cNvPr id="11" name="Picture 10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084" y="643560"/>
            <a:ext cx="1624730" cy="2166307"/>
          </a:xfrm>
          <a:prstGeom prst="rect">
            <a:avLst/>
          </a:prstGeom>
        </p:spPr>
      </p:pic>
      <p:pic>
        <p:nvPicPr>
          <p:cNvPr id="12" name="Picture 11" descr="Alchemy-Conference_Icons_Shield_v00-01.ai"/>
          <p:cNvPicPr>
            <a:picLocks noChangeAspect="1"/>
          </p:cNvPicPr>
          <p:nvPr userDrawn="1"/>
        </p:nvPicPr>
        <p:blipFill>
          <a:blip r:embed="rId2">
            <a:grayscl/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547" y="4013830"/>
            <a:ext cx="3535964" cy="4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944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xternal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77162"/>
            <a:ext cx="10160000" cy="3042838"/>
          </a:xfrm>
          <a:prstGeom prst="rect">
            <a:avLst/>
          </a:prstGeom>
          <a:solidFill>
            <a:srgbClr val="1C5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4" y="5360587"/>
            <a:ext cx="8639830" cy="590931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TITLE SLIDE DESIGN FOR </a:t>
            </a:r>
            <a:br>
              <a:rPr lang="en-US" dirty="0"/>
            </a:br>
            <a:r>
              <a:rPr lang="en-US" dirty="0"/>
              <a:t>CUSTOMER FACING PRESENTATION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20" y="5982266"/>
            <a:ext cx="7271384" cy="207749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24820" y="6885266"/>
            <a:ext cx="6501633" cy="184666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4820" y="6493248"/>
            <a:ext cx="6501633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company or presenter name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925977"/>
            <a:ext cx="10160000" cy="275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-41913" y="-55887"/>
            <a:ext cx="10257793" cy="4680632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insert picture here</a:t>
            </a:r>
          </a:p>
        </p:txBody>
      </p:sp>
      <p:pic>
        <p:nvPicPr>
          <p:cNvPr id="11" name="Picture 10" descr="Alchemy-Conference_Icons_Shield_v00-01.ai"/>
          <p:cNvPicPr>
            <a:picLocks noChangeAspect="1"/>
          </p:cNvPicPr>
          <p:nvPr userDrawn="1"/>
        </p:nvPicPr>
        <p:blipFill>
          <a:blip r:embed="rId2">
            <a:grayscl/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952" y="5001606"/>
            <a:ext cx="2654020" cy="35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986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0423"/>
            <a:ext cx="10160000" cy="282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3275994"/>
            <a:ext cx="10160000" cy="1053910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747063" y="3640913"/>
            <a:ext cx="7520392" cy="332399"/>
          </a:xfr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8" name="Picture 7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297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854" y="1282349"/>
            <a:ext cx="9271912" cy="5459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626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4765" y="1290160"/>
            <a:ext cx="4333322" cy="54514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82284" y="1290160"/>
            <a:ext cx="4460901" cy="54514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157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6B5B7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853" y="1296459"/>
            <a:ext cx="5950222" cy="544512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629768" y="1296465"/>
            <a:ext cx="3037086" cy="5445123"/>
          </a:xfrm>
        </p:spPr>
        <p:txBody>
          <a:bodyPr tIns="91440">
            <a:normAutofit/>
          </a:bodyPr>
          <a:lstStyle>
            <a:lvl1pPr marL="0" indent="0">
              <a:lnSpc>
                <a:spcPct val="100000"/>
              </a:lnSpc>
              <a:spcBef>
                <a:spcPts val="316"/>
              </a:spcBef>
              <a:buNone/>
              <a:defRPr sz="135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1350">
                <a:solidFill>
                  <a:schemeClr val="tx1"/>
                </a:solidFill>
              </a:defRPr>
            </a:lvl2pPr>
            <a:lvl3pPr marL="215504" indent="-132160">
              <a:lnSpc>
                <a:spcPct val="100000"/>
              </a:lnSpc>
              <a:spcBef>
                <a:spcPts val="316"/>
              </a:spcBef>
              <a:buClrTx/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>
              <a:spcBef>
                <a:spcPts val="316"/>
              </a:spcBef>
              <a:defRPr sz="750">
                <a:solidFill>
                  <a:schemeClr val="tx1"/>
                </a:solidFill>
              </a:defRPr>
            </a:lvl4pPr>
            <a:lvl5pPr>
              <a:spcBef>
                <a:spcPts val="316"/>
              </a:spcBef>
              <a:defRPr sz="750"/>
            </a:lvl5pPr>
          </a:lstStyle>
          <a:p>
            <a:pPr lvl="0"/>
            <a:r>
              <a:rPr lang="en-US" dirty="0"/>
              <a:t>Click to edit SIDEBAR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822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68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0423"/>
            <a:ext cx="10160000" cy="282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43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4023431" y="7032126"/>
            <a:ext cx="2116667" cy="40569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77" rtl="0" eaLnBrk="1" latinLnBrk="0" hangingPunct="1">
              <a:defRPr sz="900" kern="1200">
                <a:solidFill>
                  <a:srgbClr val="B6B5B7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/>
              <a:t>7</a:t>
            </a:r>
            <a:r>
              <a:rPr lang="en-US" sz="750" baseline="30000" dirty="0"/>
              <a:t>th</a:t>
            </a:r>
            <a:r>
              <a:rPr lang="en-US" sz="750" dirty="0"/>
              <a:t> Annual Alchemy Conference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81747" y="7032127"/>
            <a:ext cx="520188" cy="405694"/>
          </a:xfrm>
        </p:spPr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825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lchemy-Conference_Icons_Shield_v00-01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5" y="6758375"/>
            <a:ext cx="552146" cy="7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81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0423"/>
            <a:ext cx="10160000" cy="282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3275989"/>
            <a:ext cx="10160000" cy="1053910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1024820" y="3585508"/>
            <a:ext cx="6595180" cy="443198"/>
          </a:xfr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8" name="Picture 7" descr="alchemy_mark_white.ai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113" y="3480655"/>
            <a:ext cx="1597540" cy="11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1C5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6537" y="1217274"/>
            <a:ext cx="68136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6" name="Picture 5" descr="Alchemy-Conference_Icons_Shield_v00-01.ai"/>
          <p:cNvPicPr>
            <a:picLocks noChangeAspect="1"/>
          </p:cNvPicPr>
          <p:nvPr userDrawn="1"/>
        </p:nvPicPr>
        <p:blipFill>
          <a:blip r:embed="rId2">
            <a:grayscl/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208" y="425956"/>
            <a:ext cx="5076069" cy="6768092"/>
          </a:xfrm>
          <a:prstGeom prst="rect">
            <a:avLst/>
          </a:prstGeom>
        </p:spPr>
      </p:pic>
      <p:pic>
        <p:nvPicPr>
          <p:cNvPr id="10" name="Picture 9" descr="Alchemy Logo (White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6" y="6688667"/>
            <a:ext cx="988104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64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946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C01v2pp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Tool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270000" y="952500"/>
            <a:ext cx="7620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am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8500" y="2028825"/>
            <a:ext cx="10160000" cy="76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9764" y="1282349"/>
            <a:ext cx="9144000" cy="5459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99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04773" y="1290160"/>
            <a:ext cx="4333322" cy="5451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9859" y="1290160"/>
            <a:ext cx="4333322" cy="5451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7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9766" y="1296459"/>
            <a:ext cx="5822308" cy="544512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629766" y="1296460"/>
            <a:ext cx="3037086" cy="5445123"/>
          </a:xfrm>
        </p:spPr>
        <p:txBody>
          <a:bodyPr tIns="91440">
            <a:normAutofit/>
          </a:bodyPr>
          <a:lstStyle>
            <a:lvl1pPr marL="0" indent="0">
              <a:spcBef>
                <a:spcPts val="422"/>
              </a:spcBef>
              <a:buNone/>
              <a:defRPr sz="1300" cap="all" baseline="0"/>
            </a:lvl1pPr>
            <a:lvl2pPr marL="0" indent="0">
              <a:spcBef>
                <a:spcPts val="422"/>
              </a:spcBef>
              <a:buFontTx/>
              <a:buNone/>
              <a:defRPr sz="1300">
                <a:solidFill>
                  <a:schemeClr val="tx1"/>
                </a:solidFill>
              </a:defRPr>
            </a:lvl2pPr>
            <a:lvl3pPr marL="204231" indent="-204231">
              <a:spcBef>
                <a:spcPts val="422"/>
              </a:spcBef>
              <a:buClrTx/>
              <a:buFont typeface="Arial"/>
              <a:buChar char="•"/>
              <a:defRPr sz="1300">
                <a:solidFill>
                  <a:schemeClr val="tx1"/>
                </a:solidFill>
              </a:defRPr>
            </a:lvl3pPr>
            <a:lvl4pPr>
              <a:spcBef>
                <a:spcPts val="422"/>
              </a:spcBef>
              <a:defRPr sz="1000">
                <a:solidFill>
                  <a:schemeClr val="tx1"/>
                </a:solidFill>
              </a:defRPr>
            </a:lvl4pPr>
            <a:lvl5pPr>
              <a:spcBef>
                <a:spcPts val="422"/>
              </a:spcBef>
              <a:defRPr sz="1000"/>
            </a:lvl5pPr>
          </a:lstStyle>
          <a:p>
            <a:pPr lvl="0"/>
            <a:r>
              <a:rPr lang="en-US" dirty="0"/>
              <a:t>Click to edit SIDEBAR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0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0423"/>
            <a:ext cx="10160000" cy="282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19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29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8910"/>
            <a:ext cx="9144000" cy="56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82349"/>
            <a:ext cx="9144000" cy="545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Alchemy Logo (RGB).eps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83" y="6835070"/>
            <a:ext cx="1246079" cy="5895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0" y="1012942"/>
            <a:ext cx="10160000" cy="0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5" y="7032123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3B3B3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70385" y="7110047"/>
            <a:ext cx="3123943" cy="24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00" ker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8151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  <p:sldLayoutId id="2147483784" r:id="rId4"/>
    <p:sldLayoutId id="2147483786" r:id="rId5"/>
    <p:sldLayoutId id="2147483785" r:id="rId6"/>
    <p:sldLayoutId id="2147483787" r:id="rId7"/>
    <p:sldLayoutId id="2147483788" r:id="rId8"/>
    <p:sldLayoutId id="2147483789" r:id="rId9"/>
    <p:sldLayoutId id="2147483790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080" y="358910"/>
            <a:ext cx="9535791" cy="56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082" y="1282349"/>
            <a:ext cx="9431070" cy="545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012942"/>
            <a:ext cx="10160000" cy="0"/>
          </a:xfrm>
          <a:prstGeom prst="line">
            <a:avLst/>
          </a:prstGeom>
          <a:ln w="6350" cmpd="sng">
            <a:solidFill>
              <a:srgbClr val="B6B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6" y="7032125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6B5B7"/>
                </a:solidFill>
              </a:defRPr>
            </a:lvl1pPr>
          </a:lstStyle>
          <a:p>
            <a:r>
              <a:rPr lang="en-US" dirty="0"/>
              <a:t> </a:t>
            </a:r>
            <a:fld id="{2C94399E-9BC0-F94C-91A8-4E4AE43BDE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4023431" y="7032124"/>
            <a:ext cx="2116667" cy="40569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77" rtl="0" eaLnBrk="1" latinLnBrk="0" hangingPunct="1">
              <a:defRPr sz="900" kern="1200">
                <a:solidFill>
                  <a:srgbClr val="B6B5B7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7</a:t>
            </a:r>
            <a:r>
              <a:rPr lang="en-US" sz="900" baseline="30000" dirty="0"/>
              <a:t>th</a:t>
            </a:r>
            <a:r>
              <a:rPr lang="en-US" sz="900" dirty="0"/>
              <a:t> Annual Alchemy Conference</a:t>
            </a:r>
          </a:p>
        </p:txBody>
      </p:sp>
    </p:spTree>
    <p:extLst>
      <p:ext uri="{BB962C8B-B14F-4D97-AF65-F5344CB8AC3E}">
        <p14:creationId xmlns:p14="http://schemas.microsoft.com/office/powerpoint/2010/main" val="39818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ransition>
    <p:fade/>
  </p:transition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641" indent="-172641" algn="l" defTabSz="342900" rtl="0" eaLnBrk="1" latinLnBrk="0" hangingPunct="1">
        <a:spcBef>
          <a:spcPts val="900"/>
        </a:spcBef>
        <a:buClr>
          <a:schemeClr val="bg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450"/>
        </a:spcBef>
        <a:buClr>
          <a:schemeClr val="tx1"/>
        </a:buClr>
        <a:buFont typeface="Arial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450"/>
        </a:spcBef>
        <a:buClr>
          <a:schemeClr val="tx1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080" y="358910"/>
            <a:ext cx="9535791" cy="56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082" y="1282349"/>
            <a:ext cx="9431070" cy="545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012942"/>
            <a:ext cx="10160000" cy="0"/>
          </a:xfrm>
          <a:prstGeom prst="line">
            <a:avLst/>
          </a:prstGeom>
          <a:ln w="6350" cmpd="sng">
            <a:solidFill>
              <a:srgbClr val="B6B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6" y="7032125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6B5B7"/>
                </a:solidFill>
              </a:defRPr>
            </a:lvl1pPr>
          </a:lstStyle>
          <a:p>
            <a:r>
              <a:rPr lang="en-US" dirty="0"/>
              <a:t> </a:t>
            </a:r>
            <a:fld id="{2C94399E-9BC0-F94C-91A8-4E4AE43BDE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4023431" y="7032124"/>
            <a:ext cx="2116667" cy="40569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77" rtl="0" eaLnBrk="1" latinLnBrk="0" hangingPunct="1">
              <a:defRPr sz="900" kern="1200">
                <a:solidFill>
                  <a:srgbClr val="B6B5B7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7</a:t>
            </a:r>
            <a:r>
              <a:rPr lang="en-US" sz="900" baseline="30000" dirty="0"/>
              <a:t>th</a:t>
            </a:r>
            <a:r>
              <a:rPr lang="en-US" sz="900" dirty="0"/>
              <a:t> Annual Alchemy Conference</a:t>
            </a:r>
          </a:p>
        </p:txBody>
      </p:sp>
    </p:spTree>
    <p:extLst>
      <p:ext uri="{BB962C8B-B14F-4D97-AF65-F5344CB8AC3E}">
        <p14:creationId xmlns:p14="http://schemas.microsoft.com/office/powerpoint/2010/main" val="1932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ransition>
    <p:fade/>
  </p:transition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641" indent="-172641" algn="l" defTabSz="342900" rtl="0" eaLnBrk="1" latinLnBrk="0" hangingPunct="1">
        <a:spcBef>
          <a:spcPts val="900"/>
        </a:spcBef>
        <a:buClr>
          <a:schemeClr val="bg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450"/>
        </a:spcBef>
        <a:buClr>
          <a:schemeClr val="tx1"/>
        </a:buClr>
        <a:buFont typeface="Arial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450"/>
        </a:spcBef>
        <a:buClr>
          <a:schemeClr val="tx1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8909"/>
            <a:ext cx="9144000" cy="56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82349"/>
            <a:ext cx="9144000" cy="545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Alchemy Logo (RGB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82" y="6835070"/>
            <a:ext cx="1246079" cy="5895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0" y="1012942"/>
            <a:ext cx="10160000" cy="0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281744" y="7032123"/>
            <a:ext cx="52018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3B3B3"/>
                </a:solidFill>
              </a:defRPr>
            </a:lvl1pPr>
          </a:lstStyle>
          <a:p>
            <a:r>
              <a:rPr lang="en-US"/>
              <a:t> </a:t>
            </a:r>
            <a:fld id="{2C94399E-9BC0-F94C-91A8-4E4AE43BDE6A}" type="slidenum">
              <a:rPr lang="en-US" sz="1222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70384" y="7110047"/>
            <a:ext cx="3123943" cy="24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111" ker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FFFFFF">
                    <a:lumMod val="75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88432001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defTabSz="507995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762" indent="-255762" algn="l" defTabSz="507995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buFont typeface="Arial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buFont typeface="Arial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jpg"/><Relationship Id="rId5" Type="http://schemas.openxmlformats.org/officeDocument/2006/relationships/tags" Target="../tags/tag20.xml"/><Relationship Id="rId10" Type="http://schemas.openxmlformats.org/officeDocument/2006/relationships/image" Target="../media/image8.jpeg"/><Relationship Id="rId4" Type="http://schemas.openxmlformats.org/officeDocument/2006/relationships/tags" Target="../tags/tag19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3437" r="3269" b="5486"/>
          <a:stretch/>
        </p:blipFill>
        <p:spPr>
          <a:xfrm>
            <a:off x="8042142" y="2319963"/>
            <a:ext cx="2117858" cy="222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13476" r="16394" b="1"/>
          <a:stretch/>
        </p:blipFill>
        <p:spPr>
          <a:xfrm>
            <a:off x="6098766" y="2319963"/>
            <a:ext cx="1918138" cy="222698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4821" y="5370448"/>
            <a:ext cx="8639830" cy="392558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SMART ACTION AT WORK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55" t="10640" r="7873" b="4869"/>
          <a:stretch/>
        </p:blipFill>
        <p:spPr>
          <a:xfrm>
            <a:off x="0" y="1"/>
            <a:ext cx="3125823" cy="45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r="10964" b="11987"/>
          <a:stretch/>
        </p:blipFill>
        <p:spPr>
          <a:xfrm>
            <a:off x="3153072" y="0"/>
            <a:ext cx="2920457" cy="2292263"/>
          </a:xfrm>
          <a:prstGeom prst="rect">
            <a:avLst/>
          </a:prstGeom>
          <a:ln w="12700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224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679" r="1" b="21538"/>
          <a:stretch/>
        </p:blipFill>
        <p:spPr>
          <a:xfrm>
            <a:off x="6099771" y="0"/>
            <a:ext cx="4060229" cy="229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8552" r="581" b="7462"/>
          <a:stretch/>
        </p:blipFill>
        <p:spPr>
          <a:xfrm>
            <a:off x="3152067" y="2319963"/>
            <a:ext cx="2921462" cy="2226985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2876145-D36F-4A3D-8767-EC725FF83888}"/>
              </a:ext>
            </a:extLst>
          </p:cNvPr>
          <p:cNvSpPr txBox="1">
            <a:spLocks/>
          </p:cNvSpPr>
          <p:nvPr/>
        </p:nvSpPr>
        <p:spPr>
          <a:xfrm>
            <a:off x="1024821" y="6320881"/>
            <a:ext cx="463694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16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 Narrow" panose="020B0606020202030204" pitchFamily="34" charset="0"/>
              </a:rPr>
              <a:t>WA Association for Food Protection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08685C5-E2C5-409A-B514-A7F53E166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4821" y="6597880"/>
            <a:ext cx="4044597" cy="276999"/>
          </a:xfrm>
        </p:spPr>
        <p:txBody>
          <a:bodyPr/>
          <a:lstStyle/>
          <a:p>
            <a:r>
              <a:rPr lang="en-US" sz="1800" dirty="0">
                <a:latin typeface="Arial Narrow" panose="020B0606020202030204" pitchFamily="34" charset="0"/>
              </a:rPr>
              <a:t>September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67" y="156374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Benefits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917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1016" y="1832976"/>
            <a:ext cx="4241228" cy="5787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Picks up where training drops off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Utilizes &amp; engages the Supervisor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Leads to better application of knowledge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Increases awareness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Stops the “loss” and reverses the trend</a:t>
            </a:r>
          </a:p>
          <a:p>
            <a:pPr marL="380996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A029B-8B2B-4DA8-B499-F853600B44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"/>
          <a:stretch/>
        </p:blipFill>
        <p:spPr>
          <a:xfrm>
            <a:off x="4858427" y="1519358"/>
            <a:ext cx="4795340" cy="51464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7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18" y="313359"/>
            <a:ext cx="8725088" cy="425016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The ROI of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222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658101" y="6283542"/>
            <a:ext cx="6584025" cy="21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576" tIns="14288" rIns="28576" bIns="14288" rtlCol="0" anchor="ctr">
            <a:spAutoFit/>
          </a:bodyPr>
          <a:lstStyle/>
          <a:p>
            <a:pPr algn="ctr" defTabSz="680105">
              <a:buClr>
                <a:srgbClr val="88C559"/>
              </a:buClr>
            </a:pPr>
            <a:r>
              <a:rPr lang="en-US" sz="120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Source: “Global Trends in Employee Engagement” (North American results cited ), Aon Hewitt/Queens University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77130" y="1759479"/>
            <a:ext cx="6980564" cy="72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100" tIns="19050" rIns="38100" bIns="19050" rtlCol="0" anchor="t" anchorCtr="0">
            <a:noAutofit/>
          </a:bodyPr>
          <a:lstStyle/>
          <a:p>
            <a:pPr defTabSz="906806"/>
            <a:r>
              <a:rPr lang="en-US" sz="2400" dirty="0">
                <a:solidFill>
                  <a:srgbClr val="435464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Research consistently shows companies with </a:t>
            </a:r>
            <a:r>
              <a:rPr lang="en-US" sz="2400" b="1" dirty="0">
                <a:solidFill>
                  <a:srgbClr val="435464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more engaged employees </a:t>
            </a:r>
            <a:r>
              <a:rPr lang="en-US" sz="2400" dirty="0">
                <a:solidFill>
                  <a:srgbClr val="435464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perform better in key metrics: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685" y="3208189"/>
            <a:ext cx="1861127" cy="2089825"/>
            <a:chOff x="342617" y="2030120"/>
            <a:chExt cx="1675014" cy="1880843"/>
          </a:xfrm>
        </p:grpSpPr>
        <p:sp>
          <p:nvSpPr>
            <p:cNvPr id="24" name="Rectangle 23"/>
            <p:cNvSpPr/>
            <p:nvPr/>
          </p:nvSpPr>
          <p:spPr>
            <a:xfrm>
              <a:off x="342617" y="2996866"/>
              <a:ext cx="1675014" cy="9140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556" i="1" dirty="0">
                  <a:latin typeface="Arial Narrow" panose="020B0606020202030204" pitchFamily="34" charset="0"/>
                  <a:ea typeface="Calibri Light" charset="0"/>
                  <a:cs typeface="Calibri Light" charset="0"/>
                </a:rPr>
                <a:t>Greater</a:t>
              </a:r>
            </a:p>
            <a:p>
              <a:pPr algn="ctr"/>
              <a: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  <a:t>Customer Satisfaction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958" y="2030120"/>
              <a:ext cx="1012333" cy="86554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784625" y="3562679"/>
            <a:ext cx="1124814" cy="287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2444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30</a:t>
            </a:r>
            <a:r>
              <a:rPr lang="en-US" sz="2444" dirty="0">
                <a:solidFill>
                  <a:schemeClr val="bg1"/>
                </a:solidFill>
                <a:latin typeface="Arial Narrow" panose="020B0606020202030204" pitchFamily="34" charset="0"/>
                <a:ea typeface="Calibri Light" charset="0"/>
                <a:cs typeface="Calibri Light" charset="0"/>
              </a:rPr>
              <a:t>%</a:t>
            </a:r>
            <a:endParaRPr lang="en-US" sz="2444" b="1" dirty="0">
              <a:solidFill>
                <a:schemeClr val="bg1"/>
              </a:solidFill>
              <a:latin typeface="Arial Narrow" panose="020B0606020202030204" pitchFamily="34" charset="0"/>
              <a:ea typeface="Calibri" charset="0"/>
              <a:cs typeface="Calibri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31142" y="3140946"/>
            <a:ext cx="1534064" cy="2157068"/>
            <a:chOff x="4888028" y="1969601"/>
            <a:chExt cx="1380658" cy="19413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1116" y="1969601"/>
              <a:ext cx="1334482" cy="92606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4888028" y="2996866"/>
              <a:ext cx="1380658" cy="9140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556" i="1" dirty="0">
                  <a:latin typeface="Arial Narrow" panose="020B0606020202030204" pitchFamily="34" charset="0"/>
                  <a:ea typeface="Calibri Light" charset="0"/>
                  <a:cs typeface="Calibri Light" charset="0"/>
                </a:rPr>
                <a:t>Less</a:t>
              </a:r>
              <a:endParaRPr lang="en-US" sz="2000" b="1" dirty="0">
                <a:latin typeface="Arial Narrow" panose="020B0606020202030204" pitchFamily="34" charset="0"/>
                <a:ea typeface="Calibri" charset="0"/>
                <a:cs typeface="Calibri" charset="0"/>
              </a:endParaRPr>
            </a:p>
            <a:p>
              <a:pPr algn="ctr"/>
              <a: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  <a:t>Employee</a:t>
              </a:r>
              <a:b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</a:br>
              <a: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  <a:t>Turnover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46737" y="3167217"/>
            <a:ext cx="1728982" cy="2130797"/>
            <a:chOff x="2652063" y="1993245"/>
            <a:chExt cx="1556084" cy="1917717"/>
          </a:xfrm>
        </p:grpSpPr>
        <p:sp>
          <p:nvSpPr>
            <p:cNvPr id="32" name="Rectangle 31"/>
            <p:cNvSpPr/>
            <p:nvPr/>
          </p:nvSpPr>
          <p:spPr>
            <a:xfrm>
              <a:off x="2652063" y="2996865"/>
              <a:ext cx="1556084" cy="9140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556" i="1" dirty="0">
                  <a:latin typeface="Arial Narrow" panose="020B0606020202030204" pitchFamily="34" charset="0"/>
                  <a:ea typeface="Calibri Light" charset="0"/>
                  <a:cs typeface="Calibri Light" charset="0"/>
                </a:rPr>
                <a:t>Greater</a:t>
              </a:r>
              <a:endParaRPr lang="en-US" sz="2000" b="1" dirty="0">
                <a:latin typeface="Arial Narrow" panose="020B0606020202030204" pitchFamily="34" charset="0"/>
                <a:ea typeface="Calibri" charset="0"/>
                <a:cs typeface="Calibri" charset="0"/>
              </a:endParaRPr>
            </a:p>
            <a:p>
              <a:pPr algn="ctr"/>
              <a: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  <a:t>Employee</a:t>
              </a:r>
              <a:b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</a:br>
              <a:r>
                <a:rPr lang="en-US" sz="2222" b="1" dirty="0">
                  <a:latin typeface="Arial Narrow" panose="020B0606020202030204" pitchFamily="34" charset="0"/>
                  <a:ea typeface="Calibri" charset="0"/>
                  <a:cs typeface="Calibri" charset="0"/>
                </a:rPr>
                <a:t>Productivity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90861" y="1993245"/>
              <a:ext cx="904370" cy="904370"/>
              <a:chOff x="2990861" y="1993245"/>
              <a:chExt cx="904370" cy="90437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990861" y="1993245"/>
                <a:ext cx="904370" cy="9043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3161" y="2461084"/>
                <a:ext cx="615129" cy="426824"/>
              </a:xfrm>
              <a:prstGeom prst="rect">
                <a:avLst/>
              </a:prstGeom>
            </p:spPr>
          </p:pic>
        </p:grpSp>
      </p:grpSp>
      <p:sp>
        <p:nvSpPr>
          <p:cNvPr id="31" name="Rectangle 30"/>
          <p:cNvSpPr/>
          <p:nvPr/>
        </p:nvSpPr>
        <p:spPr>
          <a:xfrm>
            <a:off x="3362556" y="3384745"/>
            <a:ext cx="1004856" cy="287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2444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15</a:t>
            </a:r>
            <a:r>
              <a:rPr lang="en-US" sz="2444" dirty="0">
                <a:solidFill>
                  <a:schemeClr val="bg1"/>
                </a:solidFill>
                <a:latin typeface="Arial Narrow" panose="020B0606020202030204" pitchFamily="34" charset="0"/>
                <a:ea typeface="Calibri Light" charset="0"/>
                <a:cs typeface="Calibri Light" charset="0"/>
              </a:rPr>
              <a:t>%</a:t>
            </a:r>
            <a:endParaRPr lang="en-US" sz="2444" b="1" dirty="0">
              <a:solidFill>
                <a:schemeClr val="bg1"/>
              </a:solidFill>
              <a:latin typeface="Arial Narrow" panose="020B0606020202030204" pitchFamily="34" charset="0"/>
              <a:ea typeface="Calibri" charset="0"/>
              <a:cs typeface="Calibri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07815" y="3594324"/>
            <a:ext cx="1229190" cy="287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2444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26</a:t>
            </a:r>
            <a:r>
              <a:rPr lang="en-US" sz="2444" dirty="0">
                <a:solidFill>
                  <a:schemeClr val="bg1"/>
                </a:solidFill>
                <a:latin typeface="Arial Narrow" panose="020B0606020202030204" pitchFamily="34" charset="0"/>
                <a:ea typeface="Calibri Light" charset="0"/>
                <a:cs typeface="Calibri Light" charset="0"/>
              </a:rPr>
              <a:t>%</a:t>
            </a:r>
            <a:endParaRPr lang="en-US" sz="2444" b="1" dirty="0">
              <a:solidFill>
                <a:schemeClr val="bg1"/>
              </a:solidFill>
              <a:latin typeface="Arial Narrow" panose="020B0606020202030204" pitchFamily="34" charset="0"/>
              <a:ea typeface="Calibri" charset="0"/>
              <a:cs typeface="Calibri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765" y="3206399"/>
            <a:ext cx="1070667" cy="867514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076392" y="3695908"/>
            <a:ext cx="1070667" cy="287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2444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20</a:t>
            </a:r>
            <a:r>
              <a:rPr lang="en-US" sz="2444" dirty="0">
                <a:solidFill>
                  <a:schemeClr val="bg1"/>
                </a:solidFill>
                <a:latin typeface="Arial Narrow" panose="020B0606020202030204" pitchFamily="34" charset="0"/>
                <a:ea typeface="Calibri Light" charset="0"/>
                <a:cs typeface="Calibri Light" charset="0"/>
              </a:rPr>
              <a:t>%</a:t>
            </a:r>
            <a:endParaRPr lang="en-US" sz="2444" b="1" dirty="0">
              <a:solidFill>
                <a:schemeClr val="bg1"/>
              </a:solidFill>
              <a:latin typeface="Arial Narrow" panose="020B0606020202030204" pitchFamily="34" charset="0"/>
              <a:ea typeface="Calibri" charset="0"/>
              <a:cs typeface="Calibri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42086" y="4282351"/>
            <a:ext cx="189975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556" i="1" dirty="0">
                <a:latin typeface="Arial Narrow" panose="020B0606020202030204" pitchFamily="34" charset="0"/>
                <a:ea typeface="Calibri Light" charset="0"/>
                <a:cs typeface="Calibri Light" charset="0"/>
              </a:rPr>
              <a:t>Less</a:t>
            </a:r>
            <a:endParaRPr lang="en-US" sz="2000" b="1" dirty="0">
              <a:latin typeface="Arial Narrow" panose="020B0606020202030204" pitchFamily="34" charset="0"/>
              <a:ea typeface="Calibri" charset="0"/>
              <a:cs typeface="Calibri" charset="0"/>
            </a:endParaRPr>
          </a:p>
          <a:p>
            <a:pPr algn="ctr"/>
            <a:r>
              <a:rPr lang="en-US" sz="2222" b="1" dirty="0">
                <a:latin typeface="Arial Narrow" panose="020B0606020202030204" pitchFamily="34" charset="0"/>
                <a:ea typeface="Calibri" charset="0"/>
                <a:cs typeface="Calibri" charset="0"/>
              </a:rPr>
              <a:t>Employee</a:t>
            </a:r>
            <a:br>
              <a:rPr lang="en-US" sz="2222" b="1" dirty="0">
                <a:latin typeface="Arial Narrow" panose="020B0606020202030204" pitchFamily="34" charset="0"/>
                <a:ea typeface="Calibri" charset="0"/>
                <a:cs typeface="Calibri" charset="0"/>
              </a:rPr>
            </a:br>
            <a:r>
              <a:rPr lang="en-US" sz="2222" b="1" dirty="0">
                <a:latin typeface="Arial Narrow" panose="020B0606020202030204" pitchFamily="34" charset="0"/>
                <a:ea typeface="Calibri" charset="0"/>
                <a:cs typeface="Calibri" charset="0"/>
              </a:rPr>
              <a:t>Absenteeism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67" y="171019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In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917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9767" y="2216392"/>
            <a:ext cx="4527000" cy="4172507"/>
          </a:xfrm>
        </p:spPr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One and done doesn’t get it done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Holistic &amp; blended learning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Extend learning throughout the operation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Combats the forgetting curve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It works!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Image result for happy beef far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05" y="1987682"/>
            <a:ext cx="4233333" cy="395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BFB38-FD29-4620-A800-69FB656F8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222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82B8-D1C6-4FC0-B7BE-5E88BCC6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79818" y="926926"/>
            <a:ext cx="4322115" cy="568797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763E632-6E3D-4DA2-8DA2-D86E83150AB2}"/>
              </a:ext>
            </a:extLst>
          </p:cNvPr>
          <p:cNvSpPr txBox="1">
            <a:spLocks/>
          </p:cNvSpPr>
          <p:nvPr/>
        </p:nvSpPr>
        <p:spPr>
          <a:xfrm>
            <a:off x="219903" y="2630467"/>
            <a:ext cx="4895063" cy="287335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defTabSz="457200" rtl="0" eaLnBrk="1" latinLnBrk="0" hangingPunct="1">
              <a:spcBef>
                <a:spcPts val="120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latin typeface="Arial Narrow" panose="020B0606020202030204" pitchFamily="34" charset="0"/>
              </a:rPr>
              <a:t>REMEMBER: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Arial Narrow" panose="020B0606020202030204" pitchFamily="34" charset="0"/>
              </a:rPr>
              <a:t>Bad decisions make good stories…and usually the evening news.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67" dirty="0"/>
          </a:p>
          <a:p>
            <a:pPr marL="0" indent="0">
              <a:buNone/>
            </a:pP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F51898-D8F5-4E1B-BFAC-0C7804588C61}"/>
              </a:ext>
            </a:extLst>
          </p:cNvPr>
          <p:cNvSpPr txBox="1"/>
          <p:nvPr/>
        </p:nvSpPr>
        <p:spPr bwMode="auto">
          <a:xfrm>
            <a:off x="2491198" y="3273561"/>
            <a:ext cx="5669207" cy="17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576" tIns="14288" rIns="28576" bIns="14288" rtlCol="0" anchor="ctr">
            <a:spAutoFit/>
          </a:bodyPr>
          <a:lstStyle/>
          <a:p>
            <a:pPr algn="ctr" defTabSz="680089"/>
            <a:r>
              <a:rPr lang="en-US" sz="2800" dirty="0">
                <a:solidFill>
                  <a:srgbClr val="FFFFFF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Kristi Reynolds</a:t>
            </a:r>
          </a:p>
          <a:p>
            <a:pPr algn="ctr" defTabSz="680089"/>
            <a:r>
              <a:rPr lang="en-US" sz="2800" dirty="0">
                <a:solidFill>
                  <a:srgbClr val="FFFFFF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Northwest Area Representative</a:t>
            </a:r>
          </a:p>
          <a:p>
            <a:pPr algn="ctr" defTabSz="680089"/>
            <a:r>
              <a:rPr lang="en-US" sz="2800" dirty="0">
                <a:solidFill>
                  <a:srgbClr val="FFFFFF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(425) 466-1126</a:t>
            </a:r>
          </a:p>
          <a:p>
            <a:pPr algn="ctr" defTabSz="680089"/>
            <a:r>
              <a:rPr lang="en-US" sz="2800" dirty="0">
                <a:solidFill>
                  <a:srgbClr val="FFFFFF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kristi.reynolds@alchemysystems.com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7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34311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Areas of Focus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fld id="{2C94399E-9BC0-F94C-91A8-4E4AE43BDE6A}" type="slidenum">
              <a:rPr lang="en-US" sz="917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Proprietary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8002" y="1779402"/>
            <a:ext cx="8121136" cy="432869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latin typeface="Arial Narrow" panose="020B0606020202030204" pitchFamily="34" charset="0"/>
              </a:rPr>
              <a:t>Industry Challenges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Arial Narrow" panose="020B0606020202030204" pitchFamily="34" charset="0"/>
              </a:rPr>
              <a:t>Creating Engagement to Drive Smart Action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Arial Narrow" panose="020B0606020202030204" pitchFamily="34" charset="0"/>
              </a:rPr>
              <a:t>ROI of Engagement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Arial Narrow" panose="020B0606020202030204" pitchFamily="34" charset="0"/>
              </a:rPr>
              <a:t>Q&amp;A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4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154" y="184910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Industry Challenges Keep Increasing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5990">
              <a:defRPr/>
            </a:pPr>
            <a:r>
              <a:rPr lang="en-US" sz="2000" kern="0" dirty="0"/>
              <a:t> </a:t>
            </a:r>
            <a:fld id="{2C94399E-9BC0-F94C-91A8-4E4AE43BDE6A}" type="slidenum">
              <a:rPr lang="en-US" sz="1222" kern="0"/>
              <a:pPr defTabSz="1015990">
                <a:defRPr/>
              </a:pPr>
              <a:t>3</a:t>
            </a:fld>
            <a:endParaRPr lang="en-US" sz="2000" kern="0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11807" y="6298603"/>
            <a:ext cx="1569937" cy="140596"/>
          </a:xfrm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71" y="2373386"/>
            <a:ext cx="894096" cy="154784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500154" y="5080712"/>
            <a:ext cx="266949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06806">
              <a:lnSpc>
                <a:spcPts val="2222"/>
              </a:lnSpc>
              <a:defRPr/>
            </a:pP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workers</a:t>
            </a:r>
            <a:r>
              <a:rPr lang="en-US" sz="2000" b="1" i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2000" i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are either </a:t>
            </a: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unengaged</a:t>
            </a:r>
            <a:r>
              <a:rPr lang="en-US" sz="2000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 </a:t>
            </a:r>
            <a:br>
              <a:rPr lang="en-US" sz="2000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en-US" sz="2000" i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or </a:t>
            </a: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actively disengaged</a:t>
            </a:r>
            <a:r>
              <a:rPr lang="en-US" sz="2000" kern="0" baseline="3000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789864" y="4475644"/>
            <a:ext cx="2610146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06806">
              <a:lnSpc>
                <a:spcPts val="2222"/>
              </a:lnSpc>
              <a:defRPr/>
            </a:pPr>
            <a:r>
              <a:rPr lang="en-US" sz="2000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average </a:t>
            </a: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business cost </a:t>
            </a:r>
            <a:r>
              <a:rPr lang="en-US" sz="2000" i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of a</a:t>
            </a:r>
            <a:r>
              <a:rPr lang="en-US" sz="2000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single food recall</a:t>
            </a:r>
            <a:r>
              <a:rPr lang="en-US" sz="2000" kern="0" baseline="3000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6750751" y="5003768"/>
            <a:ext cx="26576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06806">
              <a:defRPr/>
            </a:pP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annual cost </a:t>
            </a:r>
            <a:r>
              <a:rPr lang="en-US" sz="2000" i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of</a:t>
            </a:r>
            <a:r>
              <a:rPr lang="en-US" sz="2000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 </a:t>
            </a:r>
            <a:br>
              <a:rPr lang="en-US" sz="2000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en-US" sz="2000" b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workplace injuries </a:t>
            </a:r>
            <a:r>
              <a:rPr lang="en-US" sz="2000" i="1" kern="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in the U.S.</a:t>
            </a:r>
            <a:r>
              <a:rPr lang="en-US" sz="2000" kern="0" baseline="30000" dirty="0"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2536701" y="6664602"/>
            <a:ext cx="4846332" cy="2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576" tIns="14288" rIns="28576" bIns="14288" rtlCol="0" anchor="ctr">
            <a:spAutoFit/>
          </a:bodyPr>
          <a:lstStyle/>
          <a:p>
            <a:pPr algn="ctr" defTabSz="680105">
              <a:buClr>
                <a:schemeClr val="bg2"/>
              </a:buClr>
              <a:defRPr/>
            </a:pPr>
            <a:r>
              <a:rPr lang="en-US" sz="1400" kern="0" baseline="3000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1</a:t>
            </a:r>
            <a:r>
              <a:rPr lang="en-US" sz="1400" kern="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Gallup        </a:t>
            </a:r>
            <a:r>
              <a:rPr lang="en-US" sz="1400" kern="0" baseline="3000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2</a:t>
            </a:r>
            <a:r>
              <a:rPr lang="en-US" sz="1400" kern="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Fortune       </a:t>
            </a:r>
            <a:r>
              <a:rPr lang="en-US" sz="1400" kern="0" baseline="3000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3</a:t>
            </a:r>
            <a:r>
              <a:rPr lang="en-US" sz="1400" kern="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OSHA</a:t>
            </a:r>
          </a:p>
        </p:txBody>
      </p:sp>
      <p:sp>
        <p:nvSpPr>
          <p:cNvPr id="5" name="Oval 4"/>
          <p:cNvSpPr/>
          <p:nvPr/>
        </p:nvSpPr>
        <p:spPr>
          <a:xfrm>
            <a:off x="844017" y="2862069"/>
            <a:ext cx="1981774" cy="19817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38359" y="3395641"/>
            <a:ext cx="12745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06806">
              <a:defRPr/>
            </a:pPr>
            <a:r>
              <a:rPr lang="en-US" sz="6000" b="1" kern="0" dirty="0">
                <a:solidFill>
                  <a:schemeClr val="bg1"/>
                </a:solidFill>
                <a:latin typeface="Arial Narrow" panose="020B0606020202030204" pitchFamily="34" charset="0"/>
                <a:ea typeface="Calibri" charset="0"/>
                <a:cs typeface="Calibri" charset="0"/>
              </a:rPr>
              <a:t>70</a:t>
            </a:r>
            <a:r>
              <a:rPr lang="en-US" sz="5333" kern="0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charset="0"/>
                <a:cs typeface="Calibri" charset="0"/>
              </a:rPr>
              <a:t>%</a:t>
            </a:r>
            <a:endParaRPr lang="en-US" sz="6000" kern="0" baseline="30000" dirty="0">
              <a:solidFill>
                <a:schemeClr val="bg1"/>
              </a:solidFill>
              <a:latin typeface="Arial Narrow" panose="020B060602020203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68980" y="2151024"/>
            <a:ext cx="1981774" cy="1981774"/>
          </a:xfrm>
          <a:prstGeom prst="ellipse">
            <a:avLst/>
          </a:prstGeom>
          <a:solidFill>
            <a:srgbClr val="82BE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02603" y="4134177"/>
            <a:ext cx="823017" cy="8230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49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96751" y="4390653"/>
            <a:ext cx="434718" cy="123520"/>
            <a:chOff x="2091362" y="2786467"/>
            <a:chExt cx="391246" cy="111168"/>
          </a:xfrm>
          <a:solidFill>
            <a:schemeClr val="tx1"/>
          </a:solidFill>
        </p:grpSpPr>
        <p:sp>
          <p:nvSpPr>
            <p:cNvPr id="7" name="Oval 6"/>
            <p:cNvSpPr/>
            <p:nvPr/>
          </p:nvSpPr>
          <p:spPr>
            <a:xfrm>
              <a:off x="2091362" y="2786467"/>
              <a:ext cx="111168" cy="11116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15990"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371440" y="2786467"/>
              <a:ext cx="111168" cy="11116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15990"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358511" y="4700716"/>
            <a:ext cx="311198" cy="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3968979" y="2637629"/>
            <a:ext cx="19817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06806">
              <a:defRPr/>
            </a:pPr>
            <a:r>
              <a:rPr lang="en-US" sz="6000" kern="0" baseline="30000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$</a:t>
            </a:r>
            <a:r>
              <a:rPr lang="en-US" sz="6000" b="1" kern="0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30M</a:t>
            </a:r>
            <a:endParaRPr lang="en-US" sz="6000" kern="0" baseline="30000" dirty="0">
              <a:solidFill>
                <a:schemeClr val="bg1"/>
              </a:solidFill>
              <a:latin typeface="Arial Narrow" panose="020B060602020203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86183" y="2862069"/>
            <a:ext cx="1981774" cy="19817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7086181" y="3344344"/>
            <a:ext cx="19817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06806">
              <a:defRPr/>
            </a:pPr>
            <a:r>
              <a:rPr lang="en-US" sz="6000" kern="0" baseline="30000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$</a:t>
            </a:r>
            <a:r>
              <a:rPr lang="en-US" sz="6000" b="1" kern="0" dirty="0">
                <a:solidFill>
                  <a:schemeClr val="bg1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250B</a:t>
            </a:r>
            <a:endParaRPr lang="en-US" sz="6000" kern="0" baseline="30000" dirty="0">
              <a:solidFill>
                <a:schemeClr val="bg1"/>
              </a:solidFill>
              <a:latin typeface="Arial Narrow" panose="020B060602020203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3" name="Trapezoid 22"/>
          <p:cNvSpPr/>
          <p:nvPr/>
        </p:nvSpPr>
        <p:spPr>
          <a:xfrm rot="10800000">
            <a:off x="5393779" y="3507609"/>
            <a:ext cx="904591" cy="690350"/>
          </a:xfrm>
          <a:prstGeom prst="trapezoid">
            <a:avLst>
              <a:gd name="adj" fmla="val 2685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784">
            <a:off x="5729142" y="3236549"/>
            <a:ext cx="443223" cy="841119"/>
          </a:xfrm>
          <a:prstGeom prst="rect">
            <a:avLst/>
          </a:prstGeom>
        </p:spPr>
      </p:pic>
      <p:sp>
        <p:nvSpPr>
          <p:cNvPr id="26" name="Trapezoid 25"/>
          <p:cNvSpPr/>
          <p:nvPr/>
        </p:nvSpPr>
        <p:spPr>
          <a:xfrm rot="10800000">
            <a:off x="5404848" y="3524769"/>
            <a:ext cx="893521" cy="701689"/>
          </a:xfrm>
          <a:prstGeom prst="trapezoid">
            <a:avLst/>
          </a:prstGeom>
          <a:noFill/>
          <a:ln w="34925">
            <a:solidFill>
              <a:srgbClr val="82BE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47" y="3506337"/>
            <a:ext cx="961931" cy="7348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784">
            <a:off x="5729142" y="3236549"/>
            <a:ext cx="443223" cy="84111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577160" y="4180884"/>
            <a:ext cx="720787" cy="776310"/>
          </a:xfrm>
          <a:custGeom>
            <a:avLst/>
            <a:gdLst>
              <a:gd name="connsiteX0" fmla="*/ 0 w 141947"/>
              <a:gd name="connsiteY0" fmla="*/ 0 h 640779"/>
              <a:gd name="connsiteX1" fmla="*/ 141947 w 141947"/>
              <a:gd name="connsiteY1" fmla="*/ 0 h 640779"/>
              <a:gd name="connsiteX2" fmla="*/ 141947 w 141947"/>
              <a:gd name="connsiteY2" fmla="*/ 640779 h 640779"/>
              <a:gd name="connsiteX3" fmla="*/ 0 w 141947"/>
              <a:gd name="connsiteY3" fmla="*/ 640779 h 640779"/>
              <a:gd name="connsiteX4" fmla="*/ 0 w 141947"/>
              <a:gd name="connsiteY4" fmla="*/ 0 h 640779"/>
              <a:gd name="connsiteX0" fmla="*/ 0 w 141947"/>
              <a:gd name="connsiteY0" fmla="*/ 0 h 640779"/>
              <a:gd name="connsiteX1" fmla="*/ 141947 w 141947"/>
              <a:gd name="connsiteY1" fmla="*/ 0 h 640779"/>
              <a:gd name="connsiteX2" fmla="*/ 138646 w 141947"/>
              <a:gd name="connsiteY2" fmla="*/ 168724 h 640779"/>
              <a:gd name="connsiteX3" fmla="*/ 141947 w 141947"/>
              <a:gd name="connsiteY3" fmla="*/ 640779 h 640779"/>
              <a:gd name="connsiteX4" fmla="*/ 0 w 141947"/>
              <a:gd name="connsiteY4" fmla="*/ 640779 h 640779"/>
              <a:gd name="connsiteX5" fmla="*/ 0 w 141947"/>
              <a:gd name="connsiteY5" fmla="*/ 0 h 640779"/>
              <a:gd name="connsiteX0" fmla="*/ 0 w 150600"/>
              <a:gd name="connsiteY0" fmla="*/ 0 h 640779"/>
              <a:gd name="connsiteX1" fmla="*/ 141947 w 150600"/>
              <a:gd name="connsiteY1" fmla="*/ 0 h 640779"/>
              <a:gd name="connsiteX2" fmla="*/ 138646 w 150600"/>
              <a:gd name="connsiteY2" fmla="*/ 168724 h 640779"/>
              <a:gd name="connsiteX3" fmla="*/ 135345 w 150600"/>
              <a:gd name="connsiteY3" fmla="*/ 376692 h 640779"/>
              <a:gd name="connsiteX4" fmla="*/ 141947 w 150600"/>
              <a:gd name="connsiteY4" fmla="*/ 640779 h 640779"/>
              <a:gd name="connsiteX5" fmla="*/ 0 w 150600"/>
              <a:gd name="connsiteY5" fmla="*/ 640779 h 640779"/>
              <a:gd name="connsiteX6" fmla="*/ 0 w 150600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38646 w 307002"/>
              <a:gd name="connsiteY2" fmla="*/ 168724 h 640779"/>
              <a:gd name="connsiteX3" fmla="*/ 307001 w 307002"/>
              <a:gd name="connsiteY3" fmla="*/ 188530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38646 w 307002"/>
              <a:gd name="connsiteY2" fmla="*/ 168724 h 640779"/>
              <a:gd name="connsiteX3" fmla="*/ 307001 w 307002"/>
              <a:gd name="connsiteY3" fmla="*/ 188530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38646 w 307002"/>
              <a:gd name="connsiteY2" fmla="*/ 168724 h 640779"/>
              <a:gd name="connsiteX3" fmla="*/ 307001 w 307002"/>
              <a:gd name="connsiteY3" fmla="*/ 188530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38646 w 307002"/>
              <a:gd name="connsiteY2" fmla="*/ 168724 h 640779"/>
              <a:gd name="connsiteX3" fmla="*/ 307001 w 307002"/>
              <a:gd name="connsiteY3" fmla="*/ 168723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42569 w 307002"/>
              <a:gd name="connsiteY2" fmla="*/ 168724 h 640779"/>
              <a:gd name="connsiteX3" fmla="*/ 307001 w 307002"/>
              <a:gd name="connsiteY3" fmla="*/ 168723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40608 w 307002"/>
              <a:gd name="connsiteY2" fmla="*/ 172647 h 640779"/>
              <a:gd name="connsiteX3" fmla="*/ 307001 w 307002"/>
              <a:gd name="connsiteY3" fmla="*/ 168723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40608 w 307002"/>
              <a:gd name="connsiteY2" fmla="*/ 172647 h 640779"/>
              <a:gd name="connsiteX3" fmla="*/ 307001 w 307002"/>
              <a:gd name="connsiteY3" fmla="*/ 168723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307002"/>
              <a:gd name="connsiteY0" fmla="*/ 0 h 640779"/>
              <a:gd name="connsiteX1" fmla="*/ 141947 w 307002"/>
              <a:gd name="connsiteY1" fmla="*/ 0 h 640779"/>
              <a:gd name="connsiteX2" fmla="*/ 140608 w 307002"/>
              <a:gd name="connsiteY2" fmla="*/ 172647 h 640779"/>
              <a:gd name="connsiteX3" fmla="*/ 307001 w 307002"/>
              <a:gd name="connsiteY3" fmla="*/ 205994 h 640779"/>
              <a:gd name="connsiteX4" fmla="*/ 141947 w 307002"/>
              <a:gd name="connsiteY4" fmla="*/ 640779 h 640779"/>
              <a:gd name="connsiteX5" fmla="*/ 0 w 307002"/>
              <a:gd name="connsiteY5" fmla="*/ 640779 h 640779"/>
              <a:gd name="connsiteX6" fmla="*/ 0 w 307002"/>
              <a:gd name="connsiteY6" fmla="*/ 0 h 640779"/>
              <a:gd name="connsiteX0" fmla="*/ 0 w 267770"/>
              <a:gd name="connsiteY0" fmla="*/ 0 h 640779"/>
              <a:gd name="connsiteX1" fmla="*/ 141947 w 267770"/>
              <a:gd name="connsiteY1" fmla="*/ 0 h 640779"/>
              <a:gd name="connsiteX2" fmla="*/ 140608 w 267770"/>
              <a:gd name="connsiteY2" fmla="*/ 172647 h 640779"/>
              <a:gd name="connsiteX3" fmla="*/ 267768 w 267770"/>
              <a:gd name="connsiteY3" fmla="*/ 198147 h 640779"/>
              <a:gd name="connsiteX4" fmla="*/ 141947 w 267770"/>
              <a:gd name="connsiteY4" fmla="*/ 640779 h 640779"/>
              <a:gd name="connsiteX5" fmla="*/ 0 w 267770"/>
              <a:gd name="connsiteY5" fmla="*/ 640779 h 640779"/>
              <a:gd name="connsiteX6" fmla="*/ 0 w 267770"/>
              <a:gd name="connsiteY6" fmla="*/ 0 h 640779"/>
              <a:gd name="connsiteX0" fmla="*/ 0 w 316810"/>
              <a:gd name="connsiteY0" fmla="*/ 0 h 640779"/>
              <a:gd name="connsiteX1" fmla="*/ 141947 w 316810"/>
              <a:gd name="connsiteY1" fmla="*/ 0 h 640779"/>
              <a:gd name="connsiteX2" fmla="*/ 140608 w 316810"/>
              <a:gd name="connsiteY2" fmla="*/ 172647 h 640779"/>
              <a:gd name="connsiteX3" fmla="*/ 316809 w 316810"/>
              <a:gd name="connsiteY3" fmla="*/ 174607 h 640779"/>
              <a:gd name="connsiteX4" fmla="*/ 141947 w 316810"/>
              <a:gd name="connsiteY4" fmla="*/ 640779 h 640779"/>
              <a:gd name="connsiteX5" fmla="*/ 0 w 316810"/>
              <a:gd name="connsiteY5" fmla="*/ 640779 h 640779"/>
              <a:gd name="connsiteX6" fmla="*/ 0 w 316810"/>
              <a:gd name="connsiteY6" fmla="*/ 0 h 640779"/>
              <a:gd name="connsiteX0" fmla="*/ 0 w 152026"/>
              <a:gd name="connsiteY0" fmla="*/ 0 h 640779"/>
              <a:gd name="connsiteX1" fmla="*/ 141947 w 152026"/>
              <a:gd name="connsiteY1" fmla="*/ 0 h 640779"/>
              <a:gd name="connsiteX2" fmla="*/ 140608 w 152026"/>
              <a:gd name="connsiteY2" fmla="*/ 172647 h 640779"/>
              <a:gd name="connsiteX3" fmla="*/ 141947 w 152026"/>
              <a:gd name="connsiteY3" fmla="*/ 640779 h 640779"/>
              <a:gd name="connsiteX4" fmla="*/ 0 w 152026"/>
              <a:gd name="connsiteY4" fmla="*/ 640779 h 640779"/>
              <a:gd name="connsiteX5" fmla="*/ 0 w 152026"/>
              <a:gd name="connsiteY5" fmla="*/ 0 h 640779"/>
              <a:gd name="connsiteX0" fmla="*/ 0 w 152691"/>
              <a:gd name="connsiteY0" fmla="*/ 0 h 640779"/>
              <a:gd name="connsiteX1" fmla="*/ 141947 w 152691"/>
              <a:gd name="connsiteY1" fmla="*/ 0 h 640779"/>
              <a:gd name="connsiteX2" fmla="*/ 140608 w 152691"/>
              <a:gd name="connsiteY2" fmla="*/ 172647 h 640779"/>
              <a:gd name="connsiteX3" fmla="*/ 142478 w 152691"/>
              <a:gd name="connsiteY3" fmla="*/ 300363 h 640779"/>
              <a:gd name="connsiteX4" fmla="*/ 141947 w 152691"/>
              <a:gd name="connsiteY4" fmla="*/ 640779 h 640779"/>
              <a:gd name="connsiteX5" fmla="*/ 0 w 152691"/>
              <a:gd name="connsiteY5" fmla="*/ 640779 h 640779"/>
              <a:gd name="connsiteX6" fmla="*/ 0 w 152691"/>
              <a:gd name="connsiteY6" fmla="*/ 0 h 640779"/>
              <a:gd name="connsiteX0" fmla="*/ 0 w 309218"/>
              <a:gd name="connsiteY0" fmla="*/ 0 h 640779"/>
              <a:gd name="connsiteX1" fmla="*/ 141947 w 309218"/>
              <a:gd name="connsiteY1" fmla="*/ 0 h 640779"/>
              <a:gd name="connsiteX2" fmla="*/ 140608 w 309218"/>
              <a:gd name="connsiteY2" fmla="*/ 172647 h 640779"/>
              <a:gd name="connsiteX3" fmla="*/ 309218 w 309218"/>
              <a:gd name="connsiteY3" fmla="*/ 190511 h 640779"/>
              <a:gd name="connsiteX4" fmla="*/ 141947 w 309218"/>
              <a:gd name="connsiteY4" fmla="*/ 640779 h 640779"/>
              <a:gd name="connsiteX5" fmla="*/ 0 w 309218"/>
              <a:gd name="connsiteY5" fmla="*/ 640779 h 640779"/>
              <a:gd name="connsiteX6" fmla="*/ 0 w 309218"/>
              <a:gd name="connsiteY6" fmla="*/ 0 h 640779"/>
              <a:gd name="connsiteX0" fmla="*/ 0 w 309218"/>
              <a:gd name="connsiteY0" fmla="*/ 0 h 640779"/>
              <a:gd name="connsiteX1" fmla="*/ 141947 w 309218"/>
              <a:gd name="connsiteY1" fmla="*/ 0 h 640779"/>
              <a:gd name="connsiteX2" fmla="*/ 140608 w 309218"/>
              <a:gd name="connsiteY2" fmla="*/ 172647 h 640779"/>
              <a:gd name="connsiteX3" fmla="*/ 309218 w 309218"/>
              <a:gd name="connsiteY3" fmla="*/ 190511 h 640779"/>
              <a:gd name="connsiteX4" fmla="*/ 141947 w 309218"/>
              <a:gd name="connsiteY4" fmla="*/ 640779 h 640779"/>
              <a:gd name="connsiteX5" fmla="*/ 0 w 309218"/>
              <a:gd name="connsiteY5" fmla="*/ 640779 h 640779"/>
              <a:gd name="connsiteX6" fmla="*/ 0 w 309218"/>
              <a:gd name="connsiteY6" fmla="*/ 0 h 640779"/>
              <a:gd name="connsiteX0" fmla="*/ 0 w 313141"/>
              <a:gd name="connsiteY0" fmla="*/ 0 h 640779"/>
              <a:gd name="connsiteX1" fmla="*/ 141947 w 313141"/>
              <a:gd name="connsiteY1" fmla="*/ 0 h 640779"/>
              <a:gd name="connsiteX2" fmla="*/ 140608 w 313141"/>
              <a:gd name="connsiteY2" fmla="*/ 172647 h 640779"/>
              <a:gd name="connsiteX3" fmla="*/ 313141 w 313141"/>
              <a:gd name="connsiteY3" fmla="*/ 174818 h 640779"/>
              <a:gd name="connsiteX4" fmla="*/ 141947 w 313141"/>
              <a:gd name="connsiteY4" fmla="*/ 640779 h 640779"/>
              <a:gd name="connsiteX5" fmla="*/ 0 w 313141"/>
              <a:gd name="connsiteY5" fmla="*/ 640779 h 640779"/>
              <a:gd name="connsiteX6" fmla="*/ 0 w 313141"/>
              <a:gd name="connsiteY6" fmla="*/ 0 h 640779"/>
              <a:gd name="connsiteX0" fmla="*/ 0 w 313141"/>
              <a:gd name="connsiteY0" fmla="*/ 0 h 640779"/>
              <a:gd name="connsiteX1" fmla="*/ 141947 w 313141"/>
              <a:gd name="connsiteY1" fmla="*/ 0 h 640779"/>
              <a:gd name="connsiteX2" fmla="*/ 140608 w 313141"/>
              <a:gd name="connsiteY2" fmla="*/ 172647 h 640779"/>
              <a:gd name="connsiteX3" fmla="*/ 313141 w 313141"/>
              <a:gd name="connsiteY3" fmla="*/ 174818 h 640779"/>
              <a:gd name="connsiteX4" fmla="*/ 141947 w 313141"/>
              <a:gd name="connsiteY4" fmla="*/ 640779 h 640779"/>
              <a:gd name="connsiteX5" fmla="*/ 0 w 313141"/>
              <a:gd name="connsiteY5" fmla="*/ 640779 h 640779"/>
              <a:gd name="connsiteX6" fmla="*/ 0 w 313141"/>
              <a:gd name="connsiteY6" fmla="*/ 0 h 640779"/>
              <a:gd name="connsiteX0" fmla="*/ 0 w 313141"/>
              <a:gd name="connsiteY0" fmla="*/ 0 h 640779"/>
              <a:gd name="connsiteX1" fmla="*/ 141947 w 313141"/>
              <a:gd name="connsiteY1" fmla="*/ 0 h 640779"/>
              <a:gd name="connsiteX2" fmla="*/ 140608 w 313141"/>
              <a:gd name="connsiteY2" fmla="*/ 172647 h 640779"/>
              <a:gd name="connsiteX3" fmla="*/ 313141 w 313141"/>
              <a:gd name="connsiteY3" fmla="*/ 174818 h 640779"/>
              <a:gd name="connsiteX4" fmla="*/ 141947 w 313141"/>
              <a:gd name="connsiteY4" fmla="*/ 640779 h 640779"/>
              <a:gd name="connsiteX5" fmla="*/ 0 w 313141"/>
              <a:gd name="connsiteY5" fmla="*/ 640779 h 640779"/>
              <a:gd name="connsiteX6" fmla="*/ 0 w 313141"/>
              <a:gd name="connsiteY6" fmla="*/ 0 h 640779"/>
              <a:gd name="connsiteX0" fmla="*/ 0 w 649181"/>
              <a:gd name="connsiteY0" fmla="*/ 0 h 642741"/>
              <a:gd name="connsiteX1" fmla="*/ 141947 w 649181"/>
              <a:gd name="connsiteY1" fmla="*/ 0 h 642741"/>
              <a:gd name="connsiteX2" fmla="*/ 140608 w 649181"/>
              <a:gd name="connsiteY2" fmla="*/ 172647 h 642741"/>
              <a:gd name="connsiteX3" fmla="*/ 313141 w 649181"/>
              <a:gd name="connsiteY3" fmla="*/ 174818 h 642741"/>
              <a:gd name="connsiteX4" fmla="*/ 648052 w 649181"/>
              <a:gd name="connsiteY4" fmla="*/ 642741 h 642741"/>
              <a:gd name="connsiteX5" fmla="*/ 0 w 649181"/>
              <a:gd name="connsiteY5" fmla="*/ 640779 h 642741"/>
              <a:gd name="connsiteX6" fmla="*/ 0 w 649181"/>
              <a:gd name="connsiteY6" fmla="*/ 0 h 642741"/>
              <a:gd name="connsiteX0" fmla="*/ 0 w 648052"/>
              <a:gd name="connsiteY0" fmla="*/ 0 h 642741"/>
              <a:gd name="connsiteX1" fmla="*/ 141947 w 648052"/>
              <a:gd name="connsiteY1" fmla="*/ 0 h 642741"/>
              <a:gd name="connsiteX2" fmla="*/ 140608 w 648052"/>
              <a:gd name="connsiteY2" fmla="*/ 172647 h 642741"/>
              <a:gd name="connsiteX3" fmla="*/ 313141 w 648052"/>
              <a:gd name="connsiteY3" fmla="*/ 174818 h 642741"/>
              <a:gd name="connsiteX4" fmla="*/ 648052 w 648052"/>
              <a:gd name="connsiteY4" fmla="*/ 642741 h 642741"/>
              <a:gd name="connsiteX5" fmla="*/ 0 w 648052"/>
              <a:gd name="connsiteY5" fmla="*/ 640779 h 642741"/>
              <a:gd name="connsiteX6" fmla="*/ 0 w 648052"/>
              <a:gd name="connsiteY6" fmla="*/ 0 h 642741"/>
              <a:gd name="connsiteX0" fmla="*/ 0 w 685525"/>
              <a:gd name="connsiteY0" fmla="*/ 0 h 642741"/>
              <a:gd name="connsiteX1" fmla="*/ 141947 w 685525"/>
              <a:gd name="connsiteY1" fmla="*/ 0 h 642741"/>
              <a:gd name="connsiteX2" fmla="*/ 140608 w 685525"/>
              <a:gd name="connsiteY2" fmla="*/ 172647 h 642741"/>
              <a:gd name="connsiteX3" fmla="*/ 313141 w 685525"/>
              <a:gd name="connsiteY3" fmla="*/ 174818 h 642741"/>
              <a:gd name="connsiteX4" fmla="*/ 576001 w 685525"/>
              <a:gd name="connsiteY4" fmla="*/ 535761 h 642741"/>
              <a:gd name="connsiteX5" fmla="*/ 648052 w 685525"/>
              <a:gd name="connsiteY5" fmla="*/ 642741 h 642741"/>
              <a:gd name="connsiteX6" fmla="*/ 0 w 685525"/>
              <a:gd name="connsiteY6" fmla="*/ 640779 h 642741"/>
              <a:gd name="connsiteX7" fmla="*/ 0 w 685525"/>
              <a:gd name="connsiteY7" fmla="*/ 0 h 642741"/>
              <a:gd name="connsiteX0" fmla="*/ 0 w 678007"/>
              <a:gd name="connsiteY0" fmla="*/ 0 h 642741"/>
              <a:gd name="connsiteX1" fmla="*/ 141947 w 678007"/>
              <a:gd name="connsiteY1" fmla="*/ 0 h 642741"/>
              <a:gd name="connsiteX2" fmla="*/ 140608 w 678007"/>
              <a:gd name="connsiteY2" fmla="*/ 172647 h 642741"/>
              <a:gd name="connsiteX3" fmla="*/ 313141 w 678007"/>
              <a:gd name="connsiteY3" fmla="*/ 174818 h 642741"/>
              <a:gd name="connsiteX4" fmla="*/ 576001 w 678007"/>
              <a:gd name="connsiteY4" fmla="*/ 535761 h 642741"/>
              <a:gd name="connsiteX5" fmla="*/ 648052 w 678007"/>
              <a:gd name="connsiteY5" fmla="*/ 642741 h 642741"/>
              <a:gd name="connsiteX6" fmla="*/ 0 w 678007"/>
              <a:gd name="connsiteY6" fmla="*/ 640779 h 642741"/>
              <a:gd name="connsiteX7" fmla="*/ 0 w 678007"/>
              <a:gd name="connsiteY7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646620 w 690982"/>
              <a:gd name="connsiteY4" fmla="*/ 541646 h 642741"/>
              <a:gd name="connsiteX5" fmla="*/ 648052 w 690982"/>
              <a:gd name="connsiteY5" fmla="*/ 642741 h 642741"/>
              <a:gd name="connsiteX6" fmla="*/ 0 w 690982"/>
              <a:gd name="connsiteY6" fmla="*/ 640779 h 642741"/>
              <a:gd name="connsiteX7" fmla="*/ 0 w 690982"/>
              <a:gd name="connsiteY7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646620 w 690982"/>
              <a:gd name="connsiteY4" fmla="*/ 541646 h 642741"/>
              <a:gd name="connsiteX5" fmla="*/ 648052 w 690982"/>
              <a:gd name="connsiteY5" fmla="*/ 642741 h 642741"/>
              <a:gd name="connsiteX6" fmla="*/ 0 w 690982"/>
              <a:gd name="connsiteY6" fmla="*/ 640779 h 642741"/>
              <a:gd name="connsiteX7" fmla="*/ 0 w 690982"/>
              <a:gd name="connsiteY7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550499 w 690982"/>
              <a:gd name="connsiteY4" fmla="*/ 457295 h 642741"/>
              <a:gd name="connsiteX5" fmla="*/ 646620 w 690982"/>
              <a:gd name="connsiteY5" fmla="*/ 541646 h 642741"/>
              <a:gd name="connsiteX6" fmla="*/ 648052 w 690982"/>
              <a:gd name="connsiteY6" fmla="*/ 642741 h 642741"/>
              <a:gd name="connsiteX7" fmla="*/ 0 w 690982"/>
              <a:gd name="connsiteY7" fmla="*/ 640779 h 642741"/>
              <a:gd name="connsiteX8" fmla="*/ 0 w 690982"/>
              <a:gd name="connsiteY8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332756 w 690982"/>
              <a:gd name="connsiteY4" fmla="*/ 543607 h 642741"/>
              <a:gd name="connsiteX5" fmla="*/ 646620 w 690982"/>
              <a:gd name="connsiteY5" fmla="*/ 541646 h 642741"/>
              <a:gd name="connsiteX6" fmla="*/ 648052 w 690982"/>
              <a:gd name="connsiteY6" fmla="*/ 642741 h 642741"/>
              <a:gd name="connsiteX7" fmla="*/ 0 w 690982"/>
              <a:gd name="connsiteY7" fmla="*/ 640779 h 642741"/>
              <a:gd name="connsiteX8" fmla="*/ 0 w 690982"/>
              <a:gd name="connsiteY8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83802 w 690982"/>
              <a:gd name="connsiteY4" fmla="*/ 541646 h 642741"/>
              <a:gd name="connsiteX5" fmla="*/ 646620 w 690982"/>
              <a:gd name="connsiteY5" fmla="*/ 541646 h 642741"/>
              <a:gd name="connsiteX6" fmla="*/ 648052 w 690982"/>
              <a:gd name="connsiteY6" fmla="*/ 642741 h 642741"/>
              <a:gd name="connsiteX7" fmla="*/ 0 w 690982"/>
              <a:gd name="connsiteY7" fmla="*/ 640779 h 642741"/>
              <a:gd name="connsiteX8" fmla="*/ 0 w 690982"/>
              <a:gd name="connsiteY8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83802 w 690982"/>
              <a:gd name="connsiteY4" fmla="*/ 541646 h 642741"/>
              <a:gd name="connsiteX5" fmla="*/ 646620 w 690982"/>
              <a:gd name="connsiteY5" fmla="*/ 541646 h 642741"/>
              <a:gd name="connsiteX6" fmla="*/ 648052 w 690982"/>
              <a:gd name="connsiteY6" fmla="*/ 642741 h 642741"/>
              <a:gd name="connsiteX7" fmla="*/ 0 w 690982"/>
              <a:gd name="connsiteY7" fmla="*/ 640779 h 642741"/>
              <a:gd name="connsiteX8" fmla="*/ 0 w 690982"/>
              <a:gd name="connsiteY8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83802 w 690982"/>
              <a:gd name="connsiteY4" fmla="*/ 541646 h 642741"/>
              <a:gd name="connsiteX5" fmla="*/ 646620 w 690982"/>
              <a:gd name="connsiteY5" fmla="*/ 541646 h 642741"/>
              <a:gd name="connsiteX6" fmla="*/ 648052 w 690982"/>
              <a:gd name="connsiteY6" fmla="*/ 642741 h 642741"/>
              <a:gd name="connsiteX7" fmla="*/ 0 w 690982"/>
              <a:gd name="connsiteY7" fmla="*/ 640779 h 642741"/>
              <a:gd name="connsiteX8" fmla="*/ 0 w 690982"/>
              <a:gd name="connsiteY8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77917 w 690982"/>
              <a:gd name="connsiteY4" fmla="*/ 543608 h 642741"/>
              <a:gd name="connsiteX5" fmla="*/ 646620 w 690982"/>
              <a:gd name="connsiteY5" fmla="*/ 541646 h 642741"/>
              <a:gd name="connsiteX6" fmla="*/ 648052 w 690982"/>
              <a:gd name="connsiteY6" fmla="*/ 642741 h 642741"/>
              <a:gd name="connsiteX7" fmla="*/ 0 w 690982"/>
              <a:gd name="connsiteY7" fmla="*/ 640779 h 642741"/>
              <a:gd name="connsiteX8" fmla="*/ 0 w 690982"/>
              <a:gd name="connsiteY8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22993 w 690982"/>
              <a:gd name="connsiteY4" fmla="*/ 367059 h 642741"/>
              <a:gd name="connsiteX5" fmla="*/ 477917 w 690982"/>
              <a:gd name="connsiteY5" fmla="*/ 543608 h 642741"/>
              <a:gd name="connsiteX6" fmla="*/ 646620 w 690982"/>
              <a:gd name="connsiteY6" fmla="*/ 541646 h 642741"/>
              <a:gd name="connsiteX7" fmla="*/ 648052 w 690982"/>
              <a:gd name="connsiteY7" fmla="*/ 642741 h 642741"/>
              <a:gd name="connsiteX8" fmla="*/ 0 w 690982"/>
              <a:gd name="connsiteY8" fmla="*/ 640779 h 642741"/>
              <a:gd name="connsiteX9" fmla="*/ 0 w 690982"/>
              <a:gd name="connsiteY9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22993 w 690982"/>
              <a:gd name="connsiteY4" fmla="*/ 367059 h 642741"/>
              <a:gd name="connsiteX5" fmla="*/ 477917 w 690982"/>
              <a:gd name="connsiteY5" fmla="*/ 543608 h 642741"/>
              <a:gd name="connsiteX6" fmla="*/ 646620 w 690982"/>
              <a:gd name="connsiteY6" fmla="*/ 541646 h 642741"/>
              <a:gd name="connsiteX7" fmla="*/ 648052 w 690982"/>
              <a:gd name="connsiteY7" fmla="*/ 642741 h 642741"/>
              <a:gd name="connsiteX8" fmla="*/ 0 w 690982"/>
              <a:gd name="connsiteY8" fmla="*/ 640779 h 642741"/>
              <a:gd name="connsiteX9" fmla="*/ 0 w 690982"/>
              <a:gd name="connsiteY9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22993 w 690982"/>
              <a:gd name="connsiteY4" fmla="*/ 367059 h 642741"/>
              <a:gd name="connsiteX5" fmla="*/ 477917 w 690982"/>
              <a:gd name="connsiteY5" fmla="*/ 543608 h 642741"/>
              <a:gd name="connsiteX6" fmla="*/ 646620 w 690982"/>
              <a:gd name="connsiteY6" fmla="*/ 541646 h 642741"/>
              <a:gd name="connsiteX7" fmla="*/ 648052 w 690982"/>
              <a:gd name="connsiteY7" fmla="*/ 642741 h 642741"/>
              <a:gd name="connsiteX8" fmla="*/ 0 w 690982"/>
              <a:gd name="connsiteY8" fmla="*/ 640779 h 642741"/>
              <a:gd name="connsiteX9" fmla="*/ 0 w 690982"/>
              <a:gd name="connsiteY9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77919 w 690982"/>
              <a:gd name="connsiteY4" fmla="*/ 361174 h 642741"/>
              <a:gd name="connsiteX5" fmla="*/ 477917 w 690982"/>
              <a:gd name="connsiteY5" fmla="*/ 543608 h 642741"/>
              <a:gd name="connsiteX6" fmla="*/ 646620 w 690982"/>
              <a:gd name="connsiteY6" fmla="*/ 541646 h 642741"/>
              <a:gd name="connsiteX7" fmla="*/ 648052 w 690982"/>
              <a:gd name="connsiteY7" fmla="*/ 642741 h 642741"/>
              <a:gd name="connsiteX8" fmla="*/ 0 w 690982"/>
              <a:gd name="connsiteY8" fmla="*/ 640779 h 642741"/>
              <a:gd name="connsiteX9" fmla="*/ 0 w 690982"/>
              <a:gd name="connsiteY9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77919 w 690982"/>
              <a:gd name="connsiteY4" fmla="*/ 361174 h 642741"/>
              <a:gd name="connsiteX5" fmla="*/ 477917 w 690982"/>
              <a:gd name="connsiteY5" fmla="*/ 543608 h 642741"/>
              <a:gd name="connsiteX6" fmla="*/ 646620 w 690982"/>
              <a:gd name="connsiteY6" fmla="*/ 541646 h 642741"/>
              <a:gd name="connsiteX7" fmla="*/ 648052 w 690982"/>
              <a:gd name="connsiteY7" fmla="*/ 642741 h 642741"/>
              <a:gd name="connsiteX8" fmla="*/ 0 w 690982"/>
              <a:gd name="connsiteY8" fmla="*/ 640779 h 642741"/>
              <a:gd name="connsiteX9" fmla="*/ 0 w 690982"/>
              <a:gd name="connsiteY9" fmla="*/ 0 h 642741"/>
              <a:gd name="connsiteX0" fmla="*/ 0 w 690982"/>
              <a:gd name="connsiteY0" fmla="*/ 0 h 642741"/>
              <a:gd name="connsiteX1" fmla="*/ 141947 w 690982"/>
              <a:gd name="connsiteY1" fmla="*/ 0 h 642741"/>
              <a:gd name="connsiteX2" fmla="*/ 140608 w 690982"/>
              <a:gd name="connsiteY2" fmla="*/ 172647 h 642741"/>
              <a:gd name="connsiteX3" fmla="*/ 313141 w 690982"/>
              <a:gd name="connsiteY3" fmla="*/ 174818 h 642741"/>
              <a:gd name="connsiteX4" fmla="*/ 477919 w 690982"/>
              <a:gd name="connsiteY4" fmla="*/ 361174 h 642741"/>
              <a:gd name="connsiteX5" fmla="*/ 477917 w 690982"/>
              <a:gd name="connsiteY5" fmla="*/ 543608 h 642741"/>
              <a:gd name="connsiteX6" fmla="*/ 646620 w 690982"/>
              <a:gd name="connsiteY6" fmla="*/ 541646 h 642741"/>
              <a:gd name="connsiteX7" fmla="*/ 648052 w 690982"/>
              <a:gd name="connsiteY7" fmla="*/ 642741 h 642741"/>
              <a:gd name="connsiteX8" fmla="*/ 0 w 690982"/>
              <a:gd name="connsiteY8" fmla="*/ 640779 h 642741"/>
              <a:gd name="connsiteX9" fmla="*/ 0 w 690982"/>
              <a:gd name="connsiteY9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477919 w 648361"/>
              <a:gd name="connsiteY4" fmla="*/ 361174 h 642741"/>
              <a:gd name="connsiteX5" fmla="*/ 477917 w 648361"/>
              <a:gd name="connsiteY5" fmla="*/ 543608 h 642741"/>
              <a:gd name="connsiteX6" fmla="*/ 646620 w 648361"/>
              <a:gd name="connsiteY6" fmla="*/ 541646 h 642741"/>
              <a:gd name="connsiteX7" fmla="*/ 648052 w 648361"/>
              <a:gd name="connsiteY7" fmla="*/ 642741 h 642741"/>
              <a:gd name="connsiteX8" fmla="*/ 0 w 648361"/>
              <a:gd name="connsiteY8" fmla="*/ 640779 h 642741"/>
              <a:gd name="connsiteX9" fmla="*/ 0 w 648361"/>
              <a:gd name="connsiteY9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477919 w 648361"/>
              <a:gd name="connsiteY4" fmla="*/ 361174 h 642741"/>
              <a:gd name="connsiteX5" fmla="*/ 477917 w 648361"/>
              <a:gd name="connsiteY5" fmla="*/ 543608 h 642741"/>
              <a:gd name="connsiteX6" fmla="*/ 646620 w 648361"/>
              <a:gd name="connsiteY6" fmla="*/ 541646 h 642741"/>
              <a:gd name="connsiteX7" fmla="*/ 648052 w 648361"/>
              <a:gd name="connsiteY7" fmla="*/ 642741 h 642741"/>
              <a:gd name="connsiteX8" fmla="*/ 0 w 648361"/>
              <a:gd name="connsiteY8" fmla="*/ 640779 h 642741"/>
              <a:gd name="connsiteX9" fmla="*/ 0 w 648361"/>
              <a:gd name="connsiteY9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477919 w 648361"/>
              <a:gd name="connsiteY4" fmla="*/ 361174 h 642741"/>
              <a:gd name="connsiteX5" fmla="*/ 479878 w 648361"/>
              <a:gd name="connsiteY5" fmla="*/ 539685 h 642741"/>
              <a:gd name="connsiteX6" fmla="*/ 646620 w 648361"/>
              <a:gd name="connsiteY6" fmla="*/ 541646 h 642741"/>
              <a:gd name="connsiteX7" fmla="*/ 648052 w 648361"/>
              <a:gd name="connsiteY7" fmla="*/ 642741 h 642741"/>
              <a:gd name="connsiteX8" fmla="*/ 0 w 648361"/>
              <a:gd name="connsiteY8" fmla="*/ 640779 h 642741"/>
              <a:gd name="connsiteX9" fmla="*/ 0 w 648361"/>
              <a:gd name="connsiteY9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481843 w 648361"/>
              <a:gd name="connsiteY4" fmla="*/ 363136 h 642741"/>
              <a:gd name="connsiteX5" fmla="*/ 479878 w 648361"/>
              <a:gd name="connsiteY5" fmla="*/ 539685 h 642741"/>
              <a:gd name="connsiteX6" fmla="*/ 646620 w 648361"/>
              <a:gd name="connsiteY6" fmla="*/ 541646 h 642741"/>
              <a:gd name="connsiteX7" fmla="*/ 648052 w 648361"/>
              <a:gd name="connsiteY7" fmla="*/ 642741 h 642741"/>
              <a:gd name="connsiteX8" fmla="*/ 0 w 648361"/>
              <a:gd name="connsiteY8" fmla="*/ 640779 h 642741"/>
              <a:gd name="connsiteX9" fmla="*/ 0 w 648361"/>
              <a:gd name="connsiteY9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481843 w 648361"/>
              <a:gd name="connsiteY4" fmla="*/ 363136 h 642741"/>
              <a:gd name="connsiteX5" fmla="*/ 479878 w 648361"/>
              <a:gd name="connsiteY5" fmla="*/ 539685 h 642741"/>
              <a:gd name="connsiteX6" fmla="*/ 646620 w 648361"/>
              <a:gd name="connsiteY6" fmla="*/ 541646 h 642741"/>
              <a:gd name="connsiteX7" fmla="*/ 648052 w 648361"/>
              <a:gd name="connsiteY7" fmla="*/ 642741 h 642741"/>
              <a:gd name="connsiteX8" fmla="*/ 0 w 648361"/>
              <a:gd name="connsiteY8" fmla="*/ 640779 h 642741"/>
              <a:gd name="connsiteX9" fmla="*/ 0 w 648361"/>
              <a:gd name="connsiteY9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81798 w 648361"/>
              <a:gd name="connsiteY4" fmla="*/ 286632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264100 w 648361"/>
              <a:gd name="connsiteY4" fmla="*/ 345481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213097 w 648361"/>
              <a:gd name="connsiteY4" fmla="*/ 437678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09217 w 648361"/>
              <a:gd name="connsiteY4" fmla="*/ 361174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09217 w 648361"/>
              <a:gd name="connsiteY4" fmla="*/ 361174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09217 w 648361"/>
              <a:gd name="connsiteY4" fmla="*/ 361174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09217 w 648361"/>
              <a:gd name="connsiteY4" fmla="*/ 361174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09217 w 648361"/>
              <a:gd name="connsiteY4" fmla="*/ 361174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2647 h 642741"/>
              <a:gd name="connsiteX3" fmla="*/ 313141 w 648361"/>
              <a:gd name="connsiteY3" fmla="*/ 174818 h 642741"/>
              <a:gd name="connsiteX4" fmla="*/ 313140 w 648361"/>
              <a:gd name="connsiteY4" fmla="*/ 363136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0 h 642741"/>
              <a:gd name="connsiteX2" fmla="*/ 140608 w 648361"/>
              <a:gd name="connsiteY2" fmla="*/ 174609 h 642741"/>
              <a:gd name="connsiteX3" fmla="*/ 313141 w 648361"/>
              <a:gd name="connsiteY3" fmla="*/ 174818 h 642741"/>
              <a:gd name="connsiteX4" fmla="*/ 313140 w 648361"/>
              <a:gd name="connsiteY4" fmla="*/ 363136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0 w 648361"/>
              <a:gd name="connsiteY0" fmla="*/ 0 h 642741"/>
              <a:gd name="connsiteX1" fmla="*/ 141947 w 648361"/>
              <a:gd name="connsiteY1" fmla="*/ 47123 h 642741"/>
              <a:gd name="connsiteX2" fmla="*/ 140608 w 648361"/>
              <a:gd name="connsiteY2" fmla="*/ 174609 h 642741"/>
              <a:gd name="connsiteX3" fmla="*/ 313141 w 648361"/>
              <a:gd name="connsiteY3" fmla="*/ 174818 h 642741"/>
              <a:gd name="connsiteX4" fmla="*/ 313140 w 648361"/>
              <a:gd name="connsiteY4" fmla="*/ 363136 h 642741"/>
              <a:gd name="connsiteX5" fmla="*/ 481843 w 648361"/>
              <a:gd name="connsiteY5" fmla="*/ 363136 h 642741"/>
              <a:gd name="connsiteX6" fmla="*/ 479878 w 648361"/>
              <a:gd name="connsiteY6" fmla="*/ 539685 h 642741"/>
              <a:gd name="connsiteX7" fmla="*/ 646620 w 648361"/>
              <a:gd name="connsiteY7" fmla="*/ 541646 h 642741"/>
              <a:gd name="connsiteX8" fmla="*/ 648052 w 648361"/>
              <a:gd name="connsiteY8" fmla="*/ 642741 h 642741"/>
              <a:gd name="connsiteX9" fmla="*/ 0 w 648361"/>
              <a:gd name="connsiteY9" fmla="*/ 640779 h 642741"/>
              <a:gd name="connsiteX10" fmla="*/ 0 w 648361"/>
              <a:gd name="connsiteY10" fmla="*/ 0 h 642741"/>
              <a:gd name="connsiteX0" fmla="*/ 2480 w 648361"/>
              <a:gd name="connsiteY0" fmla="*/ 0 h 600578"/>
              <a:gd name="connsiteX1" fmla="*/ 141947 w 648361"/>
              <a:gd name="connsiteY1" fmla="*/ 4960 h 600578"/>
              <a:gd name="connsiteX2" fmla="*/ 140608 w 648361"/>
              <a:gd name="connsiteY2" fmla="*/ 132446 h 600578"/>
              <a:gd name="connsiteX3" fmla="*/ 313141 w 648361"/>
              <a:gd name="connsiteY3" fmla="*/ 132655 h 600578"/>
              <a:gd name="connsiteX4" fmla="*/ 313140 w 648361"/>
              <a:gd name="connsiteY4" fmla="*/ 320973 h 600578"/>
              <a:gd name="connsiteX5" fmla="*/ 481843 w 648361"/>
              <a:gd name="connsiteY5" fmla="*/ 320973 h 600578"/>
              <a:gd name="connsiteX6" fmla="*/ 479878 w 648361"/>
              <a:gd name="connsiteY6" fmla="*/ 497522 h 600578"/>
              <a:gd name="connsiteX7" fmla="*/ 646620 w 648361"/>
              <a:gd name="connsiteY7" fmla="*/ 499483 h 600578"/>
              <a:gd name="connsiteX8" fmla="*/ 648052 w 648361"/>
              <a:gd name="connsiteY8" fmla="*/ 600578 h 600578"/>
              <a:gd name="connsiteX9" fmla="*/ 0 w 648361"/>
              <a:gd name="connsiteY9" fmla="*/ 598616 h 600578"/>
              <a:gd name="connsiteX10" fmla="*/ 2480 w 648361"/>
              <a:gd name="connsiteY10" fmla="*/ 0 h 600578"/>
              <a:gd name="connsiteX0" fmla="*/ 4960 w 648361"/>
              <a:gd name="connsiteY0" fmla="*/ 0 h 595618"/>
              <a:gd name="connsiteX1" fmla="*/ 141947 w 648361"/>
              <a:gd name="connsiteY1" fmla="*/ 0 h 595618"/>
              <a:gd name="connsiteX2" fmla="*/ 140608 w 648361"/>
              <a:gd name="connsiteY2" fmla="*/ 127486 h 595618"/>
              <a:gd name="connsiteX3" fmla="*/ 313141 w 648361"/>
              <a:gd name="connsiteY3" fmla="*/ 127695 h 595618"/>
              <a:gd name="connsiteX4" fmla="*/ 313140 w 648361"/>
              <a:gd name="connsiteY4" fmla="*/ 316013 h 595618"/>
              <a:gd name="connsiteX5" fmla="*/ 481843 w 648361"/>
              <a:gd name="connsiteY5" fmla="*/ 316013 h 595618"/>
              <a:gd name="connsiteX6" fmla="*/ 479878 w 648361"/>
              <a:gd name="connsiteY6" fmla="*/ 492562 h 595618"/>
              <a:gd name="connsiteX7" fmla="*/ 646620 w 648361"/>
              <a:gd name="connsiteY7" fmla="*/ 494523 h 595618"/>
              <a:gd name="connsiteX8" fmla="*/ 648052 w 648361"/>
              <a:gd name="connsiteY8" fmla="*/ 595618 h 595618"/>
              <a:gd name="connsiteX9" fmla="*/ 0 w 648361"/>
              <a:gd name="connsiteY9" fmla="*/ 593656 h 595618"/>
              <a:gd name="connsiteX10" fmla="*/ 4960 w 648361"/>
              <a:gd name="connsiteY10" fmla="*/ 0 h 595618"/>
              <a:gd name="connsiteX0" fmla="*/ 238 w 648600"/>
              <a:gd name="connsiteY0" fmla="*/ 2480 h 595618"/>
              <a:gd name="connsiteX1" fmla="*/ 142186 w 648600"/>
              <a:gd name="connsiteY1" fmla="*/ 0 h 595618"/>
              <a:gd name="connsiteX2" fmla="*/ 140847 w 648600"/>
              <a:gd name="connsiteY2" fmla="*/ 127486 h 595618"/>
              <a:gd name="connsiteX3" fmla="*/ 313380 w 648600"/>
              <a:gd name="connsiteY3" fmla="*/ 127695 h 595618"/>
              <a:gd name="connsiteX4" fmla="*/ 313379 w 648600"/>
              <a:gd name="connsiteY4" fmla="*/ 316013 h 595618"/>
              <a:gd name="connsiteX5" fmla="*/ 482082 w 648600"/>
              <a:gd name="connsiteY5" fmla="*/ 316013 h 595618"/>
              <a:gd name="connsiteX6" fmla="*/ 480117 w 648600"/>
              <a:gd name="connsiteY6" fmla="*/ 492562 h 595618"/>
              <a:gd name="connsiteX7" fmla="*/ 646859 w 648600"/>
              <a:gd name="connsiteY7" fmla="*/ 494523 h 595618"/>
              <a:gd name="connsiteX8" fmla="*/ 648291 w 648600"/>
              <a:gd name="connsiteY8" fmla="*/ 595618 h 595618"/>
              <a:gd name="connsiteX9" fmla="*/ 239 w 648600"/>
              <a:gd name="connsiteY9" fmla="*/ 593656 h 595618"/>
              <a:gd name="connsiteX10" fmla="*/ 238 w 648600"/>
              <a:gd name="connsiteY10" fmla="*/ 2480 h 595618"/>
              <a:gd name="connsiteX0" fmla="*/ 238 w 648291"/>
              <a:gd name="connsiteY0" fmla="*/ 2480 h 595618"/>
              <a:gd name="connsiteX1" fmla="*/ 142186 w 648291"/>
              <a:gd name="connsiteY1" fmla="*/ 0 h 595618"/>
              <a:gd name="connsiteX2" fmla="*/ 140847 w 648291"/>
              <a:gd name="connsiteY2" fmla="*/ 127486 h 595618"/>
              <a:gd name="connsiteX3" fmla="*/ 313380 w 648291"/>
              <a:gd name="connsiteY3" fmla="*/ 127695 h 595618"/>
              <a:gd name="connsiteX4" fmla="*/ 313379 w 648291"/>
              <a:gd name="connsiteY4" fmla="*/ 316013 h 595618"/>
              <a:gd name="connsiteX5" fmla="*/ 482082 w 648291"/>
              <a:gd name="connsiteY5" fmla="*/ 316013 h 595618"/>
              <a:gd name="connsiteX6" fmla="*/ 480117 w 648291"/>
              <a:gd name="connsiteY6" fmla="*/ 492562 h 595618"/>
              <a:gd name="connsiteX7" fmla="*/ 619577 w 648291"/>
              <a:gd name="connsiteY7" fmla="*/ 494523 h 595618"/>
              <a:gd name="connsiteX8" fmla="*/ 648291 w 648291"/>
              <a:gd name="connsiteY8" fmla="*/ 595618 h 595618"/>
              <a:gd name="connsiteX9" fmla="*/ 239 w 648291"/>
              <a:gd name="connsiteY9" fmla="*/ 593656 h 595618"/>
              <a:gd name="connsiteX10" fmla="*/ 238 w 648291"/>
              <a:gd name="connsiteY10" fmla="*/ 2480 h 595618"/>
              <a:gd name="connsiteX0" fmla="*/ 238 w 621318"/>
              <a:gd name="connsiteY0" fmla="*/ 2480 h 622899"/>
              <a:gd name="connsiteX1" fmla="*/ 142186 w 621318"/>
              <a:gd name="connsiteY1" fmla="*/ 0 h 622899"/>
              <a:gd name="connsiteX2" fmla="*/ 140847 w 621318"/>
              <a:gd name="connsiteY2" fmla="*/ 127486 h 622899"/>
              <a:gd name="connsiteX3" fmla="*/ 313380 w 621318"/>
              <a:gd name="connsiteY3" fmla="*/ 127695 h 622899"/>
              <a:gd name="connsiteX4" fmla="*/ 313379 w 621318"/>
              <a:gd name="connsiteY4" fmla="*/ 316013 h 622899"/>
              <a:gd name="connsiteX5" fmla="*/ 482082 w 621318"/>
              <a:gd name="connsiteY5" fmla="*/ 316013 h 622899"/>
              <a:gd name="connsiteX6" fmla="*/ 480117 w 621318"/>
              <a:gd name="connsiteY6" fmla="*/ 492562 h 622899"/>
              <a:gd name="connsiteX7" fmla="*/ 619577 w 621318"/>
              <a:gd name="connsiteY7" fmla="*/ 494523 h 622899"/>
              <a:gd name="connsiteX8" fmla="*/ 621009 w 621318"/>
              <a:gd name="connsiteY8" fmla="*/ 622899 h 622899"/>
              <a:gd name="connsiteX9" fmla="*/ 239 w 621318"/>
              <a:gd name="connsiteY9" fmla="*/ 593656 h 622899"/>
              <a:gd name="connsiteX10" fmla="*/ 238 w 621318"/>
              <a:gd name="connsiteY10" fmla="*/ 2480 h 622899"/>
              <a:gd name="connsiteX0" fmla="*/ 238 w 621318"/>
              <a:gd name="connsiteY0" fmla="*/ 2480 h 622899"/>
              <a:gd name="connsiteX1" fmla="*/ 142186 w 621318"/>
              <a:gd name="connsiteY1" fmla="*/ 0 h 622899"/>
              <a:gd name="connsiteX2" fmla="*/ 140847 w 621318"/>
              <a:gd name="connsiteY2" fmla="*/ 127486 h 622899"/>
              <a:gd name="connsiteX3" fmla="*/ 313380 w 621318"/>
              <a:gd name="connsiteY3" fmla="*/ 127695 h 622899"/>
              <a:gd name="connsiteX4" fmla="*/ 313379 w 621318"/>
              <a:gd name="connsiteY4" fmla="*/ 316013 h 622899"/>
              <a:gd name="connsiteX5" fmla="*/ 482082 w 621318"/>
              <a:gd name="connsiteY5" fmla="*/ 316013 h 622899"/>
              <a:gd name="connsiteX6" fmla="*/ 480117 w 621318"/>
              <a:gd name="connsiteY6" fmla="*/ 492562 h 622899"/>
              <a:gd name="connsiteX7" fmla="*/ 619577 w 621318"/>
              <a:gd name="connsiteY7" fmla="*/ 489563 h 622899"/>
              <a:gd name="connsiteX8" fmla="*/ 621009 w 621318"/>
              <a:gd name="connsiteY8" fmla="*/ 622899 h 622899"/>
              <a:gd name="connsiteX9" fmla="*/ 239 w 621318"/>
              <a:gd name="connsiteY9" fmla="*/ 593656 h 622899"/>
              <a:gd name="connsiteX10" fmla="*/ 238 w 621318"/>
              <a:gd name="connsiteY10" fmla="*/ 2480 h 622899"/>
              <a:gd name="connsiteX0" fmla="*/ 2479 w 623559"/>
              <a:gd name="connsiteY0" fmla="*/ 2480 h 622899"/>
              <a:gd name="connsiteX1" fmla="*/ 144427 w 623559"/>
              <a:gd name="connsiteY1" fmla="*/ 0 h 622899"/>
              <a:gd name="connsiteX2" fmla="*/ 143088 w 623559"/>
              <a:gd name="connsiteY2" fmla="*/ 127486 h 622899"/>
              <a:gd name="connsiteX3" fmla="*/ 315621 w 623559"/>
              <a:gd name="connsiteY3" fmla="*/ 127695 h 622899"/>
              <a:gd name="connsiteX4" fmla="*/ 315620 w 623559"/>
              <a:gd name="connsiteY4" fmla="*/ 316013 h 622899"/>
              <a:gd name="connsiteX5" fmla="*/ 484323 w 623559"/>
              <a:gd name="connsiteY5" fmla="*/ 316013 h 622899"/>
              <a:gd name="connsiteX6" fmla="*/ 482358 w 623559"/>
              <a:gd name="connsiteY6" fmla="*/ 492562 h 622899"/>
              <a:gd name="connsiteX7" fmla="*/ 621818 w 623559"/>
              <a:gd name="connsiteY7" fmla="*/ 489563 h 622899"/>
              <a:gd name="connsiteX8" fmla="*/ 623250 w 623559"/>
              <a:gd name="connsiteY8" fmla="*/ 622899 h 622899"/>
              <a:gd name="connsiteX9" fmla="*/ 0 w 623559"/>
              <a:gd name="connsiteY9" fmla="*/ 618457 h 622899"/>
              <a:gd name="connsiteX10" fmla="*/ 2479 w 623559"/>
              <a:gd name="connsiteY10" fmla="*/ 2480 h 622899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313381 w 621319"/>
              <a:gd name="connsiteY3" fmla="*/ 127695 h 625898"/>
              <a:gd name="connsiteX4" fmla="*/ 313380 w 621319"/>
              <a:gd name="connsiteY4" fmla="*/ 316013 h 625898"/>
              <a:gd name="connsiteX5" fmla="*/ 482083 w 621319"/>
              <a:gd name="connsiteY5" fmla="*/ 31601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8659 w 621319"/>
              <a:gd name="connsiteY3" fmla="*/ 130175 h 625898"/>
              <a:gd name="connsiteX4" fmla="*/ 313380 w 621319"/>
              <a:gd name="connsiteY4" fmla="*/ 316013 h 625898"/>
              <a:gd name="connsiteX5" fmla="*/ 482083 w 621319"/>
              <a:gd name="connsiteY5" fmla="*/ 31601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8659 w 621319"/>
              <a:gd name="connsiteY3" fmla="*/ 130175 h 625898"/>
              <a:gd name="connsiteX4" fmla="*/ 278658 w 621319"/>
              <a:gd name="connsiteY4" fmla="*/ 313533 h 625898"/>
              <a:gd name="connsiteX5" fmla="*/ 482083 w 621319"/>
              <a:gd name="connsiteY5" fmla="*/ 31601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8658 w 621319"/>
              <a:gd name="connsiteY4" fmla="*/ 313533 h 625898"/>
              <a:gd name="connsiteX5" fmla="*/ 482083 w 621319"/>
              <a:gd name="connsiteY5" fmla="*/ 31601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6178 w 621319"/>
              <a:gd name="connsiteY4" fmla="*/ 291212 h 625898"/>
              <a:gd name="connsiteX5" fmla="*/ 482083 w 621319"/>
              <a:gd name="connsiteY5" fmla="*/ 31601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82083 w 621319"/>
              <a:gd name="connsiteY5" fmla="*/ 31601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67202 w 621319"/>
              <a:gd name="connsiteY5" fmla="*/ 318493 h 625898"/>
              <a:gd name="connsiteX6" fmla="*/ 480118 w 621319"/>
              <a:gd name="connsiteY6" fmla="*/ 4925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67202 w 621319"/>
              <a:gd name="connsiteY5" fmla="*/ 318493 h 625898"/>
              <a:gd name="connsiteX6" fmla="*/ 462757 w 621319"/>
              <a:gd name="connsiteY6" fmla="*/ 4801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7361 w 621319"/>
              <a:gd name="connsiteY5" fmla="*/ 316013 h 625898"/>
              <a:gd name="connsiteX6" fmla="*/ 462757 w 621319"/>
              <a:gd name="connsiteY6" fmla="*/ 48016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7361 w 621319"/>
              <a:gd name="connsiteY5" fmla="*/ 316013 h 625898"/>
              <a:gd name="connsiteX6" fmla="*/ 447876 w 621319"/>
              <a:gd name="connsiteY6" fmla="*/ 467761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4881 w 621319"/>
              <a:gd name="connsiteY5" fmla="*/ 311053 h 625898"/>
              <a:gd name="connsiteX6" fmla="*/ 447876 w 621319"/>
              <a:gd name="connsiteY6" fmla="*/ 467761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3830 w 621319"/>
              <a:gd name="connsiteY5" fmla="*/ 314205 h 625898"/>
              <a:gd name="connsiteX6" fmla="*/ 447876 w 621319"/>
              <a:gd name="connsiteY6" fmla="*/ 467761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3830 w 621319"/>
              <a:gd name="connsiteY5" fmla="*/ 314205 h 625898"/>
              <a:gd name="connsiteX6" fmla="*/ 442623 w 621319"/>
              <a:gd name="connsiteY6" fmla="*/ 45305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3830 w 621319"/>
              <a:gd name="connsiteY5" fmla="*/ 314205 h 625898"/>
              <a:gd name="connsiteX6" fmla="*/ 444724 w 621319"/>
              <a:gd name="connsiteY6" fmla="*/ 45305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3830 w 621319"/>
              <a:gd name="connsiteY5" fmla="*/ 314205 h 625898"/>
              <a:gd name="connsiteX6" fmla="*/ 444724 w 621319"/>
              <a:gd name="connsiteY6" fmla="*/ 45305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319"/>
              <a:gd name="connsiteY0" fmla="*/ 2480 h 625898"/>
              <a:gd name="connsiteX1" fmla="*/ 142187 w 621319"/>
              <a:gd name="connsiteY1" fmla="*/ 0 h 625898"/>
              <a:gd name="connsiteX2" fmla="*/ 140848 w 621319"/>
              <a:gd name="connsiteY2" fmla="*/ 127486 h 625898"/>
              <a:gd name="connsiteX3" fmla="*/ 276179 w 621319"/>
              <a:gd name="connsiteY3" fmla="*/ 127695 h 625898"/>
              <a:gd name="connsiteX4" fmla="*/ 273698 w 621319"/>
              <a:gd name="connsiteY4" fmla="*/ 313533 h 625898"/>
              <a:gd name="connsiteX5" fmla="*/ 443830 w 621319"/>
              <a:gd name="connsiteY5" fmla="*/ 314205 h 625898"/>
              <a:gd name="connsiteX6" fmla="*/ 444724 w 621319"/>
              <a:gd name="connsiteY6" fmla="*/ 453052 h 625898"/>
              <a:gd name="connsiteX7" fmla="*/ 619578 w 621319"/>
              <a:gd name="connsiteY7" fmla="*/ 489563 h 625898"/>
              <a:gd name="connsiteX8" fmla="*/ 621010 w 621319"/>
              <a:gd name="connsiteY8" fmla="*/ 622899 h 625898"/>
              <a:gd name="connsiteX9" fmla="*/ 240 w 621319"/>
              <a:gd name="connsiteY9" fmla="*/ 625898 h 625898"/>
              <a:gd name="connsiteX10" fmla="*/ 239 w 621319"/>
              <a:gd name="connsiteY10" fmla="*/ 2480 h 625898"/>
              <a:gd name="connsiteX0" fmla="*/ 239 w 621010"/>
              <a:gd name="connsiteY0" fmla="*/ 2480 h 625898"/>
              <a:gd name="connsiteX1" fmla="*/ 142187 w 621010"/>
              <a:gd name="connsiteY1" fmla="*/ 0 h 625898"/>
              <a:gd name="connsiteX2" fmla="*/ 140848 w 621010"/>
              <a:gd name="connsiteY2" fmla="*/ 127486 h 625898"/>
              <a:gd name="connsiteX3" fmla="*/ 276179 w 621010"/>
              <a:gd name="connsiteY3" fmla="*/ 127695 h 625898"/>
              <a:gd name="connsiteX4" fmla="*/ 273698 w 621010"/>
              <a:gd name="connsiteY4" fmla="*/ 313533 h 625898"/>
              <a:gd name="connsiteX5" fmla="*/ 443830 w 621010"/>
              <a:gd name="connsiteY5" fmla="*/ 314205 h 625898"/>
              <a:gd name="connsiteX6" fmla="*/ 444724 w 621010"/>
              <a:gd name="connsiteY6" fmla="*/ 453052 h 625898"/>
              <a:gd name="connsiteX7" fmla="*/ 614325 w 621010"/>
              <a:gd name="connsiteY7" fmla="*/ 460146 h 625898"/>
              <a:gd name="connsiteX8" fmla="*/ 621010 w 621010"/>
              <a:gd name="connsiteY8" fmla="*/ 622899 h 625898"/>
              <a:gd name="connsiteX9" fmla="*/ 240 w 621010"/>
              <a:gd name="connsiteY9" fmla="*/ 625898 h 625898"/>
              <a:gd name="connsiteX10" fmla="*/ 239 w 621010"/>
              <a:gd name="connsiteY10" fmla="*/ 2480 h 625898"/>
              <a:gd name="connsiteX0" fmla="*/ 239 w 621010"/>
              <a:gd name="connsiteY0" fmla="*/ 2480 h 625898"/>
              <a:gd name="connsiteX1" fmla="*/ 142187 w 621010"/>
              <a:gd name="connsiteY1" fmla="*/ 0 h 625898"/>
              <a:gd name="connsiteX2" fmla="*/ 140848 w 621010"/>
              <a:gd name="connsiteY2" fmla="*/ 127486 h 625898"/>
              <a:gd name="connsiteX3" fmla="*/ 276179 w 621010"/>
              <a:gd name="connsiteY3" fmla="*/ 127695 h 625898"/>
              <a:gd name="connsiteX4" fmla="*/ 273698 w 621010"/>
              <a:gd name="connsiteY4" fmla="*/ 313533 h 625898"/>
              <a:gd name="connsiteX5" fmla="*/ 443830 w 621010"/>
              <a:gd name="connsiteY5" fmla="*/ 314205 h 625898"/>
              <a:gd name="connsiteX6" fmla="*/ 444724 w 621010"/>
              <a:gd name="connsiteY6" fmla="*/ 453052 h 625898"/>
              <a:gd name="connsiteX7" fmla="*/ 614325 w 621010"/>
              <a:gd name="connsiteY7" fmla="*/ 453842 h 625898"/>
              <a:gd name="connsiteX8" fmla="*/ 621010 w 621010"/>
              <a:gd name="connsiteY8" fmla="*/ 622899 h 625898"/>
              <a:gd name="connsiteX9" fmla="*/ 240 w 621010"/>
              <a:gd name="connsiteY9" fmla="*/ 625898 h 625898"/>
              <a:gd name="connsiteX10" fmla="*/ 239 w 621010"/>
              <a:gd name="connsiteY10" fmla="*/ 2480 h 625898"/>
              <a:gd name="connsiteX0" fmla="*/ 239 w 615121"/>
              <a:gd name="connsiteY0" fmla="*/ 2480 h 625898"/>
              <a:gd name="connsiteX1" fmla="*/ 142187 w 615121"/>
              <a:gd name="connsiteY1" fmla="*/ 0 h 625898"/>
              <a:gd name="connsiteX2" fmla="*/ 140848 w 615121"/>
              <a:gd name="connsiteY2" fmla="*/ 127486 h 625898"/>
              <a:gd name="connsiteX3" fmla="*/ 276179 w 615121"/>
              <a:gd name="connsiteY3" fmla="*/ 127695 h 625898"/>
              <a:gd name="connsiteX4" fmla="*/ 273698 w 615121"/>
              <a:gd name="connsiteY4" fmla="*/ 313533 h 625898"/>
              <a:gd name="connsiteX5" fmla="*/ 443830 w 615121"/>
              <a:gd name="connsiteY5" fmla="*/ 314205 h 625898"/>
              <a:gd name="connsiteX6" fmla="*/ 444724 w 615121"/>
              <a:gd name="connsiteY6" fmla="*/ 453052 h 625898"/>
              <a:gd name="connsiteX7" fmla="*/ 614325 w 615121"/>
              <a:gd name="connsiteY7" fmla="*/ 453842 h 625898"/>
              <a:gd name="connsiteX8" fmla="*/ 611554 w 615121"/>
              <a:gd name="connsiteY8" fmla="*/ 623950 h 625898"/>
              <a:gd name="connsiteX9" fmla="*/ 240 w 615121"/>
              <a:gd name="connsiteY9" fmla="*/ 625898 h 625898"/>
              <a:gd name="connsiteX10" fmla="*/ 239 w 615121"/>
              <a:gd name="connsiteY10" fmla="*/ 2480 h 625898"/>
              <a:gd name="connsiteX0" fmla="*/ 239 w 615670"/>
              <a:gd name="connsiteY0" fmla="*/ 2480 h 625898"/>
              <a:gd name="connsiteX1" fmla="*/ 142187 w 615670"/>
              <a:gd name="connsiteY1" fmla="*/ 0 h 625898"/>
              <a:gd name="connsiteX2" fmla="*/ 140848 w 615670"/>
              <a:gd name="connsiteY2" fmla="*/ 127486 h 625898"/>
              <a:gd name="connsiteX3" fmla="*/ 276179 w 615670"/>
              <a:gd name="connsiteY3" fmla="*/ 127695 h 625898"/>
              <a:gd name="connsiteX4" fmla="*/ 273698 w 615670"/>
              <a:gd name="connsiteY4" fmla="*/ 313533 h 625898"/>
              <a:gd name="connsiteX5" fmla="*/ 443830 w 615670"/>
              <a:gd name="connsiteY5" fmla="*/ 314205 h 625898"/>
              <a:gd name="connsiteX6" fmla="*/ 444724 w 615670"/>
              <a:gd name="connsiteY6" fmla="*/ 453052 h 625898"/>
              <a:gd name="connsiteX7" fmla="*/ 614325 w 615670"/>
              <a:gd name="connsiteY7" fmla="*/ 453842 h 625898"/>
              <a:gd name="connsiteX8" fmla="*/ 614706 w 615670"/>
              <a:gd name="connsiteY8" fmla="*/ 623950 h 625898"/>
              <a:gd name="connsiteX9" fmla="*/ 240 w 615670"/>
              <a:gd name="connsiteY9" fmla="*/ 625898 h 625898"/>
              <a:gd name="connsiteX10" fmla="*/ 239 w 615670"/>
              <a:gd name="connsiteY10" fmla="*/ 2480 h 625898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40848 w 615670"/>
              <a:gd name="connsiteY2" fmla="*/ 125385 h 623797"/>
              <a:gd name="connsiteX3" fmla="*/ 276179 w 615670"/>
              <a:gd name="connsiteY3" fmla="*/ 125594 h 623797"/>
              <a:gd name="connsiteX4" fmla="*/ 273698 w 615670"/>
              <a:gd name="connsiteY4" fmla="*/ 311432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56607 w 615670"/>
              <a:gd name="connsiteY2" fmla="*/ 126435 h 623797"/>
              <a:gd name="connsiteX3" fmla="*/ 276179 w 615670"/>
              <a:gd name="connsiteY3" fmla="*/ 125594 h 623797"/>
              <a:gd name="connsiteX4" fmla="*/ 273698 w 615670"/>
              <a:gd name="connsiteY4" fmla="*/ 311432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50303 w 615670"/>
              <a:gd name="connsiteY2" fmla="*/ 125385 h 623797"/>
              <a:gd name="connsiteX3" fmla="*/ 276179 w 615670"/>
              <a:gd name="connsiteY3" fmla="*/ 125594 h 623797"/>
              <a:gd name="connsiteX4" fmla="*/ 273698 w 615670"/>
              <a:gd name="connsiteY4" fmla="*/ 311432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50303 w 615670"/>
              <a:gd name="connsiteY2" fmla="*/ 125385 h 623797"/>
              <a:gd name="connsiteX3" fmla="*/ 278280 w 615670"/>
              <a:gd name="connsiteY3" fmla="*/ 144505 h 623797"/>
              <a:gd name="connsiteX4" fmla="*/ 273698 w 615670"/>
              <a:gd name="connsiteY4" fmla="*/ 311432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53455 w 615670"/>
              <a:gd name="connsiteY2" fmla="*/ 141144 h 623797"/>
              <a:gd name="connsiteX3" fmla="*/ 278280 w 615670"/>
              <a:gd name="connsiteY3" fmla="*/ 144505 h 623797"/>
              <a:gd name="connsiteX4" fmla="*/ 273698 w 615670"/>
              <a:gd name="connsiteY4" fmla="*/ 311432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53455 w 615670"/>
              <a:gd name="connsiteY2" fmla="*/ 141144 h 623797"/>
              <a:gd name="connsiteX3" fmla="*/ 278280 w 615670"/>
              <a:gd name="connsiteY3" fmla="*/ 144505 h 623797"/>
              <a:gd name="connsiteX4" fmla="*/ 278951 w 615670"/>
              <a:gd name="connsiteY4" fmla="*/ 309331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379 h 623797"/>
              <a:gd name="connsiteX1" fmla="*/ 141136 w 615670"/>
              <a:gd name="connsiteY1" fmla="*/ 0 h 623797"/>
              <a:gd name="connsiteX2" fmla="*/ 151354 w 615670"/>
              <a:gd name="connsiteY2" fmla="*/ 145346 h 623797"/>
              <a:gd name="connsiteX3" fmla="*/ 278280 w 615670"/>
              <a:gd name="connsiteY3" fmla="*/ 144505 h 623797"/>
              <a:gd name="connsiteX4" fmla="*/ 278951 w 615670"/>
              <a:gd name="connsiteY4" fmla="*/ 309331 h 623797"/>
              <a:gd name="connsiteX5" fmla="*/ 443830 w 615670"/>
              <a:gd name="connsiteY5" fmla="*/ 312104 h 623797"/>
              <a:gd name="connsiteX6" fmla="*/ 444724 w 615670"/>
              <a:gd name="connsiteY6" fmla="*/ 450951 h 623797"/>
              <a:gd name="connsiteX7" fmla="*/ 614325 w 615670"/>
              <a:gd name="connsiteY7" fmla="*/ 451741 h 623797"/>
              <a:gd name="connsiteX8" fmla="*/ 614706 w 615670"/>
              <a:gd name="connsiteY8" fmla="*/ 621849 h 623797"/>
              <a:gd name="connsiteX9" fmla="*/ 240 w 615670"/>
              <a:gd name="connsiteY9" fmla="*/ 623797 h 623797"/>
              <a:gd name="connsiteX10" fmla="*/ 239 w 615670"/>
              <a:gd name="connsiteY10" fmla="*/ 379 h 623797"/>
              <a:gd name="connsiteX0" fmla="*/ 239 w 615670"/>
              <a:gd name="connsiteY0" fmla="*/ 0 h 623418"/>
              <a:gd name="connsiteX1" fmla="*/ 151642 w 615670"/>
              <a:gd name="connsiteY1" fmla="*/ 672 h 623418"/>
              <a:gd name="connsiteX2" fmla="*/ 151354 w 615670"/>
              <a:gd name="connsiteY2" fmla="*/ 144967 h 623418"/>
              <a:gd name="connsiteX3" fmla="*/ 278280 w 615670"/>
              <a:gd name="connsiteY3" fmla="*/ 144126 h 623418"/>
              <a:gd name="connsiteX4" fmla="*/ 278951 w 615670"/>
              <a:gd name="connsiteY4" fmla="*/ 308952 h 623418"/>
              <a:gd name="connsiteX5" fmla="*/ 443830 w 615670"/>
              <a:gd name="connsiteY5" fmla="*/ 311725 h 623418"/>
              <a:gd name="connsiteX6" fmla="*/ 444724 w 615670"/>
              <a:gd name="connsiteY6" fmla="*/ 450572 h 623418"/>
              <a:gd name="connsiteX7" fmla="*/ 614325 w 615670"/>
              <a:gd name="connsiteY7" fmla="*/ 451362 h 623418"/>
              <a:gd name="connsiteX8" fmla="*/ 614706 w 615670"/>
              <a:gd name="connsiteY8" fmla="*/ 621470 h 623418"/>
              <a:gd name="connsiteX9" fmla="*/ 240 w 615670"/>
              <a:gd name="connsiteY9" fmla="*/ 623418 h 623418"/>
              <a:gd name="connsiteX10" fmla="*/ 239 w 615670"/>
              <a:gd name="connsiteY10" fmla="*/ 0 h 623418"/>
              <a:gd name="connsiteX0" fmla="*/ 239 w 615670"/>
              <a:gd name="connsiteY0" fmla="*/ 1429 h 624847"/>
              <a:gd name="connsiteX1" fmla="*/ 151642 w 615670"/>
              <a:gd name="connsiteY1" fmla="*/ 0 h 624847"/>
              <a:gd name="connsiteX2" fmla="*/ 151354 w 615670"/>
              <a:gd name="connsiteY2" fmla="*/ 146396 h 624847"/>
              <a:gd name="connsiteX3" fmla="*/ 278280 w 615670"/>
              <a:gd name="connsiteY3" fmla="*/ 145555 h 624847"/>
              <a:gd name="connsiteX4" fmla="*/ 278951 w 615670"/>
              <a:gd name="connsiteY4" fmla="*/ 310381 h 624847"/>
              <a:gd name="connsiteX5" fmla="*/ 443830 w 615670"/>
              <a:gd name="connsiteY5" fmla="*/ 313154 h 624847"/>
              <a:gd name="connsiteX6" fmla="*/ 444724 w 615670"/>
              <a:gd name="connsiteY6" fmla="*/ 452001 h 624847"/>
              <a:gd name="connsiteX7" fmla="*/ 614325 w 615670"/>
              <a:gd name="connsiteY7" fmla="*/ 452791 h 624847"/>
              <a:gd name="connsiteX8" fmla="*/ 614706 w 615670"/>
              <a:gd name="connsiteY8" fmla="*/ 622899 h 624847"/>
              <a:gd name="connsiteX9" fmla="*/ 240 w 615670"/>
              <a:gd name="connsiteY9" fmla="*/ 624847 h 624847"/>
              <a:gd name="connsiteX10" fmla="*/ 239 w 615670"/>
              <a:gd name="connsiteY10" fmla="*/ 1429 h 624847"/>
              <a:gd name="connsiteX0" fmla="*/ 239 w 615670"/>
              <a:gd name="connsiteY0" fmla="*/ 0 h 623418"/>
              <a:gd name="connsiteX1" fmla="*/ 150591 w 615670"/>
              <a:gd name="connsiteY1" fmla="*/ 2773 h 623418"/>
              <a:gd name="connsiteX2" fmla="*/ 151354 w 615670"/>
              <a:gd name="connsiteY2" fmla="*/ 144967 h 623418"/>
              <a:gd name="connsiteX3" fmla="*/ 278280 w 615670"/>
              <a:gd name="connsiteY3" fmla="*/ 144126 h 623418"/>
              <a:gd name="connsiteX4" fmla="*/ 278951 w 615670"/>
              <a:gd name="connsiteY4" fmla="*/ 308952 h 623418"/>
              <a:gd name="connsiteX5" fmla="*/ 443830 w 615670"/>
              <a:gd name="connsiteY5" fmla="*/ 311725 h 623418"/>
              <a:gd name="connsiteX6" fmla="*/ 444724 w 615670"/>
              <a:gd name="connsiteY6" fmla="*/ 450572 h 623418"/>
              <a:gd name="connsiteX7" fmla="*/ 614325 w 615670"/>
              <a:gd name="connsiteY7" fmla="*/ 451362 h 623418"/>
              <a:gd name="connsiteX8" fmla="*/ 614706 w 615670"/>
              <a:gd name="connsiteY8" fmla="*/ 621470 h 623418"/>
              <a:gd name="connsiteX9" fmla="*/ 240 w 615670"/>
              <a:gd name="connsiteY9" fmla="*/ 623418 h 623418"/>
              <a:gd name="connsiteX10" fmla="*/ 239 w 615670"/>
              <a:gd name="connsiteY10" fmla="*/ 0 h 623418"/>
              <a:gd name="connsiteX0" fmla="*/ 239 w 615670"/>
              <a:gd name="connsiteY0" fmla="*/ 0 h 623418"/>
              <a:gd name="connsiteX1" fmla="*/ 153743 w 615670"/>
              <a:gd name="connsiteY1" fmla="*/ 2773 h 623418"/>
              <a:gd name="connsiteX2" fmla="*/ 151354 w 615670"/>
              <a:gd name="connsiteY2" fmla="*/ 144967 h 623418"/>
              <a:gd name="connsiteX3" fmla="*/ 278280 w 615670"/>
              <a:gd name="connsiteY3" fmla="*/ 144126 h 623418"/>
              <a:gd name="connsiteX4" fmla="*/ 278951 w 615670"/>
              <a:gd name="connsiteY4" fmla="*/ 308952 h 623418"/>
              <a:gd name="connsiteX5" fmla="*/ 443830 w 615670"/>
              <a:gd name="connsiteY5" fmla="*/ 311725 h 623418"/>
              <a:gd name="connsiteX6" fmla="*/ 444724 w 615670"/>
              <a:gd name="connsiteY6" fmla="*/ 450572 h 623418"/>
              <a:gd name="connsiteX7" fmla="*/ 614325 w 615670"/>
              <a:gd name="connsiteY7" fmla="*/ 451362 h 623418"/>
              <a:gd name="connsiteX8" fmla="*/ 614706 w 615670"/>
              <a:gd name="connsiteY8" fmla="*/ 621470 h 623418"/>
              <a:gd name="connsiteX9" fmla="*/ 240 w 615670"/>
              <a:gd name="connsiteY9" fmla="*/ 623418 h 623418"/>
              <a:gd name="connsiteX10" fmla="*/ 239 w 615670"/>
              <a:gd name="connsiteY10" fmla="*/ 0 h 623418"/>
              <a:gd name="connsiteX0" fmla="*/ 239 w 615670"/>
              <a:gd name="connsiteY0" fmla="*/ 0 h 623418"/>
              <a:gd name="connsiteX1" fmla="*/ 151642 w 615670"/>
              <a:gd name="connsiteY1" fmla="*/ 3824 h 623418"/>
              <a:gd name="connsiteX2" fmla="*/ 151354 w 615670"/>
              <a:gd name="connsiteY2" fmla="*/ 144967 h 623418"/>
              <a:gd name="connsiteX3" fmla="*/ 278280 w 615670"/>
              <a:gd name="connsiteY3" fmla="*/ 144126 h 623418"/>
              <a:gd name="connsiteX4" fmla="*/ 278951 w 615670"/>
              <a:gd name="connsiteY4" fmla="*/ 308952 h 623418"/>
              <a:gd name="connsiteX5" fmla="*/ 443830 w 615670"/>
              <a:gd name="connsiteY5" fmla="*/ 311725 h 623418"/>
              <a:gd name="connsiteX6" fmla="*/ 444724 w 615670"/>
              <a:gd name="connsiteY6" fmla="*/ 450572 h 623418"/>
              <a:gd name="connsiteX7" fmla="*/ 614325 w 615670"/>
              <a:gd name="connsiteY7" fmla="*/ 451362 h 623418"/>
              <a:gd name="connsiteX8" fmla="*/ 614706 w 615670"/>
              <a:gd name="connsiteY8" fmla="*/ 621470 h 623418"/>
              <a:gd name="connsiteX9" fmla="*/ 240 w 615670"/>
              <a:gd name="connsiteY9" fmla="*/ 623418 h 623418"/>
              <a:gd name="connsiteX10" fmla="*/ 239 w 615670"/>
              <a:gd name="connsiteY10" fmla="*/ 0 h 62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5670" h="623418">
                <a:moveTo>
                  <a:pt x="239" y="0"/>
                </a:moveTo>
                <a:lnTo>
                  <a:pt x="151642" y="3824"/>
                </a:lnTo>
                <a:cubicBezTo>
                  <a:pt x="150542" y="60065"/>
                  <a:pt x="152454" y="88726"/>
                  <a:pt x="151354" y="144967"/>
                </a:cubicBezTo>
                <a:lnTo>
                  <a:pt x="278280" y="144126"/>
                </a:lnTo>
                <a:cubicBezTo>
                  <a:pt x="277284" y="192549"/>
                  <a:pt x="280259" y="271681"/>
                  <a:pt x="278951" y="308952"/>
                </a:cubicBezTo>
                <a:lnTo>
                  <a:pt x="443830" y="311725"/>
                </a:lnTo>
                <a:cubicBezTo>
                  <a:pt x="443970" y="362471"/>
                  <a:pt x="444724" y="403819"/>
                  <a:pt x="444724" y="450572"/>
                </a:cubicBezTo>
                <a:lnTo>
                  <a:pt x="614325" y="451362"/>
                </a:lnTo>
                <a:cubicBezTo>
                  <a:pt x="617179" y="496001"/>
                  <a:pt x="614586" y="580427"/>
                  <a:pt x="614706" y="621470"/>
                </a:cubicBezTo>
                <a:lnTo>
                  <a:pt x="240" y="623418"/>
                </a:lnTo>
                <a:cubicBezTo>
                  <a:pt x="1067" y="423879"/>
                  <a:pt x="-588" y="199539"/>
                  <a:pt x="23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49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51">
            <a:off x="9038475" y="3811309"/>
            <a:ext cx="739908" cy="865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5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34B3C-1CEF-49FB-8694-4D2B854F4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632C8-C9F5-499B-B668-684D37C2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5C77DEF-7A13-4DAC-B406-D21A186EC4E8}"/>
              </a:ext>
            </a:extLst>
          </p:cNvPr>
          <p:cNvSpPr txBox="1">
            <a:spLocks/>
          </p:cNvSpPr>
          <p:nvPr/>
        </p:nvSpPr>
        <p:spPr>
          <a:xfrm>
            <a:off x="508000" y="1633554"/>
            <a:ext cx="9026847" cy="5398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30172" indent="-230172" algn="l" defTabSz="457167" rtl="0" eaLnBrk="1" latinLnBrk="0" hangingPunct="1">
              <a:spcBef>
                <a:spcPts val="12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30" algn="l" defTabSz="457167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457167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C559"/>
              </a:buClr>
              <a:buSzTx/>
              <a:buFont typeface="Arial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4BAAC7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“49% of organizations indicated that their main challenge for rolling out learning is ensuring that what is taught is actually understood and utilized on the job.”</a:t>
            </a:r>
          </a:p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C559"/>
              </a:buClr>
              <a:buSzTx/>
              <a:buFont typeface="Arial"/>
              <a:buNone/>
              <a:tabLst/>
              <a:defRPr/>
            </a:pP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425363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C559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253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C559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253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C559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25363"/>
                </a:solidFill>
                <a:effectLst/>
                <a:uLnTx/>
                <a:uFillTx/>
                <a:latin typeface="Arial Narrow" panose="020B0606020202030204" pitchFamily="34" charset="0"/>
              </a:rPr>
              <a:t>FROM LEARNING TO KNOWLEDGE:  BEST-IN-CLASS METHODS FOR ENABLING EMPLOYEES TO PROPEL THE BUSINESS FORWARD March 2016 Zach Lahey, Research Analyst, Human Capital Management.  Aberdeen Group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7DDFA0-08F4-4A41-AFD5-EE3E303F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234311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Aberdeen Group Research Shows…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D353-DEE1-4A6B-9C39-C658496B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71019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Knowledge with Confidence Drives Smart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42F2A-A352-4198-BC70-21A4A20FE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100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634EB-5EA4-4B19-849E-EB547A6E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762C6-1A1C-4B22-B0D9-24F4D71365EE}"/>
              </a:ext>
            </a:extLst>
          </p:cNvPr>
          <p:cNvSpPr/>
          <p:nvPr/>
        </p:nvSpPr>
        <p:spPr>
          <a:xfrm>
            <a:off x="6846013" y="1711828"/>
            <a:ext cx="3299471" cy="4955672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AE143-EC6C-4B20-A5E6-42B5A674D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98" y="1817399"/>
            <a:ext cx="2987299" cy="4850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E9726-D2E5-40EB-9A84-EA02C0FD9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1951613"/>
            <a:ext cx="6330535" cy="46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2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1019"/>
            <a:ext cx="9144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Training is Only the Beginning!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688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F997E-C63F-44B2-B268-4C2122ADB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9" y="1698963"/>
            <a:ext cx="9360351" cy="5072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B9D46-77BF-4555-9472-204D2B5069DF}"/>
              </a:ext>
            </a:extLst>
          </p:cNvPr>
          <p:cNvSpPr/>
          <p:nvPr/>
        </p:nvSpPr>
        <p:spPr>
          <a:xfrm>
            <a:off x="4495910" y="1906114"/>
            <a:ext cx="5045929" cy="3172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129" indent="-171450" defTabSz="406396">
              <a:spcBef>
                <a:spcPts val="450"/>
              </a:spcBef>
              <a:buClr>
                <a:srgbClr val="78BD4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  <a:t>Without systematic reinforcement, original training is not applied correctly</a:t>
            </a:r>
            <a:b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</a:br>
            <a:endParaRPr lang="en-US" sz="2800" dirty="0">
              <a:solidFill>
                <a:srgbClr val="3F4A57"/>
              </a:solidFill>
              <a:latin typeface="Arial Narrow" panose="020B0606020202030204" pitchFamily="34" charset="0"/>
              <a:cs typeface="Calibri"/>
            </a:endParaRPr>
          </a:p>
          <a:p>
            <a:pPr marL="263129" indent="-171450" defTabSz="406396">
              <a:spcBef>
                <a:spcPts val="450"/>
              </a:spcBef>
              <a:buClr>
                <a:srgbClr val="78BD4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  <a:t>As much as 80% of content is forgotten within 30 days when not reinforced</a:t>
            </a:r>
            <a:r>
              <a:rPr lang="en-US" sz="2800" baseline="300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  <a:t>1 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46CCB29-6131-459D-99B5-8428307DB5CE}"/>
              </a:ext>
            </a:extLst>
          </p:cNvPr>
          <p:cNvSpPr txBox="1">
            <a:spLocks/>
          </p:cNvSpPr>
          <p:nvPr/>
        </p:nvSpPr>
        <p:spPr>
          <a:xfrm>
            <a:off x="5249029" y="1278013"/>
            <a:ext cx="3539689" cy="3061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342900" rtl="0" eaLnBrk="1" latinLnBrk="0" hangingPunct="1">
              <a:spcBef>
                <a:spcPts val="316"/>
              </a:spcBef>
              <a:buClr>
                <a:schemeClr val="accent3"/>
              </a:buClr>
              <a:buFont typeface="Arial"/>
              <a:buNone/>
              <a:defRPr sz="975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ts val="316"/>
              </a:spcBef>
              <a:buFontTx/>
              <a:buNone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173" indent="-153173" algn="l" defTabSz="342900" rtl="0" eaLnBrk="1" latinLnBrk="0" hangingPunct="1">
              <a:spcBef>
                <a:spcPts val="316"/>
              </a:spcBef>
              <a:buClrTx/>
              <a:buFont typeface="Arial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316"/>
              </a:spcBef>
              <a:buFont typeface="Arial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316"/>
              </a:spcBef>
              <a:buFont typeface="Arial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6396">
              <a:spcBef>
                <a:spcPts val="1350"/>
              </a:spcBef>
              <a:buClr>
                <a:srgbClr val="A6C124"/>
              </a:buClr>
            </a:pPr>
            <a:r>
              <a:rPr lang="en-US" sz="2800" b="1" cap="none" dirty="0">
                <a:solidFill>
                  <a:srgbClr val="82BE46"/>
                </a:solidFill>
                <a:latin typeface="Arial Narrow" panose="020B0606020202030204" pitchFamily="34" charset="0"/>
                <a:cs typeface="Calibri"/>
              </a:rPr>
              <a:t>The Forgetting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9356D-FABD-4931-B768-2844459C3AFB}"/>
              </a:ext>
            </a:extLst>
          </p:cNvPr>
          <p:cNvSpPr txBox="1"/>
          <p:nvPr/>
        </p:nvSpPr>
        <p:spPr bwMode="auto">
          <a:xfrm>
            <a:off x="2760663" y="7153608"/>
            <a:ext cx="4638674" cy="2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718" tIns="12859" rIns="25718" bIns="12859" rtlCol="0" anchor="ctr">
            <a:spAutoFit/>
          </a:bodyPr>
          <a:lstStyle/>
          <a:p>
            <a:pPr algn="ctr" defTabSz="612101">
              <a:buClr>
                <a:srgbClr val="88C559"/>
              </a:buClr>
            </a:pPr>
            <a:r>
              <a:rPr lang="en-US" sz="1400" baseline="3000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1</a:t>
            </a:r>
            <a:r>
              <a:rPr lang="en-US" sz="1400" dirty="0">
                <a:solidFill>
                  <a:srgbClr val="B6B5B7"/>
                </a:solidFill>
                <a:latin typeface="Arial Narrow" panose="020B0606020202030204" pitchFamily="34" charset="0"/>
                <a:ea typeface="Open Sans Light" pitchFamily="34" charset="0"/>
                <a:cs typeface="Open Sans Light" pitchFamily="34" charset="0"/>
              </a:rPr>
              <a:t>Ebbinghaus Forgetting Curve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1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25943" r="4614" b="4117"/>
          <a:stretch/>
        </p:blipFill>
        <p:spPr>
          <a:xfrm>
            <a:off x="127000" y="2443070"/>
            <a:ext cx="5480251" cy="34065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222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9240" y="288911"/>
            <a:ext cx="8725088" cy="425016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Repetition + Reinforcement = Retention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0282" y="1490506"/>
            <a:ext cx="4321681" cy="531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363" indent="-190498" defTabSz="451547">
              <a:spcBef>
                <a:spcPts val="500"/>
              </a:spcBef>
              <a:buClr>
                <a:srgbClr val="78BD4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  <a:t>Intentional “booster events” that reinforce training content are proven to reverse the forgetting curve</a:t>
            </a:r>
            <a:b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</a:br>
            <a:endParaRPr lang="en-US" sz="2800" dirty="0">
              <a:solidFill>
                <a:srgbClr val="3F4A57"/>
              </a:solidFill>
              <a:latin typeface="Arial Narrow" panose="020B0606020202030204" pitchFamily="34" charset="0"/>
              <a:cs typeface="Calibri"/>
            </a:endParaRPr>
          </a:p>
          <a:p>
            <a:pPr marL="292363" indent="-190498" defTabSz="451547">
              <a:spcBef>
                <a:spcPts val="500"/>
              </a:spcBef>
              <a:buClr>
                <a:srgbClr val="78BD4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  <a:t>In time, direct reinforcement is needed less frequently for worker to retain knowledge</a:t>
            </a:r>
          </a:p>
          <a:p>
            <a:pPr marL="292363" indent="-190498" defTabSz="451547">
              <a:spcBef>
                <a:spcPts val="500"/>
              </a:spcBef>
              <a:buClr>
                <a:srgbClr val="78BD43"/>
              </a:buClr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3F4A57"/>
              </a:solidFill>
              <a:latin typeface="Arial Narrow" panose="020B0606020202030204" pitchFamily="34" charset="0"/>
              <a:cs typeface="Calibri"/>
            </a:endParaRPr>
          </a:p>
          <a:p>
            <a:pPr marL="292363" indent="-190498" defTabSz="451547">
              <a:spcBef>
                <a:spcPts val="500"/>
              </a:spcBef>
              <a:buClr>
                <a:srgbClr val="78BD4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F4A57"/>
                </a:solidFill>
                <a:latin typeface="Arial Narrow" panose="020B0606020202030204" pitchFamily="34" charset="0"/>
                <a:cs typeface="Calibri"/>
              </a:rPr>
              <a:t>“Always On” awareness materials ensure content stays top-of-mind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5" t="11887" r="33560" b="78925"/>
          <a:stretch/>
        </p:blipFill>
        <p:spPr>
          <a:xfrm>
            <a:off x="2450402" y="6037124"/>
            <a:ext cx="1490506" cy="409629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511027" y="1862082"/>
            <a:ext cx="5369255" cy="324836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0" indent="0" algn="l" defTabSz="342900" rtl="0" eaLnBrk="1" latinLnBrk="0" hangingPunct="1">
              <a:spcBef>
                <a:spcPts val="316"/>
              </a:spcBef>
              <a:buClr>
                <a:schemeClr val="accent3"/>
              </a:buClr>
              <a:buFont typeface="Arial"/>
              <a:buNone/>
              <a:defRPr sz="975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ts val="316"/>
              </a:spcBef>
              <a:buFontTx/>
              <a:buNone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173" indent="-153173" algn="l" defTabSz="342900" rtl="0" eaLnBrk="1" latinLnBrk="0" hangingPunct="1">
              <a:spcBef>
                <a:spcPts val="316"/>
              </a:spcBef>
              <a:buClrTx/>
              <a:buFont typeface="Arial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316"/>
              </a:spcBef>
              <a:buFont typeface="Arial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316"/>
              </a:spcBef>
              <a:buFont typeface="Arial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1547">
              <a:spcBef>
                <a:spcPts val="1500"/>
              </a:spcBef>
              <a:buClr>
                <a:srgbClr val="A6C124"/>
              </a:buClr>
            </a:pPr>
            <a:r>
              <a:rPr lang="en-US" sz="2800" b="1" cap="none" dirty="0">
                <a:solidFill>
                  <a:srgbClr val="82BE46"/>
                </a:solidFill>
                <a:latin typeface="Arial Narrow" panose="020B0606020202030204" pitchFamily="34" charset="0"/>
                <a:cs typeface="Calibri"/>
              </a:rPr>
              <a:t>Reversing the Forgetting Curve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6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z="1222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Proprietary</a:t>
            </a:r>
          </a:p>
        </p:txBody>
      </p:sp>
      <p:sp>
        <p:nvSpPr>
          <p:cNvPr id="11" name="Rounded Rectangle 29"/>
          <p:cNvSpPr/>
          <p:nvPr/>
        </p:nvSpPr>
        <p:spPr>
          <a:xfrm>
            <a:off x="220148" y="1481877"/>
            <a:ext cx="4726938" cy="2039010"/>
          </a:xfrm>
          <a:prstGeom prst="roundRect">
            <a:avLst>
              <a:gd name="adj" fmla="val 6717"/>
            </a:avLst>
          </a:prstGeom>
          <a:solidFill>
            <a:srgbClr val="45A6C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15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346103" y="1666669"/>
            <a:ext cx="1934376" cy="17901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2641" indent="-172641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80996">
              <a:buClr>
                <a:srgbClr val="A6C124"/>
              </a:buClr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 Narrow" panose="020B0606020202030204" pitchFamily="34" charset="0"/>
              </a:rPr>
              <a:t>Huddle Talk Guides</a:t>
            </a:r>
          </a:p>
          <a:p>
            <a:pPr marL="191821" indent="-191821" defTabSz="380996">
              <a:spcBef>
                <a:spcPts val="667"/>
              </a:spcBef>
              <a:buClr>
                <a:srgbClr val="FFFFFF"/>
              </a:buClr>
              <a:defRPr/>
            </a:pPr>
            <a:r>
              <a:rPr lang="en-US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Blueprint to e</a:t>
            </a:r>
            <a:r>
              <a:rPr lang="en-US" sz="16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ngage</a:t>
            </a:r>
            <a:r>
              <a:rPr lang="en-US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 and instruct workers</a:t>
            </a:r>
          </a:p>
          <a:p>
            <a:pPr marL="191821" indent="-191821" defTabSz="380996">
              <a:spcBef>
                <a:spcPts val="667"/>
              </a:spcBef>
              <a:buClr>
                <a:srgbClr val="FFFFFF"/>
              </a:buClr>
              <a:defRPr/>
            </a:pPr>
            <a:r>
              <a:rPr lang="en-US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70% of supervisors say the huddle guide approach is highly effective</a:t>
            </a:r>
          </a:p>
          <a:p>
            <a:pPr marL="191821" indent="-191821" defTabSz="380996">
              <a:buClr>
                <a:srgbClr val="A6C124"/>
              </a:buClr>
              <a:defRPr/>
            </a:pPr>
            <a:endParaRPr lang="en-US" sz="2000" dirty="0">
              <a:solidFill>
                <a:srgbClr val="435464"/>
              </a:solidFill>
              <a:latin typeface="Calibri"/>
            </a:endParaRPr>
          </a:p>
        </p:txBody>
      </p:sp>
      <p:sp>
        <p:nvSpPr>
          <p:cNvPr id="17" name="Rounded Rectangle 33"/>
          <p:cNvSpPr/>
          <p:nvPr/>
        </p:nvSpPr>
        <p:spPr>
          <a:xfrm>
            <a:off x="5172103" y="1478162"/>
            <a:ext cx="4763802" cy="2056160"/>
          </a:xfrm>
          <a:prstGeom prst="roundRect">
            <a:avLst>
              <a:gd name="adj" fmla="val 6717"/>
            </a:avLst>
          </a:prstGeom>
          <a:solidFill>
            <a:srgbClr val="43546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15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104" y="4133695"/>
            <a:ext cx="1803768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990">
              <a:defRPr/>
            </a:pPr>
            <a:r>
              <a:rPr lang="en-US" sz="1444" b="1" kern="0" dirty="0">
                <a:solidFill>
                  <a:srgbClr val="FFFFFF"/>
                </a:solidFill>
              </a:rPr>
              <a:t>Digital Signage</a:t>
            </a:r>
            <a:endParaRPr lang="en-US" sz="1444" kern="0" dirty="0">
              <a:solidFill>
                <a:srgbClr val="FFFFFF"/>
              </a:solidFill>
            </a:endParaRPr>
          </a:p>
          <a:p>
            <a:pPr marL="191821" indent="-191821" defTabSz="380996">
              <a:spcBef>
                <a:spcPts val="1000"/>
              </a:spcBef>
              <a:buClr>
                <a:srgbClr val="FFFFFF"/>
              </a:buClr>
              <a:buFont typeface="Arial"/>
              <a:buChar char="•"/>
              <a:defRPr/>
            </a:pPr>
            <a:r>
              <a:rPr lang="en-US" sz="1444" kern="0" dirty="0">
                <a:solidFill>
                  <a:srgbClr val="FFFFFF"/>
                </a:solidFill>
              </a:rPr>
              <a:t>Reinforce key </a:t>
            </a:r>
            <a:br>
              <a:rPr lang="en-US" sz="1444" kern="0" dirty="0">
                <a:solidFill>
                  <a:srgbClr val="FFFFFF"/>
                </a:solidFill>
              </a:rPr>
            </a:br>
            <a:r>
              <a:rPr lang="en-US" sz="1444" kern="0" dirty="0">
                <a:solidFill>
                  <a:srgbClr val="FFFFFF"/>
                </a:solidFill>
              </a:rPr>
              <a:t>training topics</a:t>
            </a:r>
          </a:p>
          <a:p>
            <a:pPr marL="191821" indent="-191821" defTabSz="380996">
              <a:spcBef>
                <a:spcPts val="1000"/>
              </a:spcBef>
              <a:buClr>
                <a:srgbClr val="FFFFFF"/>
              </a:buClr>
              <a:buFont typeface="Arial"/>
              <a:buChar char="•"/>
              <a:defRPr/>
            </a:pPr>
            <a:r>
              <a:rPr lang="en-US" sz="1444" kern="0" dirty="0">
                <a:solidFill>
                  <a:srgbClr val="FFFFFF"/>
                </a:solidFill>
              </a:rPr>
              <a:t>Improve control and message quality to entire company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1880" r="25394" b="28558"/>
          <a:stretch/>
        </p:blipFill>
        <p:spPr>
          <a:xfrm>
            <a:off x="2280481" y="4300681"/>
            <a:ext cx="2455332" cy="1651001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sp>
        <p:nvSpPr>
          <p:cNvPr id="23" name="Rounded Rectangle 39"/>
          <p:cNvSpPr/>
          <p:nvPr/>
        </p:nvSpPr>
        <p:spPr>
          <a:xfrm>
            <a:off x="220148" y="3846408"/>
            <a:ext cx="4726938" cy="2166938"/>
          </a:xfrm>
          <a:prstGeom prst="roundRect">
            <a:avLst>
              <a:gd name="adj" fmla="val 6717"/>
            </a:avLst>
          </a:prstGeom>
          <a:solidFill>
            <a:srgbClr val="42536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15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6104" y="4038446"/>
            <a:ext cx="1897099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990">
              <a:spcAft>
                <a:spcPts val="667"/>
              </a:spcAft>
              <a:defRPr/>
            </a:pPr>
            <a:r>
              <a:rPr lang="en-US" sz="1500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Digital Signage</a:t>
            </a:r>
            <a:endParaRPr lang="en-US" sz="15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191821" indent="-191821" defTabSz="380996">
              <a:spcAft>
                <a:spcPts val="667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5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Reinforce key </a:t>
            </a:r>
            <a:br>
              <a:rPr lang="en-US" sz="1500" kern="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sz="15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training topics</a:t>
            </a:r>
          </a:p>
          <a:p>
            <a:pPr marL="191821" indent="-191821" defTabSz="380996">
              <a:spcAft>
                <a:spcPts val="667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5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Improve control and message quality to entire company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1880" r="25394" b="28558"/>
          <a:stretch/>
        </p:blipFill>
        <p:spPr>
          <a:xfrm>
            <a:off x="2280480" y="4075713"/>
            <a:ext cx="2455332" cy="1651001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/>
          <a:stretch/>
        </p:blipFill>
        <p:spPr>
          <a:xfrm>
            <a:off x="6754743" y="4297159"/>
            <a:ext cx="2473812" cy="1639358"/>
          </a:xfrm>
          <a:prstGeom prst="rect">
            <a:avLst/>
          </a:prstGeom>
          <a:ln w="12700" cap="sq">
            <a:solidFill>
              <a:srgbClr val="FFFFFF"/>
            </a:solidFill>
            <a:prstDash val="solid"/>
            <a:miter lim="800000"/>
          </a:ln>
          <a:effectLst/>
        </p:spPr>
      </p:pic>
      <p:sp>
        <p:nvSpPr>
          <p:cNvPr id="29" name="Rounded Rectangle 45"/>
          <p:cNvSpPr/>
          <p:nvPr/>
        </p:nvSpPr>
        <p:spPr>
          <a:xfrm>
            <a:off x="5172103" y="3860205"/>
            <a:ext cx="4763802" cy="2177986"/>
          </a:xfrm>
          <a:prstGeom prst="roundRect">
            <a:avLst>
              <a:gd name="adj" fmla="val 6717"/>
            </a:avLst>
          </a:prstGeom>
          <a:solidFill>
            <a:srgbClr val="45A6C4"/>
          </a:solidFill>
          <a:ln w="9525" cap="flat" cmpd="sng" algn="ctr">
            <a:solidFill>
              <a:srgbClr val="45A6C4"/>
            </a:solidFill>
            <a:prstDash val="soli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15990">
              <a:defRPr/>
            </a:pPr>
            <a:endParaRPr lang="en-US" sz="15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91649" y="1777671"/>
            <a:ext cx="2033757" cy="149438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015990">
              <a:defRPr/>
            </a:pPr>
            <a:r>
              <a:rPr lang="en-US" sz="1500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Coordinated Posters</a:t>
            </a:r>
          </a:p>
          <a:p>
            <a:pPr marL="191821" indent="-191821" defTabSz="380996">
              <a:spcBef>
                <a:spcPts val="1000"/>
              </a:spcBef>
              <a:buClr>
                <a:srgbClr val="FFFFFF"/>
              </a:buClr>
              <a:buFont typeface="Arial"/>
              <a:buChar char="•"/>
              <a:defRPr/>
            </a:pPr>
            <a:r>
              <a:rPr lang="en-US" sz="15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Reinforce discussion topics with strategically placed posters</a:t>
            </a:r>
          </a:p>
          <a:p>
            <a:pPr defTabSz="380996">
              <a:spcBef>
                <a:spcPts val="1000"/>
              </a:spcBef>
              <a:buClr>
                <a:srgbClr val="FFFFFF"/>
              </a:buClr>
              <a:defRPr/>
            </a:pPr>
            <a:endParaRPr lang="en-US" sz="1444" kern="0" dirty="0">
              <a:solidFill>
                <a:srgbClr val="FFFF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/>
          <a:stretch/>
        </p:blipFill>
        <p:spPr>
          <a:xfrm>
            <a:off x="5421089" y="1666669"/>
            <a:ext cx="2473812" cy="1639358"/>
          </a:xfrm>
          <a:prstGeom prst="rect">
            <a:avLst/>
          </a:prstGeom>
          <a:ln w="12700" cap="sq">
            <a:solidFill>
              <a:srgbClr val="FFFFFF"/>
            </a:solidFill>
            <a:prstDash val="solid"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6065"/>
          <a:stretch/>
        </p:blipFill>
        <p:spPr>
          <a:xfrm>
            <a:off x="2280479" y="1635460"/>
            <a:ext cx="2455333" cy="163659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19506" r="16498" b="43650"/>
          <a:stretch/>
        </p:blipFill>
        <p:spPr>
          <a:xfrm>
            <a:off x="5430328" y="4075713"/>
            <a:ext cx="2455334" cy="163659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6103" y="265115"/>
            <a:ext cx="9652000" cy="566687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Creating Engagement with Coordinated Communications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A9A72DA-F887-4F3F-9D35-3BD431E7EABB}"/>
              </a:ext>
            </a:extLst>
          </p:cNvPr>
          <p:cNvSpPr txBox="1">
            <a:spLocks/>
          </p:cNvSpPr>
          <p:nvPr/>
        </p:nvSpPr>
        <p:spPr>
          <a:xfrm>
            <a:off x="7991649" y="3967583"/>
            <a:ext cx="2033757" cy="1867259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230188" indent="-230188" algn="l" defTabSz="457200" rtl="0" eaLnBrk="1" latinLnBrk="0" hangingPunct="1">
              <a:spcBef>
                <a:spcPts val="12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07995">
              <a:spcBef>
                <a:spcPts val="0"/>
              </a:spcBef>
              <a:spcAft>
                <a:spcPts val="667"/>
              </a:spcAft>
              <a:buClr>
                <a:srgbClr val="FFFFFF"/>
              </a:buClr>
              <a:buNone/>
              <a:defRPr/>
            </a:pPr>
            <a:r>
              <a:rPr lang="en-US" sz="15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Employee Observations</a:t>
            </a:r>
          </a:p>
          <a:p>
            <a:pPr marL="255762" indent="-255762" defTabSz="507995">
              <a:spcBef>
                <a:spcPts val="0"/>
              </a:spcBef>
              <a:spcAft>
                <a:spcPts val="667"/>
              </a:spcAft>
              <a:buClr>
                <a:srgbClr val="FFFFFF"/>
              </a:buClr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</a:rPr>
              <a:t>Increase supervisor/employee interaction and communication</a:t>
            </a:r>
          </a:p>
          <a:p>
            <a:pPr marL="255762" indent="-255762" defTabSz="507995">
              <a:spcBef>
                <a:spcPts val="0"/>
              </a:spcBef>
              <a:spcAft>
                <a:spcPts val="667"/>
              </a:spcAft>
              <a:buClr>
                <a:srgbClr val="FFFFFF"/>
              </a:buClr>
              <a:defRPr/>
            </a:pPr>
            <a:r>
              <a:rPr lang="en-US" sz="1500" dirty="0">
                <a:solidFill>
                  <a:srgbClr val="FFFFFF"/>
                </a:solidFill>
                <a:latin typeface="Arial Narrow" panose="020B0606020202030204" pitchFamily="34" charset="0"/>
              </a:rPr>
              <a:t>Validate employee understanding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C94399E-9BC0-F94C-91A8-4E4AE43BDE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7061" y="3586232"/>
            <a:ext cx="7520392" cy="443198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Because It Works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8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SON" val="{&quot;Comps&quot;:{&quot;A&quot;:&quot;&quot;},&quot;Descriptions&quot;:{&quot;A&quot;:&quot;&quot;},&quot;SourceAuthor&quot;:&quot;&quot;,&quot;SourceCode&quot;:&quot;&quot;,&quot;SourceLocale&quot;:&quot;&quot;,&quot;SourceName&quot;:&quot;&quot;,&quot;SourceVersion&quot;:&quot;&quot;,&quot;Titles&quot;:{&quot;A&quot;:&quot;Course Name&quot;},&quot;IsCourseSettingsVisible&quot;:false,&quot;IsSlidePropertiesVisible&quot;:true,&quot;Advance&quot;:true,&quot;ManAdvance&quot;:false,&quot;DefaultLocale&quot;:&quot;en-US&quot;,&quot;DefaultLocaleName&quot;:&quot;en-US&quot;,&quot;Locales&quot;:{}}"/>
  <p:tag name="COURSETITLE" val="Untitled Cour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5,&#10;  &quot;SlideId&quot;: 863,&#10;  &quot;GameAns&quot;: 1,&#10;  &quot;Delay&quot;: 0,&#10;  &quot;ManAdv&quot;: false,&#10;  &quot;Advance&quot;: true,&#10;  &quot;QSlideId&quot;: 863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5,&#10;  &quot;SlideId&quot;: 863,&#10;  &quot;GameAns&quot;: 1,&#10;  &quot;Delay&quot;: 0,&#10;  &quot;ManAdv&quot;: false,&#10;  &quot;Advance&quot;: true,&#10;  &quot;QSlideId&quot;: 863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6,&#10;  &quot;SlideId&quot;: 865,&#10;  &quot;GameAns&quot;: 1,&#10;  &quot;Delay&quot;: 0,&#10;  &quot;ManAdv&quot;: false,&#10;  &quot;Advance&quot;: true,&#10;  &quot;QSlideId&quot;: 865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6,&#10;  &quot;SlideId&quot;: 865,&#10;  &quot;GameAns&quot;: 1,&#10;  &quot;Delay&quot;: 0,&#10;  &quot;ManAdv&quot;: false,&#10;  &quot;Advance&quot;: true,&#10;  &quot;QSlideId&quot;: 865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7,&#10;  &quot;SlideId&quot;: 846,&#10;  &quot;GameAns&quot;: 1,&#10;  &quot;Delay&quot;: 0,&#10;  &quot;ManAdv&quot;: false,&#10;  &quot;Advance&quot;: true,&#10;  &quot;QSlideId&quot;: 846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8,&#10;  &quot;SlideId&quot;: 846,&#10;  &quot;GameAns&quot;: 1,&#10;  &quot;Delay&quot;: 0,&#10;  &quot;ManAdv&quot;: false,&#10;  &quot;Advance&quot;: true,&#10;  &quot;QSlideId&quot;: 846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8,&#10;  &quot;SlideId&quot;: 871,&#10;  &quot;GameAns&quot;: 1,&#10;  &quot;Delay&quot;: 0,&#10;  &quot;ManAdv&quot;: false,&#10;  &quot;Advance&quot;: true,&#10;  &quot;QSlideId&quot;: 871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SON" val="{&quot;MediaContext&quot;:&quot;&quot;,&quot;LocaleContext&quot;:&quot;A&quot;,&quot;IsHidden&quot;:fals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SON" val="{&quot;MediaContext&quot;:&quot;&quot;,&quot;LocaleContext&quot;:&quot;A&quot;,&quot;IsHidden&quot;:fals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SON" val="{&quot;MediaContext&quot;:&quot;&quot;,&quot;LocaleContext&quot;:&quot;A&quot;,&quot;IsHidden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,&#10;  &quot;SlideId&quot;: 843,&#10;  &quot;GameAns&quot;: 1,&#10;  &quot;Delay&quot;: 0,&#10;  &quot;ManAdv&quot;: false,&#10;  &quot;Advance&quot;: true,&#10;  &quot;QSlideId&quot;: 843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SON" val="{&quot;MediaContext&quot;:&quot;&quot;,&quot;LocaleContext&quot;:&quot;A&quot;,&quot;IsHidden&quot;:fals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9,&#10;  &quot;SlideId&quot;: 871,&#10;  &quot;GameAns&quot;: 1,&#10;  &quot;Delay&quot;: 0,&#10;  &quot;ManAdv&quot;: false,&#10;  &quot;Advance&quot;: true,&#10;  &quot;QSlideId&quot;: 871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9,&#10;  &quot;SlideId&quot;: 867,&#10;  &quot;GameAns&quot;: 1,&#10;  &quot;Delay&quot;: 0,&#10;  &quot;ManAdv&quot;: false,&#10;  &quot;Advance&quot;: true,&#10;  &quot;QSlideId&quot;: 867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0,&#10;  &quot;SlideId&quot;: 867,&#10;  &quot;GameAns&quot;: 1,&#10;  &quot;Delay&quot;: 0,&#10;  &quot;ManAdv&quot;: false,&#10;  &quot;Advance&quot;: true,&#10;  &quot;QSlideId&quot;: 867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0,&#10;  &quot;SlideId&quot;: 868,&#10;  &quot;GameAns&quot;: 1,&#10;  &quot;Delay&quot;: 0,&#10;  &quot;ManAdv&quot;: false,&#10;  &quot;Advance&quot;: true,&#10;  &quot;QSlideId&quot;: 868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1,&#10;  &quot;SlideId&quot;: 868,&#10;  &quot;GameAns&quot;: 1,&#10;  &quot;Delay&quot;: 0,&#10;  &quot;ManAdv&quot;: false,&#10;  &quot;Advance&quot;: true,&#10;  &quot;QSlideId&quot;: 868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1,&#10;  &quot;SlideId&quot;: 845,&#10;  &quot;GameAns&quot;: 1,&#10;  &quot;Delay&quot;: 0,&#10;  &quot;ManAdv&quot;: false,&#10;  &quot;Advance&quot;: true,&#10;  &quot;QSlideId&quot;: 845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2,&#10;  &quot;SlideId&quot;: 845,&#10;  &quot;GameAns&quot;: 1,&#10;  &quot;Delay&quot;: 0,&#10;  &quot;ManAdv&quot;: false,&#10;  &quot;Advance&quot;: true,&#10;  &quot;QSlideId&quot;: 845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2,&#10;  &quot;SlideId&quot;: 869,&#10;  &quot;GameAns&quot;: 1,&#10;  &quot;Delay&quot;: 0,&#10;  &quot;ManAdv&quot;: false,&#10;  &quot;Advance&quot;: true,&#10;  &quot;QSlideId&quot;: 869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3,&#10;  &quot;SlideId&quot;: 869,&#10;  &quot;GameAns&quot;: 1,&#10;  &quot;Delay&quot;: 0,&#10;  &quot;ManAdv&quot;: false,&#10;  &quot;Advance&quot;: true,&#10;  &quot;QSlideId&quot;: 869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,&#10;  &quot;SlideId&quot;: 843,&#10;  &quot;GameAns&quot;: 1,&#10;  &quot;Delay&quot;: 0,&#10;  &quot;ManAdv&quot;: false,&#10;  &quot;Advance&quot;: true,&#10;  &quot;QSlideId&quot;: 843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3,&#10;  &quot;SlideId&quot;: 860,&#10;  &quot;GameAns&quot;: 1,&#10;  &quot;Delay&quot;: 0,&#10;  &quot;ManAdv&quot;: false,&#10;  &quot;Advance&quot;: true,&#10;  &quot;QSlideId&quot;: 860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4,&#10;  &quot;SlideId&quot;: 860,&#10;  &quot;GameAns&quot;: 1,&#10;  &quot;Delay&quot;: 0,&#10;  &quot;ManAdv&quot;: false,&#10;  &quot;Advance&quot;: true,&#10;  &quot;QSlideId&quot;: 860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4,&#10;  &quot;SlideId&quot;: 861,&#10;  &quot;GameAns&quot;: 1,&#10;  &quot;Delay&quot;: 0,&#10;  &quot;ManAdv&quot;: false,&#10;  &quot;Advance&quot;: true,&#10;  &quot;QSlideId&quot;: 861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15,&#10;  &quot;SlideId&quot;: 861,&#10;  &quot;GameAns&quot;: 1,&#10;  &quot;Delay&quot;: 0,&#10;  &quot;ManAdv&quot;: false,&#10;  &quot;Advance&quot;: true,&#10;  &quot;QSlideId&quot;: 861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2,&#10;  &quot;SlideId&quot;: 870,&#10;  &quot;GameAns&quot;: 1,&#10;  &quot;Delay&quot;: 0,&#10;  &quot;ManAdv&quot;: false,&#10;  &quot;Advance&quot;: true,&#10;  &quot;QSlideId&quot;: 870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2,&#10;  &quot;SlideId&quot;: 870,&#10;  &quot;GameAns&quot;: 1,&#10;  &quot;Delay&quot;: 0,&#10;  &quot;ManAdv&quot;: false,&#10;  &quot;Advance&quot;: true,&#10;  &quot;QSlideId&quot;: 870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3,&#10;  &quot;SlideId&quot;: 844,&#10;  &quot;GameAns&quot;: 1,&#10;  &quot;Delay&quot;: 0,&#10;  &quot;ManAdv&quot;: false,&#10;  &quot;Advance&quot;: true,&#10;  &quot;QSlideId&quot;: 844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4,&#10;  &quot;SlideId&quot;: 844,&#10;  &quot;GameAns&quot;: 1,&#10;  &quot;Delay&quot;: 0,&#10;  &quot;ManAdv&quot;: false,&#10;  &quot;Advance&quot;: true,&#10;  &quot;QSlideId&quot;: 844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4,&#10;  &quot;SlideId&quot;: 875,&#10;  &quot;GameAns&quot;: 1,&#10;  &quot;Delay&quot;: 0,&#10;  &quot;ManAdv&quot;: false,&#10;  &quot;Advance&quot;: true,&#10;  &quot;QSlideId&quot;: 875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JSON" val="{&#10;  &quot;Type&quot;: &quot;Point&quot;,&#10;  &quot;Text&quot;: {&#10;    &quot;A&quot;: &quot;Text here displays as subtitles. Subtitles do not appear with Full Screen slide style.&quot;&#10;  },&#10;  &quot;QA1t&quot;: {&#10;    &quot;A&quot;: &quot;Answer text appears in reports.&quot;&#10;  },&#10;  &quot;QA2t&quot;: {&#10;    &quot;A&quot;: &quot;Answer text appears in reports.&quot;&#10;  },&#10;  &quot;QA3t&quot;: {&#10;    &quot;A&quot;: &quot;Answer text appears in reports.&quot;&#10;  },&#10;  &quot;QA4t&quot;: {&#10;    &quot;A&quot;: &quot;Answer text appears in reports.&quot;&#10;  },&#10;  &quot;QA1tShort&quot;: {&#10;    &quot;A&quot;: &quot;Answer text appears on screen.&quot;&#10;  },&#10;  &quot;QA2tShort&quot;: {&#10;    &quot;A&quot;: &quot;Answer text appears on screen.&quot;&#10;  },&#10;  &quot;QA3tShort&quot;: {&#10;    &quot;A&quot;: &quot;Answer text appears on screen.&quot;&#10;  },&#10;  &quot;QA4tShort&quot;: {&#10;    &quot;A&quot;: &quot;Answer text appears on screen.&quot;&#10;  },&#10;  &quot;SlideIndex&quot;: 3,&#10;  &quot;SlideId&quot;: 875,&#10;  &quot;GameAns&quot;: 1,&#10;  &quot;Delay&quot;: 0,&#10;  &quot;ManAdv&quot;: false,&#10;  &quot;Advance&quot;: true,&#10;  &quot;QSlideId&quot;: 875,&#10;  &quot;MediaContext&quot;: &quot;&quot;,&#10;  &quot;LocaleContext&quot;: &quot;A&quot;,&#10;  &quot;NumAns&quot;: 4,&#10;  &quot;FBQ&quot;: false,&#10;  &quot;FB1Cnt&quot;: 0,&#10;  &quot;FB2Cnt&quot;: 0,&#10;  &quot;Style&quot;: 4,&#10;  &quot;Graded&quot;: true,&#10;  &quot;Ans&quot;: 1&#10;}"/>
</p:tagLst>
</file>

<file path=ppt/theme/theme1.xml><?xml version="1.0" encoding="utf-8"?>
<a:theme xmlns:a="http://schemas.openxmlformats.org/drawingml/2006/main" name="1_AlchemyOfficeTheme">
  <a:themeElements>
    <a:clrScheme name="Custom 5">
      <a:dk1>
        <a:srgbClr val="435464"/>
      </a:dk1>
      <a:lt1>
        <a:srgbClr val="435464"/>
      </a:lt1>
      <a:dk2>
        <a:srgbClr val="45A6C4"/>
      </a:dk2>
      <a:lt2>
        <a:srgbClr val="FFFFFF"/>
      </a:lt2>
      <a:accent1>
        <a:srgbClr val="77BD42"/>
      </a:accent1>
      <a:accent2>
        <a:srgbClr val="F29B12"/>
      </a:accent2>
      <a:accent3>
        <a:srgbClr val="A6C124"/>
      </a:accent3>
      <a:accent4>
        <a:srgbClr val="84CBC5"/>
      </a:accent4>
      <a:accent5>
        <a:srgbClr val="2980B9"/>
      </a:accent5>
      <a:accent6>
        <a:srgbClr val="EC6448"/>
      </a:accent6>
      <a:hlink>
        <a:srgbClr val="45A6C4"/>
      </a:hlink>
      <a:folHlink>
        <a:srgbClr val="435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4290" tIns="17145" rIns="34290" bIns="17145" anchor="ctr">
        <a:spAutoFit/>
      </a:bodyPr>
      <a:lstStyle>
        <a:defPPr algn="ctr" defTabSz="816134">
          <a:defRPr sz="3200" b="0" i="0" dirty="0" smtClean="0">
            <a:solidFill>
              <a:schemeClr val="bg1"/>
            </a:solidFill>
            <a:latin typeface="+mn-lt"/>
            <a:ea typeface="Open Sans Light" pitchFamily="34" charset="0"/>
            <a:cs typeface="Open Sans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lchemy PowerPoint_Template_v01">
  <a:themeElements>
    <a:clrScheme name="AlchemyTheme">
      <a:dk1>
        <a:srgbClr val="425363"/>
      </a:dk1>
      <a:lt1>
        <a:srgbClr val="FFFFFF"/>
      </a:lt1>
      <a:dk2>
        <a:srgbClr val="4BAAC7"/>
      </a:dk2>
      <a:lt2>
        <a:srgbClr val="88C559"/>
      </a:lt2>
      <a:accent1>
        <a:srgbClr val="7DDBD3"/>
      </a:accent1>
      <a:accent2>
        <a:srgbClr val="B6E067"/>
      </a:accent2>
      <a:accent3>
        <a:srgbClr val="EA9738"/>
      </a:accent3>
      <a:accent4>
        <a:srgbClr val="EC6448"/>
      </a:accent4>
      <a:accent5>
        <a:srgbClr val="C92F59"/>
      </a:accent5>
      <a:accent6>
        <a:srgbClr val="1C5A7C"/>
      </a:accent6>
      <a:hlink>
        <a:srgbClr val="1C5A7C"/>
      </a:hlink>
      <a:folHlink>
        <a:srgbClr val="4253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4290" tIns="17145" rIns="34290" bIns="17145" rtlCol="0" anchor="ctr">
        <a:spAutoFit/>
      </a:bodyPr>
      <a:lstStyle>
        <a:defPPr marL="230188" indent="-230188" defTabSz="816134">
          <a:buClr>
            <a:schemeClr val="bg2"/>
          </a:buClr>
          <a:buFont typeface="Arial"/>
          <a:buChar char="•"/>
          <a:defRPr sz="2400" b="0" i="0" dirty="0" err="1" smtClean="0">
            <a:latin typeface="+mn-lt"/>
            <a:ea typeface="Open Sans Light" pitchFamily="34" charset="0"/>
            <a:cs typeface="Open Sans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chemy PowerPoint_Template_v01.potx [Read-Only]" id="{DB88EED3-A9E0-470A-A7F5-58ABAD172F6E}" vid="{59759E37-2FD4-47DE-BC1F-2AA6891F9A1D}"/>
    </a:ext>
  </a:extLst>
</a:theme>
</file>

<file path=ppt/theme/theme3.xml><?xml version="1.0" encoding="utf-8"?>
<a:theme xmlns:a="http://schemas.openxmlformats.org/drawingml/2006/main" name="1_Alchemy PowerPoint_Template_v01">
  <a:themeElements>
    <a:clrScheme name="AlchemyTheme">
      <a:dk1>
        <a:srgbClr val="425363"/>
      </a:dk1>
      <a:lt1>
        <a:srgbClr val="FFFFFF"/>
      </a:lt1>
      <a:dk2>
        <a:srgbClr val="4BAAC7"/>
      </a:dk2>
      <a:lt2>
        <a:srgbClr val="88C559"/>
      </a:lt2>
      <a:accent1>
        <a:srgbClr val="7DDBD3"/>
      </a:accent1>
      <a:accent2>
        <a:srgbClr val="B6E067"/>
      </a:accent2>
      <a:accent3>
        <a:srgbClr val="EA9738"/>
      </a:accent3>
      <a:accent4>
        <a:srgbClr val="EC6448"/>
      </a:accent4>
      <a:accent5>
        <a:srgbClr val="C92F59"/>
      </a:accent5>
      <a:accent6>
        <a:srgbClr val="1C5A7C"/>
      </a:accent6>
      <a:hlink>
        <a:srgbClr val="1C5A7C"/>
      </a:hlink>
      <a:folHlink>
        <a:srgbClr val="4253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4290" tIns="17145" rIns="34290" bIns="17145" rtlCol="0" anchor="ctr">
        <a:spAutoFit/>
      </a:bodyPr>
      <a:lstStyle>
        <a:defPPr marL="230188" indent="-230188" defTabSz="816134">
          <a:buClr>
            <a:schemeClr val="bg2"/>
          </a:buClr>
          <a:buFont typeface="Arial"/>
          <a:buChar char="•"/>
          <a:defRPr sz="2400" b="0" i="0" dirty="0" err="1" smtClean="0">
            <a:latin typeface="+mn-lt"/>
            <a:ea typeface="Open Sans Light" pitchFamily="34" charset="0"/>
            <a:cs typeface="Open Sans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chemy PowerPoint_Template_v01.potx [Read-Only]" id="{DB88EED3-A9E0-470A-A7F5-58ABAD172F6E}" vid="{59759E37-2FD4-47DE-BC1F-2AA6891F9A1D}"/>
    </a:ext>
  </a:extLst>
</a:theme>
</file>

<file path=ppt/theme/theme4.xml><?xml version="1.0" encoding="utf-8"?>
<a:theme xmlns:a="http://schemas.openxmlformats.org/drawingml/2006/main" name="Alchem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lchemyOfficeTheme">
  <a:themeElements>
    <a:clrScheme name="Custom 5">
      <a:dk1>
        <a:srgbClr val="435464"/>
      </a:dk1>
      <a:lt1>
        <a:srgbClr val="435464"/>
      </a:lt1>
      <a:dk2>
        <a:srgbClr val="45A6C4"/>
      </a:dk2>
      <a:lt2>
        <a:srgbClr val="FFFFFF"/>
      </a:lt2>
      <a:accent1>
        <a:srgbClr val="77BD42"/>
      </a:accent1>
      <a:accent2>
        <a:srgbClr val="F29B12"/>
      </a:accent2>
      <a:accent3>
        <a:srgbClr val="A6C124"/>
      </a:accent3>
      <a:accent4>
        <a:srgbClr val="84CBC5"/>
      </a:accent4>
      <a:accent5>
        <a:srgbClr val="2980B9"/>
      </a:accent5>
      <a:accent6>
        <a:srgbClr val="EC6448"/>
      </a:accent6>
      <a:hlink>
        <a:srgbClr val="45A6C4"/>
      </a:hlink>
      <a:folHlink>
        <a:srgbClr val="435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4290" tIns="17145" rIns="34290" bIns="17145" anchor="ctr">
        <a:spAutoFit/>
      </a:bodyPr>
      <a:lstStyle>
        <a:defPPr algn="ctr" defTabSz="816134">
          <a:defRPr sz="3200" b="0" i="0" dirty="0" smtClean="0">
            <a:solidFill>
              <a:schemeClr val="bg1"/>
            </a:solidFill>
            <a:latin typeface="+mn-lt"/>
            <a:ea typeface="Open Sans Light" pitchFamily="34" charset="0"/>
            <a:cs typeface="Open Sans Light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35220</TotalTime>
  <Words>576</Words>
  <Application>Microsoft Office PowerPoint</Application>
  <PresentationFormat>Custom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Open Sans Light</vt:lpstr>
      <vt:lpstr>1_AlchemyOfficeTheme</vt:lpstr>
      <vt:lpstr>Alchemy PowerPoint_Template_v01</vt:lpstr>
      <vt:lpstr>1_Alchemy PowerPoint_Template_v01</vt:lpstr>
      <vt:lpstr>Alchemy</vt:lpstr>
      <vt:lpstr>2_AlchemyOfficeTheme</vt:lpstr>
      <vt:lpstr>SMART ACTION AT WORK  </vt:lpstr>
      <vt:lpstr>Areas of Focus</vt:lpstr>
      <vt:lpstr>Industry Challenges Keep Increasing</vt:lpstr>
      <vt:lpstr>Aberdeen Group Research Shows…</vt:lpstr>
      <vt:lpstr>Knowledge with Confidence Drives Smart Action</vt:lpstr>
      <vt:lpstr>Training is Only the Beginning!</vt:lpstr>
      <vt:lpstr>Repetition + Reinforcement = Retention</vt:lpstr>
      <vt:lpstr>Creating Engagement with Coordinated Communications</vt:lpstr>
      <vt:lpstr>Because It Works</vt:lpstr>
      <vt:lpstr>Benefits</vt:lpstr>
      <vt:lpstr>The ROI of Engagement</vt:lpstr>
      <vt:lpstr>In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Matthew Andrews</cp:lastModifiedBy>
  <cp:revision>1558</cp:revision>
  <cp:lastPrinted>2017-09-20T17:55:12Z</cp:lastPrinted>
  <dcterms:created xsi:type="dcterms:W3CDTF">2014-09-29T09:18:56Z</dcterms:created>
  <dcterms:modified xsi:type="dcterms:W3CDTF">2017-09-21T17:07:29Z</dcterms:modified>
</cp:coreProperties>
</file>