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35"/>
  </p:notesMasterIdLst>
  <p:handoutMasterIdLst>
    <p:handoutMasterId r:id="rId36"/>
  </p:handoutMasterIdLst>
  <p:sldIdLst>
    <p:sldId id="271" r:id="rId6"/>
    <p:sldId id="278" r:id="rId7"/>
    <p:sldId id="359" r:id="rId8"/>
    <p:sldId id="326" r:id="rId9"/>
    <p:sldId id="332" r:id="rId10"/>
    <p:sldId id="328" r:id="rId11"/>
    <p:sldId id="329" r:id="rId12"/>
    <p:sldId id="369" r:id="rId13"/>
    <p:sldId id="341" r:id="rId14"/>
    <p:sldId id="323" r:id="rId15"/>
    <p:sldId id="342" r:id="rId16"/>
    <p:sldId id="372" r:id="rId17"/>
    <p:sldId id="361" r:id="rId18"/>
    <p:sldId id="367" r:id="rId19"/>
    <p:sldId id="343" r:id="rId20"/>
    <p:sldId id="319" r:id="rId21"/>
    <p:sldId id="335" r:id="rId22"/>
    <p:sldId id="318" r:id="rId23"/>
    <p:sldId id="337" r:id="rId24"/>
    <p:sldId id="320" r:id="rId25"/>
    <p:sldId id="338" r:id="rId26"/>
    <p:sldId id="321" r:id="rId27"/>
    <p:sldId id="365" r:id="rId28"/>
    <p:sldId id="360" r:id="rId29"/>
    <p:sldId id="340" r:id="rId30"/>
    <p:sldId id="345" r:id="rId31"/>
    <p:sldId id="364" r:id="rId32"/>
    <p:sldId id="374" r:id="rId33"/>
    <p:sldId id="270" r:id="rId34"/>
  </p:sldIdLst>
  <p:sldSz cx="9144000" cy="6858000" type="screen4x3"/>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defTabSz="457200"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defTabSz="457200"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defTabSz="457200"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defTabSz="457200"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len Pressoir, Tiana" initials="TAP" lastIdx="1" clrIdx="0"/>
  <p:cmAuthor id="1" name="Tiana Allen Pressoir" initials="TAP" lastIdx="24" clrIdx="1"/>
  <p:cmAuthor id="2" name="King, Stephen" initials="KS" lastIdx="3" clrIdx="2"/>
  <p:cmAuthor id="3" name="Sermons-Townsend, Lydia" initials="SL" lastIdx="1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BA"/>
    <a:srgbClr val="414141"/>
    <a:srgbClr val="2D2926"/>
    <a:srgbClr val="75787B"/>
    <a:srgbClr val="D8D4BA"/>
    <a:srgbClr val="DAA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41" autoAdjust="0"/>
    <p:restoredTop sz="93804" autoAdjust="0"/>
  </p:normalViewPr>
  <p:slideViewPr>
    <p:cSldViewPr snapToGrid="0" snapToObjects="1">
      <p:cViewPr varScale="1">
        <p:scale>
          <a:sx n="102" d="100"/>
          <a:sy n="102" d="100"/>
        </p:scale>
        <p:origin x="204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1452"/>
    </p:cViewPr>
  </p:sorterViewPr>
  <p:notesViewPr>
    <p:cSldViewPr snapToGrid="0" snapToObjects="1">
      <p:cViewPr varScale="1">
        <p:scale>
          <a:sx n="70" d="100"/>
          <a:sy n="70" d="100"/>
        </p:scale>
        <p:origin x="-3014"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image" Target="../media/image7.jpg"/></Relationships>
</file>

<file path=ppt/diagrams/_rels/data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image" Target="../media/image18.jpg"/><Relationship Id="rId5" Type="http://schemas.openxmlformats.org/officeDocument/2006/relationships/image" Target="../media/image22.jpg"/><Relationship Id="rId4" Type="http://schemas.openxmlformats.org/officeDocument/2006/relationships/image" Target="../media/image21.jpg"/></Relationships>
</file>

<file path=ppt/diagrams/_rels/data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image" Target="../media/image31.jpg"/><Relationship Id="rId5" Type="http://schemas.openxmlformats.org/officeDocument/2006/relationships/image" Target="../media/image35.jpg"/><Relationship Id="rId4" Type="http://schemas.openxmlformats.org/officeDocument/2006/relationships/image" Target="../media/image3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image" Target="../media/image7.jpg"/></Relationships>
</file>

<file path=ppt/diagrams/_rels/drawing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image" Target="../media/image18.jpg"/><Relationship Id="rId5" Type="http://schemas.openxmlformats.org/officeDocument/2006/relationships/image" Target="../media/image22.jpg"/><Relationship Id="rId4" Type="http://schemas.openxmlformats.org/officeDocument/2006/relationships/image" Target="../media/image21.jpg"/></Relationships>
</file>

<file path=ppt/diagrams/_rels/drawing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image" Target="../media/image31.jpg"/><Relationship Id="rId5" Type="http://schemas.openxmlformats.org/officeDocument/2006/relationships/image" Target="../media/image35.jpg"/><Relationship Id="rId4" Type="http://schemas.openxmlformats.org/officeDocument/2006/relationships/image" Target="../media/image3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EBB262-AFBB-4500-ADC4-5EBE0767067A}" type="doc">
      <dgm:prSet loTypeId="urn:microsoft.com/office/officeart/2005/8/layout/radial1" loCatId="cycle" qsTypeId="urn:microsoft.com/office/officeart/2005/8/quickstyle/simple2" qsCatId="simple" csTypeId="urn:microsoft.com/office/officeart/2005/8/colors/accent1_2" csCatId="accent1" phldr="1"/>
      <dgm:spPr/>
      <dgm:t>
        <a:bodyPr/>
        <a:lstStyle/>
        <a:p>
          <a:endParaRPr lang="en-US"/>
        </a:p>
      </dgm:t>
    </dgm:pt>
    <dgm:pt modelId="{DA82518F-93BA-4C3B-994A-08F3FD6FAD91}">
      <dgm:prSet phldrT="[Text]" custT="1"/>
      <dgm:spPr/>
      <dgm:t>
        <a:bodyPr/>
        <a:lstStyle/>
        <a:p>
          <a:r>
            <a:rPr lang="en-U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ORA at a Glance</a:t>
          </a:r>
        </a:p>
      </dgm:t>
    </dgm:pt>
    <dgm:pt modelId="{1B951820-F0F0-4EC1-8972-44ECDA4DCC23}" type="parTrans" cxnId="{A27CED17-B872-4FE4-A379-570C8AC721FE}">
      <dgm:prSet/>
      <dgm:spPr/>
      <dgm:t>
        <a:bodyPr/>
        <a:lstStyle/>
        <a:p>
          <a:endParaRPr lang="en-US"/>
        </a:p>
      </dgm:t>
    </dgm:pt>
    <dgm:pt modelId="{70B3E611-48AE-4E18-8BF3-45C72D9E68E8}" type="sibTrans" cxnId="{A27CED17-B872-4FE4-A379-570C8AC721FE}">
      <dgm:prSet/>
      <dgm:spPr/>
      <dgm:t>
        <a:bodyPr/>
        <a:lstStyle/>
        <a:p>
          <a:endParaRPr lang="en-US"/>
        </a:p>
      </dgm:t>
    </dgm:pt>
    <dgm:pt modelId="{55CDC0FC-FC95-4368-92AC-857252E6A006}">
      <dgm:prSet phldrT="[Text]" custT="1"/>
      <dgm:spPr/>
      <dgm:t>
        <a:bodyPr/>
        <a:lstStyle/>
        <a:p>
          <a:r>
            <a:rPr lang="en-US" sz="1000" b="1" dirty="0">
              <a:latin typeface="Arial" panose="020B0604020202020204" pitchFamily="34" charset="0"/>
              <a:cs typeface="Arial" panose="020B0604020202020204" pitchFamily="34" charset="0"/>
            </a:rPr>
            <a:t>Civil &amp; Criminal Investigators</a:t>
          </a:r>
        </a:p>
      </dgm:t>
    </dgm:pt>
    <dgm:pt modelId="{ED1F10D4-85E6-4B47-892E-EAC67A2BF837}" type="parTrans" cxnId="{2286012B-D52A-4180-B4DD-B0A099FC4778}">
      <dgm:prSet/>
      <dgm:spPr/>
      <dgm:t>
        <a:bodyPr/>
        <a:lstStyle/>
        <a:p>
          <a:endParaRPr lang="en-US" dirty="0"/>
        </a:p>
      </dgm:t>
    </dgm:pt>
    <dgm:pt modelId="{DD2EB214-0537-4E52-A69D-FC9F3756EA3B}" type="sibTrans" cxnId="{2286012B-D52A-4180-B4DD-B0A099FC4778}">
      <dgm:prSet/>
      <dgm:spPr/>
      <dgm:t>
        <a:bodyPr/>
        <a:lstStyle/>
        <a:p>
          <a:endParaRPr lang="en-US"/>
        </a:p>
      </dgm:t>
    </dgm:pt>
    <dgm:pt modelId="{B93BE374-E36E-41CC-952C-F5209D42B08D}">
      <dgm:prSet phldrT="[Text]" custT="1"/>
      <dgm:spPr/>
      <dgm:t>
        <a:bodyPr/>
        <a:lstStyle/>
        <a:p>
          <a:r>
            <a:rPr lang="en-US" sz="1000" b="1" dirty="0">
              <a:latin typeface="Arial" panose="020B0604020202020204" pitchFamily="34" charset="0"/>
              <a:cs typeface="Arial" panose="020B0604020202020204" pitchFamily="34" charset="0"/>
            </a:rPr>
            <a:t>Official Establishment Inventory Coordinators</a:t>
          </a:r>
        </a:p>
      </dgm:t>
    </dgm:pt>
    <dgm:pt modelId="{691490C3-2464-463D-8059-30B088B557B2}" type="parTrans" cxnId="{E0EFAD3A-2BAE-4E50-AB08-95C79AAA90B7}">
      <dgm:prSet/>
      <dgm:spPr/>
      <dgm:t>
        <a:bodyPr/>
        <a:lstStyle/>
        <a:p>
          <a:endParaRPr lang="en-US" dirty="0"/>
        </a:p>
      </dgm:t>
    </dgm:pt>
    <dgm:pt modelId="{D0C2780E-39C1-45A6-AC6C-1F721E748424}" type="sibTrans" cxnId="{E0EFAD3A-2BAE-4E50-AB08-95C79AAA90B7}">
      <dgm:prSet/>
      <dgm:spPr/>
      <dgm:t>
        <a:bodyPr/>
        <a:lstStyle/>
        <a:p>
          <a:endParaRPr lang="en-US"/>
        </a:p>
      </dgm:t>
    </dgm:pt>
    <dgm:pt modelId="{894E12A3-B0A2-41C8-B7D1-5299FC200004}">
      <dgm:prSet phldrT="[Text]" custT="1"/>
      <dgm:spPr/>
      <dgm:t>
        <a:bodyPr/>
        <a:lstStyle/>
        <a:p>
          <a:r>
            <a:rPr lang="en-US" sz="1000" b="1" dirty="0">
              <a:latin typeface="Arial" panose="020B0604020202020204" pitchFamily="34" charset="0"/>
              <a:cs typeface="Arial" panose="020B0604020202020204" pitchFamily="34" charset="0"/>
            </a:rPr>
            <a:t>Disclosure &amp; FOIA</a:t>
          </a:r>
        </a:p>
      </dgm:t>
    </dgm:pt>
    <dgm:pt modelId="{C652275F-BCBF-48F2-976C-2AAA9670821D}" type="parTrans" cxnId="{B401A0DE-5F38-4BA9-9D3A-608E4D881609}">
      <dgm:prSet/>
      <dgm:spPr/>
      <dgm:t>
        <a:bodyPr/>
        <a:lstStyle/>
        <a:p>
          <a:endParaRPr lang="en-US" dirty="0"/>
        </a:p>
      </dgm:t>
    </dgm:pt>
    <dgm:pt modelId="{7AA05612-1BCE-48DD-AFB6-5740FCA302B5}" type="sibTrans" cxnId="{B401A0DE-5F38-4BA9-9D3A-608E4D881609}">
      <dgm:prSet/>
      <dgm:spPr/>
      <dgm:t>
        <a:bodyPr/>
        <a:lstStyle/>
        <a:p>
          <a:endParaRPr lang="en-US"/>
        </a:p>
      </dgm:t>
    </dgm:pt>
    <dgm:pt modelId="{1DEE694C-6728-411C-A814-DFD1A5C35106}">
      <dgm:prSet phldrT="[Text]" phldr="1"/>
      <dgm:spPr/>
      <dgm:t>
        <a:bodyPr/>
        <a:lstStyle/>
        <a:p>
          <a:endParaRPr lang="en-US" sz="1600" dirty="0">
            <a:latin typeface="Arial" panose="020B0604020202020204" pitchFamily="34" charset="0"/>
            <a:cs typeface="Arial" panose="020B0604020202020204" pitchFamily="34" charset="0"/>
          </a:endParaRPr>
        </a:p>
      </dgm:t>
    </dgm:pt>
    <dgm:pt modelId="{2E334B99-D104-4ECE-ADBA-775092D55628}" type="parTrans" cxnId="{4B8E8911-7EAB-4D60-ACC7-18122DD2FB3F}">
      <dgm:prSet/>
      <dgm:spPr/>
      <dgm:t>
        <a:bodyPr/>
        <a:lstStyle/>
        <a:p>
          <a:endParaRPr lang="en-US"/>
        </a:p>
      </dgm:t>
    </dgm:pt>
    <dgm:pt modelId="{8C2DD7B5-80C1-46B1-B569-956FAEEBDCC6}" type="sibTrans" cxnId="{4B8E8911-7EAB-4D60-ACC7-18122DD2FB3F}">
      <dgm:prSet/>
      <dgm:spPr/>
      <dgm:t>
        <a:bodyPr/>
        <a:lstStyle/>
        <a:p>
          <a:endParaRPr lang="en-US"/>
        </a:p>
      </dgm:t>
    </dgm:pt>
    <dgm:pt modelId="{4C343AB2-1120-4FE5-825C-9F6335907B95}">
      <dgm:prSet custT="1"/>
      <dgm:spPr/>
      <dgm:t>
        <a:bodyPr/>
        <a:lstStyle/>
        <a:p>
          <a:r>
            <a:rPr lang="en-US" sz="1000" b="1" dirty="0">
              <a:latin typeface="Arial" panose="020B0604020202020204" pitchFamily="34" charset="0"/>
              <a:cs typeface="Arial" panose="020B0604020202020204" pitchFamily="34" charset="0"/>
            </a:rPr>
            <a:t>Training, Education &amp; Development Staff</a:t>
          </a:r>
        </a:p>
      </dgm:t>
    </dgm:pt>
    <dgm:pt modelId="{306DADC0-A835-41EF-80D9-6FE13B1E87D0}" type="parTrans" cxnId="{9C0740E5-DA83-46B0-AA1C-0D4F7257A975}">
      <dgm:prSet/>
      <dgm:spPr/>
      <dgm:t>
        <a:bodyPr/>
        <a:lstStyle/>
        <a:p>
          <a:endParaRPr lang="en-US" dirty="0"/>
        </a:p>
      </dgm:t>
    </dgm:pt>
    <dgm:pt modelId="{3318D26D-911B-4ED9-BD69-DCE5D8558615}" type="sibTrans" cxnId="{9C0740E5-DA83-46B0-AA1C-0D4F7257A975}">
      <dgm:prSet/>
      <dgm:spPr/>
      <dgm:t>
        <a:bodyPr/>
        <a:lstStyle/>
        <a:p>
          <a:endParaRPr lang="en-US"/>
        </a:p>
      </dgm:t>
    </dgm:pt>
    <dgm:pt modelId="{440AEA4D-C226-40BA-A189-2EE1987685DF}">
      <dgm:prSet custT="1"/>
      <dgm:spPr/>
      <dgm:t>
        <a:bodyPr/>
        <a:lstStyle/>
        <a:p>
          <a:r>
            <a:rPr lang="en-US" sz="1000" b="1" dirty="0">
              <a:latin typeface="Arial" panose="020B0604020202020204" pitchFamily="34" charset="0"/>
              <a:cs typeface="Arial" panose="020B0604020202020204" pitchFamily="34" charset="0"/>
            </a:rPr>
            <a:t>Administrative &amp; Mission Support</a:t>
          </a:r>
        </a:p>
      </dgm:t>
    </dgm:pt>
    <dgm:pt modelId="{A49E11E6-84F0-4440-B005-7B90AB648355}" type="parTrans" cxnId="{46D619CA-EBFA-4485-B592-16C86F2D4CF3}">
      <dgm:prSet/>
      <dgm:spPr/>
      <dgm:t>
        <a:bodyPr/>
        <a:lstStyle/>
        <a:p>
          <a:endParaRPr lang="en-US" dirty="0"/>
        </a:p>
      </dgm:t>
    </dgm:pt>
    <dgm:pt modelId="{5E280053-B956-4355-8B3C-191141C84BE1}" type="sibTrans" cxnId="{46D619CA-EBFA-4485-B592-16C86F2D4CF3}">
      <dgm:prSet/>
      <dgm:spPr/>
      <dgm:t>
        <a:bodyPr/>
        <a:lstStyle/>
        <a:p>
          <a:endParaRPr lang="en-US"/>
        </a:p>
      </dgm:t>
    </dgm:pt>
    <dgm:pt modelId="{7C73D1B2-7201-4382-AF43-A0383142FAF1}">
      <dgm:prSet custT="1"/>
      <dgm:spPr/>
      <dgm:t>
        <a:bodyPr/>
        <a:lstStyle/>
        <a:p>
          <a:r>
            <a:rPr lang="en-US" sz="1000" b="1" dirty="0">
              <a:latin typeface="Arial" panose="020B0604020202020204" pitchFamily="34" charset="0"/>
              <a:cs typeface="Arial" panose="020B0604020202020204" pitchFamily="34" charset="0"/>
            </a:rPr>
            <a:t>Operational Policy Analysts</a:t>
          </a:r>
        </a:p>
      </dgm:t>
    </dgm:pt>
    <dgm:pt modelId="{42387F96-99E1-40EB-BDC8-D406B6301C42}" type="parTrans" cxnId="{FF7AE6CC-757D-498E-AFE4-84413A33FCDA}">
      <dgm:prSet/>
      <dgm:spPr/>
      <dgm:t>
        <a:bodyPr/>
        <a:lstStyle/>
        <a:p>
          <a:endParaRPr lang="en-US" dirty="0"/>
        </a:p>
      </dgm:t>
    </dgm:pt>
    <dgm:pt modelId="{8781393A-4601-45CC-8F37-9A991F48E37E}" type="sibTrans" cxnId="{FF7AE6CC-757D-498E-AFE4-84413A33FCDA}">
      <dgm:prSet/>
      <dgm:spPr/>
      <dgm:t>
        <a:bodyPr/>
        <a:lstStyle/>
        <a:p>
          <a:endParaRPr lang="en-US"/>
        </a:p>
      </dgm:t>
    </dgm:pt>
    <dgm:pt modelId="{5E8148BC-34A9-4A54-BE51-F5C7D831A9D6}">
      <dgm:prSet custT="1"/>
      <dgm:spPr/>
      <dgm:t>
        <a:bodyPr/>
        <a:lstStyle/>
        <a:p>
          <a:r>
            <a:rPr lang="en-US" sz="1000" b="1" dirty="0">
              <a:latin typeface="Arial" panose="020B0604020202020204" pitchFamily="34" charset="0"/>
              <a:cs typeface="Arial" panose="020B0604020202020204" pitchFamily="34" charset="0"/>
            </a:rPr>
            <a:t>Import Operations</a:t>
          </a:r>
        </a:p>
      </dgm:t>
    </dgm:pt>
    <dgm:pt modelId="{C98C6353-1200-4F9F-996A-EA0170451F43}" type="parTrans" cxnId="{9DA38D8A-2110-45AA-A1D1-9862FBB366B5}">
      <dgm:prSet/>
      <dgm:spPr/>
      <dgm:t>
        <a:bodyPr/>
        <a:lstStyle/>
        <a:p>
          <a:endParaRPr lang="en-US" dirty="0"/>
        </a:p>
      </dgm:t>
    </dgm:pt>
    <dgm:pt modelId="{B2339FB1-C550-4787-A893-B2C04F59BB82}" type="sibTrans" cxnId="{9DA38D8A-2110-45AA-A1D1-9862FBB366B5}">
      <dgm:prSet/>
      <dgm:spPr/>
      <dgm:t>
        <a:bodyPr/>
        <a:lstStyle/>
        <a:p>
          <a:endParaRPr lang="en-US"/>
        </a:p>
      </dgm:t>
    </dgm:pt>
    <dgm:pt modelId="{7E9CE431-8A33-47C4-8FE9-7B88FDE799AC}">
      <dgm:prSet custT="1"/>
      <dgm:spPr/>
      <dgm:t>
        <a:bodyPr/>
        <a:lstStyle/>
        <a:p>
          <a:r>
            <a:rPr lang="en-US" sz="1000" b="1" dirty="0">
              <a:latin typeface="Arial" panose="020B0604020202020204" pitchFamily="34" charset="0"/>
              <a:cs typeface="Arial" panose="020B0604020202020204" pitchFamily="34" charset="0"/>
            </a:rPr>
            <a:t>Planning &amp; Evaluation Analysts</a:t>
          </a:r>
        </a:p>
      </dgm:t>
    </dgm:pt>
    <dgm:pt modelId="{E8788C58-31A0-42F9-90A4-F3AA8B75DEC6}" type="parTrans" cxnId="{79F65995-0E14-4784-9D2D-DD62897CC2B0}">
      <dgm:prSet/>
      <dgm:spPr/>
      <dgm:t>
        <a:bodyPr/>
        <a:lstStyle/>
        <a:p>
          <a:endParaRPr lang="en-US" dirty="0"/>
        </a:p>
      </dgm:t>
    </dgm:pt>
    <dgm:pt modelId="{E52721A0-0BBD-4DA9-B1DC-139C272557B0}" type="sibTrans" cxnId="{79F65995-0E14-4784-9D2D-DD62897CC2B0}">
      <dgm:prSet/>
      <dgm:spPr/>
      <dgm:t>
        <a:bodyPr/>
        <a:lstStyle/>
        <a:p>
          <a:endParaRPr lang="en-US"/>
        </a:p>
      </dgm:t>
    </dgm:pt>
    <dgm:pt modelId="{5C91C6B3-5FF8-457E-89CA-7641A2FBC36C}">
      <dgm:prSet custT="1"/>
      <dgm:spPr/>
      <dgm:t>
        <a:bodyPr/>
        <a:lstStyle/>
        <a:p>
          <a:r>
            <a:rPr lang="en-US" sz="1000" b="1" dirty="0">
              <a:latin typeface="Arial" panose="020B0604020202020204" pitchFamily="34" charset="0"/>
              <a:cs typeface="Arial" panose="020B0604020202020204" pitchFamily="34" charset="0"/>
            </a:rPr>
            <a:t>State Liaisons</a:t>
          </a:r>
        </a:p>
      </dgm:t>
    </dgm:pt>
    <dgm:pt modelId="{E6F31EB4-E65C-4461-8316-440470847E55}" type="parTrans" cxnId="{2CBE2036-D427-4D60-AF0E-FE82A38D0FC6}">
      <dgm:prSet/>
      <dgm:spPr/>
      <dgm:t>
        <a:bodyPr/>
        <a:lstStyle/>
        <a:p>
          <a:endParaRPr lang="en-US" dirty="0"/>
        </a:p>
      </dgm:t>
    </dgm:pt>
    <dgm:pt modelId="{BB3DB1C3-4D24-4727-8F6E-743522030FBB}" type="sibTrans" cxnId="{2CBE2036-D427-4D60-AF0E-FE82A38D0FC6}">
      <dgm:prSet/>
      <dgm:spPr/>
      <dgm:t>
        <a:bodyPr/>
        <a:lstStyle/>
        <a:p>
          <a:endParaRPr lang="en-US"/>
        </a:p>
      </dgm:t>
    </dgm:pt>
    <dgm:pt modelId="{50EBB473-69B8-4523-9209-437F92DE0A13}">
      <dgm:prSet custT="1"/>
      <dgm:spPr/>
      <dgm:t>
        <a:bodyPr/>
        <a:lstStyle/>
        <a:p>
          <a:r>
            <a:rPr lang="en-US" sz="1000" b="1" dirty="0">
              <a:latin typeface="Arial" panose="020B0604020202020204" pitchFamily="34" charset="0"/>
              <a:cs typeface="Arial" panose="020B0604020202020204" pitchFamily="34" charset="0"/>
            </a:rPr>
            <a:t>State Contracts, Grants &amp; Agreements</a:t>
          </a:r>
        </a:p>
      </dgm:t>
    </dgm:pt>
    <dgm:pt modelId="{CED06E67-FB6D-4FCF-B0CF-04C61E2F7233}" type="parTrans" cxnId="{ACF67340-50B3-45C9-867C-445BD6B313F1}">
      <dgm:prSet/>
      <dgm:spPr/>
      <dgm:t>
        <a:bodyPr/>
        <a:lstStyle/>
        <a:p>
          <a:endParaRPr lang="en-US" dirty="0"/>
        </a:p>
      </dgm:t>
    </dgm:pt>
    <dgm:pt modelId="{BDF85C8F-6B0D-4287-81C5-1C9613E4514D}" type="sibTrans" cxnId="{ACF67340-50B3-45C9-867C-445BD6B313F1}">
      <dgm:prSet/>
      <dgm:spPr/>
      <dgm:t>
        <a:bodyPr/>
        <a:lstStyle/>
        <a:p>
          <a:endParaRPr lang="en-US"/>
        </a:p>
      </dgm:t>
    </dgm:pt>
    <dgm:pt modelId="{4FD17B3C-09D9-401D-B8D6-C44DB6BE5955}">
      <dgm:prSet custT="1"/>
      <dgm:spPr/>
      <dgm:t>
        <a:bodyPr/>
        <a:lstStyle/>
        <a:p>
          <a:r>
            <a:rPr lang="en-US" sz="1000" b="1" dirty="0">
              <a:latin typeface="Arial" panose="020B0604020202020204" pitchFamily="34" charset="0"/>
              <a:cs typeface="Arial" panose="020B0604020202020204" pitchFamily="34" charset="0"/>
            </a:rPr>
            <a:t>State Cooperative Programs – Milk, Retail, Shellfish</a:t>
          </a:r>
        </a:p>
      </dgm:t>
    </dgm:pt>
    <dgm:pt modelId="{920D1C92-2FA8-4CA3-A487-11A9C709D37E}" type="parTrans" cxnId="{38FE269C-9943-4D0E-B31C-3C5B16600D16}">
      <dgm:prSet/>
      <dgm:spPr/>
      <dgm:t>
        <a:bodyPr/>
        <a:lstStyle/>
        <a:p>
          <a:endParaRPr lang="en-US" dirty="0"/>
        </a:p>
      </dgm:t>
    </dgm:pt>
    <dgm:pt modelId="{C4D5292B-F670-43E0-98A6-2E0B04FDA85D}" type="sibTrans" cxnId="{38FE269C-9943-4D0E-B31C-3C5B16600D16}">
      <dgm:prSet/>
      <dgm:spPr/>
      <dgm:t>
        <a:bodyPr/>
        <a:lstStyle/>
        <a:p>
          <a:endParaRPr lang="en-US"/>
        </a:p>
      </dgm:t>
    </dgm:pt>
    <dgm:pt modelId="{B9F6684F-9E8D-4743-9CD8-7CD8AE2955F4}">
      <dgm:prSet phldrT="[Text]" custT="1"/>
      <dgm:spPr/>
      <dgm:t>
        <a:bodyPr/>
        <a:lstStyle/>
        <a:p>
          <a:r>
            <a:rPr lang="en-US" sz="1000" b="1" dirty="0">
              <a:latin typeface="Arial" panose="020B0604020202020204" pitchFamily="34" charset="0"/>
              <a:cs typeface="Arial" panose="020B0604020202020204" pitchFamily="34" charset="0"/>
            </a:rPr>
            <a:t>Emergency Response Coordinators</a:t>
          </a:r>
        </a:p>
      </dgm:t>
    </dgm:pt>
    <dgm:pt modelId="{D59A3FBA-2B8C-4112-A9CE-F59287A98A55}" type="parTrans" cxnId="{B83A7670-5804-4EEE-89A0-7BCFC3862517}">
      <dgm:prSet/>
      <dgm:spPr/>
      <dgm:t>
        <a:bodyPr/>
        <a:lstStyle/>
        <a:p>
          <a:endParaRPr lang="en-US" dirty="0"/>
        </a:p>
      </dgm:t>
    </dgm:pt>
    <dgm:pt modelId="{B3CDA062-6C8F-4EB8-BA46-A7E2AAD96FBB}" type="sibTrans" cxnId="{B83A7670-5804-4EEE-89A0-7BCFC3862517}">
      <dgm:prSet/>
      <dgm:spPr/>
      <dgm:t>
        <a:bodyPr/>
        <a:lstStyle/>
        <a:p>
          <a:endParaRPr lang="en-US"/>
        </a:p>
      </dgm:t>
    </dgm:pt>
    <dgm:pt modelId="{05720B36-0DA7-4457-A068-6D35F519A1BB}">
      <dgm:prSet phldrT="[Text]" custT="1"/>
      <dgm:spPr/>
      <dgm:t>
        <a:bodyPr/>
        <a:lstStyle/>
        <a:p>
          <a:r>
            <a:rPr lang="en-US" sz="1000" b="1" dirty="0">
              <a:latin typeface="Arial" panose="020B0604020202020204" pitchFamily="34" charset="0"/>
              <a:cs typeface="Arial" panose="020B0604020202020204" pitchFamily="34" charset="0"/>
            </a:rPr>
            <a:t>Consumer Complaint Coordinators</a:t>
          </a:r>
        </a:p>
      </dgm:t>
    </dgm:pt>
    <dgm:pt modelId="{A627305B-3860-4CB9-AC87-76BAB281B843}" type="parTrans" cxnId="{FCA70112-7A49-46D9-BD5A-520E9A8B7B18}">
      <dgm:prSet/>
      <dgm:spPr/>
      <dgm:t>
        <a:bodyPr/>
        <a:lstStyle/>
        <a:p>
          <a:endParaRPr lang="en-US" dirty="0"/>
        </a:p>
      </dgm:t>
    </dgm:pt>
    <dgm:pt modelId="{CB00EC00-3C64-47DF-93AE-C39B966243C3}" type="sibTrans" cxnId="{FCA70112-7A49-46D9-BD5A-520E9A8B7B18}">
      <dgm:prSet/>
      <dgm:spPr/>
      <dgm:t>
        <a:bodyPr/>
        <a:lstStyle/>
        <a:p>
          <a:endParaRPr lang="en-US"/>
        </a:p>
      </dgm:t>
    </dgm:pt>
    <dgm:pt modelId="{1B431D19-7A3F-4E32-AA29-8C65C39AA48C}">
      <dgm:prSet custT="1"/>
      <dgm:spPr/>
      <dgm:t>
        <a:bodyPr/>
        <a:lstStyle/>
        <a:p>
          <a:r>
            <a:rPr lang="en-US" sz="1000" b="1" dirty="0">
              <a:latin typeface="Arial" panose="020B0604020202020204" pitchFamily="34" charset="0"/>
              <a:cs typeface="Arial" panose="020B0604020202020204" pitchFamily="34" charset="0"/>
            </a:rPr>
            <a:t>Communications Staff</a:t>
          </a:r>
        </a:p>
      </dgm:t>
    </dgm:pt>
    <dgm:pt modelId="{410E708D-A8FF-478F-A117-189F9678C7B2}" type="parTrans" cxnId="{4F249E8F-4CC1-4931-946E-FDC38CAFE073}">
      <dgm:prSet/>
      <dgm:spPr/>
      <dgm:t>
        <a:bodyPr/>
        <a:lstStyle/>
        <a:p>
          <a:endParaRPr lang="en-US" dirty="0"/>
        </a:p>
      </dgm:t>
    </dgm:pt>
    <dgm:pt modelId="{882F075F-AAB7-4487-8523-B9E5D1E46FB9}" type="sibTrans" cxnId="{4F249E8F-4CC1-4931-946E-FDC38CAFE073}">
      <dgm:prSet/>
      <dgm:spPr/>
      <dgm:t>
        <a:bodyPr/>
        <a:lstStyle/>
        <a:p>
          <a:endParaRPr lang="en-US"/>
        </a:p>
      </dgm:t>
    </dgm:pt>
    <dgm:pt modelId="{3070D23D-7A15-4656-84AC-EA94537D54B7}">
      <dgm:prSet custT="1"/>
      <dgm:spPr/>
      <dgm:t>
        <a:bodyPr/>
        <a:lstStyle/>
        <a:p>
          <a:r>
            <a:rPr lang="en-US" sz="1000" b="1" dirty="0">
              <a:latin typeface="Arial" panose="020B0604020202020204" pitchFamily="34" charset="0"/>
              <a:cs typeface="Arial" panose="020B0604020202020204" pitchFamily="34" charset="0"/>
            </a:rPr>
            <a:t>Recall Coordinators</a:t>
          </a:r>
        </a:p>
      </dgm:t>
    </dgm:pt>
    <dgm:pt modelId="{02F6D3AB-1844-49BF-B2D2-C8DC5E7DF45B}" type="parTrans" cxnId="{D7E3DB13-C71B-4350-8EE2-2603DC45639D}">
      <dgm:prSet/>
      <dgm:spPr/>
      <dgm:t>
        <a:bodyPr/>
        <a:lstStyle/>
        <a:p>
          <a:endParaRPr lang="en-US" dirty="0"/>
        </a:p>
      </dgm:t>
    </dgm:pt>
    <dgm:pt modelId="{14108D4E-8076-4517-8669-D30E21FB397C}" type="sibTrans" cxnId="{D7E3DB13-C71B-4350-8EE2-2603DC45639D}">
      <dgm:prSet/>
      <dgm:spPr/>
      <dgm:t>
        <a:bodyPr/>
        <a:lstStyle/>
        <a:p>
          <a:endParaRPr lang="en-US"/>
        </a:p>
      </dgm:t>
    </dgm:pt>
    <dgm:pt modelId="{6D0568C3-9643-493A-9F56-AF6EE1C0D0BE}">
      <dgm:prSet custT="1"/>
      <dgm:spPr/>
      <dgm:t>
        <a:bodyPr/>
        <a:lstStyle/>
        <a:p>
          <a:r>
            <a:rPr lang="en-US" sz="1000" b="1" dirty="0">
              <a:latin typeface="Arial" panose="020B0604020202020204" pitchFamily="34" charset="0"/>
              <a:cs typeface="Arial" panose="020B0604020202020204" pitchFamily="34" charset="0"/>
            </a:rPr>
            <a:t>Compliance Officers</a:t>
          </a:r>
        </a:p>
      </dgm:t>
    </dgm:pt>
    <dgm:pt modelId="{C062B080-95F9-42F4-81EC-4F728F536F7F}" type="parTrans" cxnId="{69ED4246-E1A2-4564-BBDC-C6CCB46A827E}">
      <dgm:prSet/>
      <dgm:spPr/>
      <dgm:t>
        <a:bodyPr/>
        <a:lstStyle/>
        <a:p>
          <a:endParaRPr lang="en-US" dirty="0"/>
        </a:p>
      </dgm:t>
    </dgm:pt>
    <dgm:pt modelId="{4C112623-1073-4592-B57A-A9C1086A04FF}" type="sibTrans" cxnId="{69ED4246-E1A2-4564-BBDC-C6CCB46A827E}">
      <dgm:prSet/>
      <dgm:spPr/>
      <dgm:t>
        <a:bodyPr/>
        <a:lstStyle/>
        <a:p>
          <a:endParaRPr lang="en-US"/>
        </a:p>
      </dgm:t>
    </dgm:pt>
    <dgm:pt modelId="{BAD901A3-7685-4D0A-81FD-017DDB1DBE8B}">
      <dgm:prSet phldrT="[Text]" custT="1"/>
      <dgm:spPr/>
      <dgm:t>
        <a:bodyPr/>
        <a:lstStyle/>
        <a:p>
          <a:r>
            <a:rPr lang="en-US" sz="1000" b="1" dirty="0">
              <a:latin typeface="Arial" panose="020B0604020202020204" pitchFamily="34" charset="0"/>
              <a:cs typeface="Arial" panose="020B0604020202020204" pitchFamily="34" charset="0"/>
            </a:rPr>
            <a:t>13 Laboratories</a:t>
          </a:r>
        </a:p>
      </dgm:t>
    </dgm:pt>
    <dgm:pt modelId="{B9E0E8B7-1930-4F7B-B9F1-F8BAF267AA1F}" type="sibTrans" cxnId="{3F4F57A4-34C9-4378-A72F-48B2AEB84247}">
      <dgm:prSet/>
      <dgm:spPr/>
      <dgm:t>
        <a:bodyPr/>
        <a:lstStyle/>
        <a:p>
          <a:endParaRPr lang="en-US"/>
        </a:p>
      </dgm:t>
    </dgm:pt>
    <dgm:pt modelId="{5E6F047D-3D04-4141-A150-1B455DE357B9}" type="parTrans" cxnId="{3F4F57A4-34C9-4378-A72F-48B2AEB84247}">
      <dgm:prSet/>
      <dgm:spPr/>
      <dgm:t>
        <a:bodyPr/>
        <a:lstStyle/>
        <a:p>
          <a:endParaRPr lang="en-US" dirty="0"/>
        </a:p>
      </dgm:t>
    </dgm:pt>
    <dgm:pt modelId="{13DCAEAE-15DA-4DB2-8D2C-CD777278F96D}">
      <dgm:prSet custT="1"/>
      <dgm:spPr/>
      <dgm:t>
        <a:bodyPr/>
        <a:lstStyle/>
        <a:p>
          <a:r>
            <a:rPr lang="en-US" sz="1000" b="1" dirty="0">
              <a:latin typeface="Arial" panose="020B0604020202020204" pitchFamily="34" charset="0"/>
              <a:cs typeface="Arial" panose="020B0604020202020204" pitchFamily="34" charset="0"/>
            </a:rPr>
            <a:t>Quality Systems Managers</a:t>
          </a:r>
        </a:p>
      </dgm:t>
    </dgm:pt>
    <dgm:pt modelId="{5C7D8CA1-5B77-4E6B-BA80-52D196081A4B}" type="parTrans" cxnId="{D5C81ACE-61D7-4CC8-A961-DFE63816D2FC}">
      <dgm:prSet/>
      <dgm:spPr/>
      <dgm:t>
        <a:bodyPr/>
        <a:lstStyle/>
        <a:p>
          <a:endParaRPr lang="en-US" dirty="0"/>
        </a:p>
      </dgm:t>
    </dgm:pt>
    <dgm:pt modelId="{38CFF669-282F-4F3C-855D-A72DAA21C0D4}" type="sibTrans" cxnId="{D5C81ACE-61D7-4CC8-A961-DFE63816D2FC}">
      <dgm:prSet/>
      <dgm:spPr/>
      <dgm:t>
        <a:bodyPr/>
        <a:lstStyle/>
        <a:p>
          <a:endParaRPr lang="en-US"/>
        </a:p>
      </dgm:t>
    </dgm:pt>
    <dgm:pt modelId="{999E4517-0DFB-4F86-B94C-59B0BD9C7A8A}" type="pres">
      <dgm:prSet presAssocID="{32EBB262-AFBB-4500-ADC4-5EBE0767067A}" presName="cycle" presStyleCnt="0">
        <dgm:presLayoutVars>
          <dgm:chMax val="1"/>
          <dgm:dir/>
          <dgm:animLvl val="ctr"/>
          <dgm:resizeHandles val="exact"/>
        </dgm:presLayoutVars>
      </dgm:prSet>
      <dgm:spPr/>
    </dgm:pt>
    <dgm:pt modelId="{F29E422E-84AF-4DD6-8588-252B67F55BF9}" type="pres">
      <dgm:prSet presAssocID="{DA82518F-93BA-4C3B-994A-08F3FD6FAD91}" presName="centerShape" presStyleLbl="node0" presStyleIdx="0" presStyleCnt="1" custScaleX="220864" custScaleY="164363" custLinFactNeighborX="-1326" custLinFactNeighborY="1158"/>
      <dgm:spPr/>
    </dgm:pt>
    <dgm:pt modelId="{6E3B0E18-C215-43B8-ACEA-156162BA223F}" type="pres">
      <dgm:prSet presAssocID="{ED1F10D4-85E6-4B47-892E-EAC67A2BF837}" presName="Name9" presStyleLbl="parChTrans1D2" presStyleIdx="0" presStyleCnt="18"/>
      <dgm:spPr/>
    </dgm:pt>
    <dgm:pt modelId="{8360C092-6A71-4627-8FE8-3DD2E8C72EB0}" type="pres">
      <dgm:prSet presAssocID="{ED1F10D4-85E6-4B47-892E-EAC67A2BF837}" presName="connTx" presStyleLbl="parChTrans1D2" presStyleIdx="0" presStyleCnt="18"/>
      <dgm:spPr/>
    </dgm:pt>
    <dgm:pt modelId="{8A51A0DF-C82D-4CB9-89F1-3BE9E2273371}" type="pres">
      <dgm:prSet presAssocID="{55CDC0FC-FC95-4368-92AC-857252E6A006}" presName="node" presStyleLbl="node1" presStyleIdx="0" presStyleCnt="18" custScaleX="176797" custRadScaleRad="92509" custRadScaleInc="-832">
        <dgm:presLayoutVars>
          <dgm:bulletEnabled val="1"/>
        </dgm:presLayoutVars>
      </dgm:prSet>
      <dgm:spPr/>
    </dgm:pt>
    <dgm:pt modelId="{5AE55C29-72E7-4A28-A490-9A73F58D862A}" type="pres">
      <dgm:prSet presAssocID="{C062B080-95F9-42F4-81EC-4F728F536F7F}" presName="Name9" presStyleLbl="parChTrans1D2" presStyleIdx="1" presStyleCnt="18"/>
      <dgm:spPr/>
    </dgm:pt>
    <dgm:pt modelId="{90C484AD-E6C2-413F-B474-58DD42DBF802}" type="pres">
      <dgm:prSet presAssocID="{C062B080-95F9-42F4-81EC-4F728F536F7F}" presName="connTx" presStyleLbl="parChTrans1D2" presStyleIdx="1" presStyleCnt="18"/>
      <dgm:spPr/>
    </dgm:pt>
    <dgm:pt modelId="{312C9627-BC58-49F1-8B8A-B932279DCD05}" type="pres">
      <dgm:prSet presAssocID="{6D0568C3-9643-493A-9F56-AF6EE1C0D0BE}" presName="node" presStyleLbl="node1" presStyleIdx="1" presStyleCnt="18" custScaleX="174709" custRadScaleRad="99221" custRadScaleInc="82590">
        <dgm:presLayoutVars>
          <dgm:bulletEnabled val="1"/>
        </dgm:presLayoutVars>
      </dgm:prSet>
      <dgm:spPr/>
    </dgm:pt>
    <dgm:pt modelId="{0ABA8373-DDFA-4124-8912-D7106E2A3FE1}" type="pres">
      <dgm:prSet presAssocID="{5E6F047D-3D04-4141-A150-1B455DE357B9}" presName="Name9" presStyleLbl="parChTrans1D2" presStyleIdx="2" presStyleCnt="18"/>
      <dgm:spPr/>
    </dgm:pt>
    <dgm:pt modelId="{A1F148DE-EE32-4287-B5B1-E527A66D50BC}" type="pres">
      <dgm:prSet presAssocID="{5E6F047D-3D04-4141-A150-1B455DE357B9}" presName="connTx" presStyleLbl="parChTrans1D2" presStyleIdx="2" presStyleCnt="18"/>
      <dgm:spPr/>
    </dgm:pt>
    <dgm:pt modelId="{8A041D5D-C468-4AB3-8834-A4997FD55DFF}" type="pres">
      <dgm:prSet presAssocID="{BAD901A3-7685-4D0A-81FD-017DDB1DBE8B}" presName="node" presStyleLbl="node1" presStyleIdx="2" presStyleCnt="18" custScaleX="188473" custRadScaleRad="117203" custRadScaleInc="112202">
        <dgm:presLayoutVars>
          <dgm:bulletEnabled val="1"/>
        </dgm:presLayoutVars>
      </dgm:prSet>
      <dgm:spPr/>
    </dgm:pt>
    <dgm:pt modelId="{A3E66D91-18A2-4FE5-86A2-06889C406049}" type="pres">
      <dgm:prSet presAssocID="{D59A3FBA-2B8C-4112-A9CE-F59287A98A55}" presName="Name9" presStyleLbl="parChTrans1D2" presStyleIdx="3" presStyleCnt="18"/>
      <dgm:spPr/>
    </dgm:pt>
    <dgm:pt modelId="{4D3E85E2-0833-4E9A-BB05-60946B05DB4F}" type="pres">
      <dgm:prSet presAssocID="{D59A3FBA-2B8C-4112-A9CE-F59287A98A55}" presName="connTx" presStyleLbl="parChTrans1D2" presStyleIdx="3" presStyleCnt="18"/>
      <dgm:spPr/>
    </dgm:pt>
    <dgm:pt modelId="{B37A8464-F9F6-4A0A-9F6A-E6DEE53F33B2}" type="pres">
      <dgm:prSet presAssocID="{B9F6684F-9E8D-4743-9CD8-7CD8AE2955F4}" presName="node" presStyleLbl="node1" presStyleIdx="3" presStyleCnt="18" custScaleX="178778" custRadScaleRad="118307" custRadScaleInc="74173">
        <dgm:presLayoutVars>
          <dgm:bulletEnabled val="1"/>
        </dgm:presLayoutVars>
      </dgm:prSet>
      <dgm:spPr/>
    </dgm:pt>
    <dgm:pt modelId="{9A959019-150A-418C-85C1-8889DE32612C}" type="pres">
      <dgm:prSet presAssocID="{02F6D3AB-1844-49BF-B2D2-C8DC5E7DF45B}" presName="Name9" presStyleLbl="parChTrans1D2" presStyleIdx="4" presStyleCnt="18"/>
      <dgm:spPr/>
    </dgm:pt>
    <dgm:pt modelId="{A688322F-42F6-49D0-9640-E9B2544879EB}" type="pres">
      <dgm:prSet presAssocID="{02F6D3AB-1844-49BF-B2D2-C8DC5E7DF45B}" presName="connTx" presStyleLbl="parChTrans1D2" presStyleIdx="4" presStyleCnt="18"/>
      <dgm:spPr/>
    </dgm:pt>
    <dgm:pt modelId="{CDFC96E1-4E32-4446-BEE4-C8CB2B998F9B}" type="pres">
      <dgm:prSet presAssocID="{3070D23D-7A15-4656-84AC-EA94537D54B7}" presName="node" presStyleLbl="node1" presStyleIdx="4" presStyleCnt="18" custScaleX="186899" custRadScaleRad="118225" custRadScaleInc="28778">
        <dgm:presLayoutVars>
          <dgm:bulletEnabled val="1"/>
        </dgm:presLayoutVars>
      </dgm:prSet>
      <dgm:spPr/>
    </dgm:pt>
    <dgm:pt modelId="{1EEF95E5-119F-44AD-8AAB-FCAB5C348052}" type="pres">
      <dgm:prSet presAssocID="{A627305B-3860-4CB9-AC87-76BAB281B843}" presName="Name9" presStyleLbl="parChTrans1D2" presStyleIdx="5" presStyleCnt="18"/>
      <dgm:spPr/>
    </dgm:pt>
    <dgm:pt modelId="{8ED6A255-9942-43AA-B863-B12B3F5DA195}" type="pres">
      <dgm:prSet presAssocID="{A627305B-3860-4CB9-AC87-76BAB281B843}" presName="connTx" presStyleLbl="parChTrans1D2" presStyleIdx="5" presStyleCnt="18"/>
      <dgm:spPr/>
    </dgm:pt>
    <dgm:pt modelId="{58C6F378-9DA4-41EB-9B56-A1DBC2CE2396}" type="pres">
      <dgm:prSet presAssocID="{05720B36-0DA7-4457-A068-6D35F519A1BB}" presName="node" presStyleLbl="node1" presStyleIdx="5" presStyleCnt="18" custScaleX="219151" custRadScaleRad="120311" custRadScaleInc="-9556">
        <dgm:presLayoutVars>
          <dgm:bulletEnabled val="1"/>
        </dgm:presLayoutVars>
      </dgm:prSet>
      <dgm:spPr/>
    </dgm:pt>
    <dgm:pt modelId="{EE7E95E5-FBC0-4648-BDE8-93C0C4EB3E47}" type="pres">
      <dgm:prSet presAssocID="{691490C3-2464-463D-8059-30B088B557B2}" presName="Name9" presStyleLbl="parChTrans1D2" presStyleIdx="6" presStyleCnt="18"/>
      <dgm:spPr/>
    </dgm:pt>
    <dgm:pt modelId="{7E4CC4B5-6993-44C6-8D47-D576CC8FF0CA}" type="pres">
      <dgm:prSet presAssocID="{691490C3-2464-463D-8059-30B088B557B2}" presName="connTx" presStyleLbl="parChTrans1D2" presStyleIdx="6" presStyleCnt="18"/>
      <dgm:spPr/>
    </dgm:pt>
    <dgm:pt modelId="{0E57EE03-D95D-4620-9292-63BB6B6E395F}" type="pres">
      <dgm:prSet presAssocID="{B93BE374-E36E-41CC-952C-F5209D42B08D}" presName="node" presStyleLbl="node1" presStyleIdx="6" presStyleCnt="18" custScaleX="200801" custRadScaleRad="127820" custRadScaleInc="-71250">
        <dgm:presLayoutVars>
          <dgm:bulletEnabled val="1"/>
        </dgm:presLayoutVars>
      </dgm:prSet>
      <dgm:spPr/>
    </dgm:pt>
    <dgm:pt modelId="{F0355AE6-9E6B-4097-AAD0-B32AC1290A37}" type="pres">
      <dgm:prSet presAssocID="{C652275F-BCBF-48F2-976C-2AAA9670821D}" presName="Name9" presStyleLbl="parChTrans1D2" presStyleIdx="7" presStyleCnt="18"/>
      <dgm:spPr/>
    </dgm:pt>
    <dgm:pt modelId="{146AB07B-DB53-43BA-81DE-EAB14E9B7A74}" type="pres">
      <dgm:prSet presAssocID="{C652275F-BCBF-48F2-976C-2AAA9670821D}" presName="connTx" presStyleLbl="parChTrans1D2" presStyleIdx="7" presStyleCnt="18"/>
      <dgm:spPr/>
    </dgm:pt>
    <dgm:pt modelId="{32F0CBE8-8809-4CDB-804E-8C11813F35A2}" type="pres">
      <dgm:prSet presAssocID="{894E12A3-B0A2-41C8-B7D1-5299FC200004}" presName="node" presStyleLbl="node1" presStyleIdx="7" presStyleCnt="18" custScaleX="185557" custScaleY="86502" custRadScaleRad="131011" custRadScaleInc="-118429">
        <dgm:presLayoutVars>
          <dgm:bulletEnabled val="1"/>
        </dgm:presLayoutVars>
      </dgm:prSet>
      <dgm:spPr/>
    </dgm:pt>
    <dgm:pt modelId="{75F461F7-849E-479F-B728-6FAC73A312F3}" type="pres">
      <dgm:prSet presAssocID="{306DADC0-A835-41EF-80D9-6FE13B1E87D0}" presName="Name9" presStyleLbl="parChTrans1D2" presStyleIdx="8" presStyleCnt="18"/>
      <dgm:spPr/>
    </dgm:pt>
    <dgm:pt modelId="{0BC56B17-DA98-45A5-A262-F9E924953F81}" type="pres">
      <dgm:prSet presAssocID="{306DADC0-A835-41EF-80D9-6FE13B1E87D0}" presName="connTx" presStyleLbl="parChTrans1D2" presStyleIdx="8" presStyleCnt="18"/>
      <dgm:spPr/>
    </dgm:pt>
    <dgm:pt modelId="{10A8C0F6-7BA1-4A4F-A729-0124D2A9785A}" type="pres">
      <dgm:prSet presAssocID="{4C343AB2-1120-4FE5-825C-9F6335907B95}" presName="node" presStyleLbl="node1" presStyleIdx="8" presStyleCnt="18" custScaleX="195976" custScaleY="87430" custRadScaleRad="109217" custRadScaleInc="-94360">
        <dgm:presLayoutVars>
          <dgm:bulletEnabled val="1"/>
        </dgm:presLayoutVars>
      </dgm:prSet>
      <dgm:spPr/>
    </dgm:pt>
    <dgm:pt modelId="{EC69FE0D-464C-4E92-8875-03AA330A1A69}" type="pres">
      <dgm:prSet presAssocID="{A49E11E6-84F0-4440-B005-7B90AB648355}" presName="Name9" presStyleLbl="parChTrans1D2" presStyleIdx="9" presStyleCnt="18"/>
      <dgm:spPr/>
    </dgm:pt>
    <dgm:pt modelId="{5784430D-FBAC-41F9-ADE8-2BAB221E4BEA}" type="pres">
      <dgm:prSet presAssocID="{A49E11E6-84F0-4440-B005-7B90AB648355}" presName="connTx" presStyleLbl="parChTrans1D2" presStyleIdx="9" presStyleCnt="18"/>
      <dgm:spPr/>
    </dgm:pt>
    <dgm:pt modelId="{53B6485F-8ACE-4F77-8B1F-565432DB385D}" type="pres">
      <dgm:prSet presAssocID="{440AEA4D-C226-40BA-A189-2EE1987685DF}" presName="node" presStyleLbl="node1" presStyleIdx="9" presStyleCnt="18" custScaleX="188295" custScaleY="92776">
        <dgm:presLayoutVars>
          <dgm:bulletEnabled val="1"/>
        </dgm:presLayoutVars>
      </dgm:prSet>
      <dgm:spPr/>
    </dgm:pt>
    <dgm:pt modelId="{44185E90-0EEA-4D21-BB9D-6EF8ADCF2F75}" type="pres">
      <dgm:prSet presAssocID="{410E708D-A8FF-478F-A117-189F9678C7B2}" presName="Name9" presStyleLbl="parChTrans1D2" presStyleIdx="10" presStyleCnt="18"/>
      <dgm:spPr/>
    </dgm:pt>
    <dgm:pt modelId="{8C67D957-F7A3-4638-B66F-34915D9BEB8F}" type="pres">
      <dgm:prSet presAssocID="{410E708D-A8FF-478F-A117-189F9678C7B2}" presName="connTx" presStyleLbl="parChTrans1D2" presStyleIdx="10" presStyleCnt="18"/>
      <dgm:spPr/>
    </dgm:pt>
    <dgm:pt modelId="{1E0D40D1-2E1A-4296-A273-67EB7A8F54DD}" type="pres">
      <dgm:prSet presAssocID="{1B431D19-7A3F-4E32-AA29-8C65C39AA48C}" presName="node" presStyleLbl="node1" presStyleIdx="10" presStyleCnt="18" custScaleX="200135" custScaleY="90808" custRadScaleRad="115350" custRadScaleInc="87042">
        <dgm:presLayoutVars>
          <dgm:bulletEnabled val="1"/>
        </dgm:presLayoutVars>
      </dgm:prSet>
      <dgm:spPr/>
    </dgm:pt>
    <dgm:pt modelId="{9B0E8605-744A-48C3-A86C-A8F1799FB449}" type="pres">
      <dgm:prSet presAssocID="{42387F96-99E1-40EB-BDC8-D406B6301C42}" presName="Name9" presStyleLbl="parChTrans1D2" presStyleIdx="11" presStyleCnt="18"/>
      <dgm:spPr/>
    </dgm:pt>
    <dgm:pt modelId="{E66B3B53-BEE6-464B-84BD-E244E7E4ECA3}" type="pres">
      <dgm:prSet presAssocID="{42387F96-99E1-40EB-BDC8-D406B6301C42}" presName="connTx" presStyleLbl="parChTrans1D2" presStyleIdx="11" presStyleCnt="18"/>
      <dgm:spPr/>
    </dgm:pt>
    <dgm:pt modelId="{A9C61C8F-9259-4889-83BA-C2D585AB31BA}" type="pres">
      <dgm:prSet presAssocID="{7C73D1B2-7201-4382-AF43-A0383142FAF1}" presName="node" presStyleLbl="node1" presStyleIdx="11" presStyleCnt="18" custScaleX="190202" custRadScaleRad="133350" custRadScaleInc="100424">
        <dgm:presLayoutVars>
          <dgm:bulletEnabled val="1"/>
        </dgm:presLayoutVars>
      </dgm:prSet>
      <dgm:spPr/>
    </dgm:pt>
    <dgm:pt modelId="{A6409416-408F-4254-B09E-6DEB21EB7E04}" type="pres">
      <dgm:prSet presAssocID="{E8788C58-31A0-42F9-90A4-F3AA8B75DEC6}" presName="Name9" presStyleLbl="parChTrans1D2" presStyleIdx="12" presStyleCnt="18"/>
      <dgm:spPr/>
    </dgm:pt>
    <dgm:pt modelId="{A476A860-DE5A-4541-A7E5-F044BA55CDF7}" type="pres">
      <dgm:prSet presAssocID="{E8788C58-31A0-42F9-90A4-F3AA8B75DEC6}" presName="connTx" presStyleLbl="parChTrans1D2" presStyleIdx="12" presStyleCnt="18"/>
      <dgm:spPr/>
    </dgm:pt>
    <dgm:pt modelId="{D4611CF7-B25B-4455-B24E-370BB3DDF316}" type="pres">
      <dgm:prSet presAssocID="{7E9CE431-8A33-47C4-8FE9-7B88FDE799AC}" presName="node" presStyleLbl="node1" presStyleIdx="12" presStyleCnt="18" custScaleX="195793" custRadScaleRad="134930" custRadScaleInc="43857">
        <dgm:presLayoutVars>
          <dgm:bulletEnabled val="1"/>
        </dgm:presLayoutVars>
      </dgm:prSet>
      <dgm:spPr/>
    </dgm:pt>
    <dgm:pt modelId="{4012F762-EC74-430A-9CFD-1573666E0946}" type="pres">
      <dgm:prSet presAssocID="{5C7D8CA1-5B77-4E6B-BA80-52D196081A4B}" presName="Name9" presStyleLbl="parChTrans1D2" presStyleIdx="13" presStyleCnt="18"/>
      <dgm:spPr/>
    </dgm:pt>
    <dgm:pt modelId="{B3213063-F224-4A97-9BB9-996E6754E106}" type="pres">
      <dgm:prSet presAssocID="{5C7D8CA1-5B77-4E6B-BA80-52D196081A4B}" presName="connTx" presStyleLbl="parChTrans1D2" presStyleIdx="13" presStyleCnt="18"/>
      <dgm:spPr/>
    </dgm:pt>
    <dgm:pt modelId="{1C27C963-A799-4D47-A129-222F6B3A98DE}" type="pres">
      <dgm:prSet presAssocID="{13DCAEAE-15DA-4DB2-8D2C-CD777278F96D}" presName="node" presStyleLbl="node1" presStyleIdx="13" presStyleCnt="18" custScaleX="222576" custRadScaleRad="128999" custRadScaleInc="-27496">
        <dgm:presLayoutVars>
          <dgm:bulletEnabled val="1"/>
        </dgm:presLayoutVars>
      </dgm:prSet>
      <dgm:spPr/>
    </dgm:pt>
    <dgm:pt modelId="{923D1444-AECD-42DA-9230-B5DC008A3337}" type="pres">
      <dgm:prSet presAssocID="{E6F31EB4-E65C-4461-8316-440470847E55}" presName="Name9" presStyleLbl="parChTrans1D2" presStyleIdx="14" presStyleCnt="18"/>
      <dgm:spPr/>
    </dgm:pt>
    <dgm:pt modelId="{F7FF8916-0BB9-456A-95AD-BA9CD2639582}" type="pres">
      <dgm:prSet presAssocID="{E6F31EB4-E65C-4461-8316-440470847E55}" presName="connTx" presStyleLbl="parChTrans1D2" presStyleIdx="14" presStyleCnt="18"/>
      <dgm:spPr/>
    </dgm:pt>
    <dgm:pt modelId="{32158E1D-CA6F-4953-8297-AF70C05F7B09}" type="pres">
      <dgm:prSet presAssocID="{5C91C6B3-5FF8-457E-89CA-7641A2FBC36C}" presName="node" presStyleLbl="node1" presStyleIdx="14" presStyleCnt="18" custScaleX="197060" custRadScaleRad="126339" custRadScaleInc="-88814">
        <dgm:presLayoutVars>
          <dgm:bulletEnabled val="1"/>
        </dgm:presLayoutVars>
      </dgm:prSet>
      <dgm:spPr/>
    </dgm:pt>
    <dgm:pt modelId="{ED3452C4-6E18-4D60-AE72-298AA6CDD073}" type="pres">
      <dgm:prSet presAssocID="{CED06E67-FB6D-4FCF-B0CF-04C61E2F7233}" presName="Name9" presStyleLbl="parChTrans1D2" presStyleIdx="15" presStyleCnt="18"/>
      <dgm:spPr/>
    </dgm:pt>
    <dgm:pt modelId="{183698DE-8F83-4DDF-B9F9-015635B7C01F}" type="pres">
      <dgm:prSet presAssocID="{CED06E67-FB6D-4FCF-B0CF-04C61E2F7233}" presName="connTx" presStyleLbl="parChTrans1D2" presStyleIdx="15" presStyleCnt="18"/>
      <dgm:spPr/>
    </dgm:pt>
    <dgm:pt modelId="{078E3204-F451-403D-A69A-DA69794565EB}" type="pres">
      <dgm:prSet presAssocID="{50EBB473-69B8-4523-9209-437F92DE0A13}" presName="node" presStyleLbl="node1" presStyleIdx="15" presStyleCnt="18" custScaleX="193709" custRadScaleRad="128351" custRadScaleInc="-153639">
        <dgm:presLayoutVars>
          <dgm:bulletEnabled val="1"/>
        </dgm:presLayoutVars>
      </dgm:prSet>
      <dgm:spPr/>
    </dgm:pt>
    <dgm:pt modelId="{B3E0F2C1-8889-40CA-B925-EB87FEE07EAF}" type="pres">
      <dgm:prSet presAssocID="{920D1C92-2FA8-4CA3-A487-11A9C709D37E}" presName="Name9" presStyleLbl="parChTrans1D2" presStyleIdx="16" presStyleCnt="18"/>
      <dgm:spPr/>
    </dgm:pt>
    <dgm:pt modelId="{395FB4CF-DFD2-4D1B-ACA9-CCA0A6A9B717}" type="pres">
      <dgm:prSet presAssocID="{920D1C92-2FA8-4CA3-A487-11A9C709D37E}" presName="connTx" presStyleLbl="parChTrans1D2" presStyleIdx="16" presStyleCnt="18"/>
      <dgm:spPr/>
    </dgm:pt>
    <dgm:pt modelId="{C24BA01C-9100-493E-9D5B-21145E57C596}" type="pres">
      <dgm:prSet presAssocID="{4FD17B3C-09D9-401D-B8D6-C44DB6BE5955}" presName="node" presStyleLbl="node1" presStyleIdx="16" presStyleCnt="18" custScaleX="193572" custScaleY="108799" custRadScaleRad="119343" custRadScaleInc="-163673">
        <dgm:presLayoutVars>
          <dgm:bulletEnabled val="1"/>
        </dgm:presLayoutVars>
      </dgm:prSet>
      <dgm:spPr/>
    </dgm:pt>
    <dgm:pt modelId="{8F3832A6-53F8-45DD-B3C4-3BE5C63000AB}" type="pres">
      <dgm:prSet presAssocID="{C98C6353-1200-4F9F-996A-EA0170451F43}" presName="Name9" presStyleLbl="parChTrans1D2" presStyleIdx="17" presStyleCnt="18"/>
      <dgm:spPr/>
    </dgm:pt>
    <dgm:pt modelId="{EA952637-7507-436E-82AF-69C1E3D11748}" type="pres">
      <dgm:prSet presAssocID="{C98C6353-1200-4F9F-996A-EA0170451F43}" presName="connTx" presStyleLbl="parChTrans1D2" presStyleIdx="17" presStyleCnt="18"/>
      <dgm:spPr/>
    </dgm:pt>
    <dgm:pt modelId="{DD486587-48A0-4BE5-9126-ED99E3F44C91}" type="pres">
      <dgm:prSet presAssocID="{5E8148BC-34A9-4A54-BE51-F5C7D831A9D6}" presName="node" presStyleLbl="node1" presStyleIdx="17" presStyleCnt="18" custScaleX="188817" custScaleY="105859" custRadScaleRad="96244" custRadScaleInc="-100899">
        <dgm:presLayoutVars>
          <dgm:bulletEnabled val="1"/>
        </dgm:presLayoutVars>
      </dgm:prSet>
      <dgm:spPr/>
    </dgm:pt>
  </dgm:ptLst>
  <dgm:cxnLst>
    <dgm:cxn modelId="{501A9F00-DFAD-4632-BF94-710F75961483}" type="presOf" srcId="{C062B080-95F9-42F4-81EC-4F728F536F7F}" destId="{90C484AD-E6C2-413F-B474-58DD42DBF802}" srcOrd="1" destOrd="0" presId="urn:microsoft.com/office/officeart/2005/8/layout/radial1"/>
    <dgm:cxn modelId="{FBBFE800-B2CA-4970-909A-3A25A0CC582E}" type="presOf" srcId="{410E708D-A8FF-478F-A117-189F9678C7B2}" destId="{44185E90-0EEA-4D21-BB9D-6EF8ADCF2F75}" srcOrd="0" destOrd="0" presId="urn:microsoft.com/office/officeart/2005/8/layout/radial1"/>
    <dgm:cxn modelId="{CDE6AE01-4780-483C-BBF2-F8D9E6C4C4FF}" type="presOf" srcId="{ED1F10D4-85E6-4B47-892E-EAC67A2BF837}" destId="{6E3B0E18-C215-43B8-ACEA-156162BA223F}" srcOrd="0" destOrd="0" presId="urn:microsoft.com/office/officeart/2005/8/layout/radial1"/>
    <dgm:cxn modelId="{50C83902-5152-4A25-BEA1-AE7DEB1560AC}" type="presOf" srcId="{55CDC0FC-FC95-4368-92AC-857252E6A006}" destId="{8A51A0DF-C82D-4CB9-89F1-3BE9E2273371}" srcOrd="0" destOrd="0" presId="urn:microsoft.com/office/officeart/2005/8/layout/radial1"/>
    <dgm:cxn modelId="{80145303-C52F-464C-8CDD-F7998676C4BF}" type="presOf" srcId="{A49E11E6-84F0-4440-B005-7B90AB648355}" destId="{EC69FE0D-464C-4E92-8875-03AA330A1A69}" srcOrd="0" destOrd="0" presId="urn:microsoft.com/office/officeart/2005/8/layout/radial1"/>
    <dgm:cxn modelId="{D42CBA04-8B95-4AC9-A992-52948A9C0F09}" type="presOf" srcId="{C98C6353-1200-4F9F-996A-EA0170451F43}" destId="{EA952637-7507-436E-82AF-69C1E3D11748}" srcOrd="1" destOrd="0" presId="urn:microsoft.com/office/officeart/2005/8/layout/radial1"/>
    <dgm:cxn modelId="{F56A9E08-1AF0-42E5-9859-E5C1A68F1B90}" type="presOf" srcId="{E6F31EB4-E65C-4461-8316-440470847E55}" destId="{923D1444-AECD-42DA-9230-B5DC008A3337}" srcOrd="0" destOrd="0" presId="urn:microsoft.com/office/officeart/2005/8/layout/radial1"/>
    <dgm:cxn modelId="{116F7B0D-FAA3-4E03-BE46-CC2E900F8988}" type="presOf" srcId="{5C7D8CA1-5B77-4E6B-BA80-52D196081A4B}" destId="{B3213063-F224-4A97-9BB9-996E6754E106}" srcOrd="1" destOrd="0" presId="urn:microsoft.com/office/officeart/2005/8/layout/radial1"/>
    <dgm:cxn modelId="{25850110-CFC9-422B-BF8F-2838AD5953CB}" type="presOf" srcId="{7C73D1B2-7201-4382-AF43-A0383142FAF1}" destId="{A9C61C8F-9259-4889-83BA-C2D585AB31BA}" srcOrd="0" destOrd="0" presId="urn:microsoft.com/office/officeart/2005/8/layout/radial1"/>
    <dgm:cxn modelId="{4B8E8911-7EAB-4D60-ACC7-18122DD2FB3F}" srcId="{32EBB262-AFBB-4500-ADC4-5EBE0767067A}" destId="{1DEE694C-6728-411C-A814-DFD1A5C35106}" srcOrd="1" destOrd="0" parTransId="{2E334B99-D104-4ECE-ADBA-775092D55628}" sibTransId="{8C2DD7B5-80C1-46B1-B569-956FAEEBDCC6}"/>
    <dgm:cxn modelId="{FCA70112-7A49-46D9-BD5A-520E9A8B7B18}" srcId="{DA82518F-93BA-4C3B-994A-08F3FD6FAD91}" destId="{05720B36-0DA7-4457-A068-6D35F519A1BB}" srcOrd="5" destOrd="0" parTransId="{A627305B-3860-4CB9-AC87-76BAB281B843}" sibTransId="{CB00EC00-3C64-47DF-93AE-C39B966243C3}"/>
    <dgm:cxn modelId="{265AB212-F678-4DF2-912F-6ADC54E589CB}" type="presOf" srcId="{7E9CE431-8A33-47C4-8FE9-7B88FDE799AC}" destId="{D4611CF7-B25B-4455-B24E-370BB3DDF316}" srcOrd="0" destOrd="0" presId="urn:microsoft.com/office/officeart/2005/8/layout/radial1"/>
    <dgm:cxn modelId="{D7E3DB13-C71B-4350-8EE2-2603DC45639D}" srcId="{DA82518F-93BA-4C3B-994A-08F3FD6FAD91}" destId="{3070D23D-7A15-4656-84AC-EA94537D54B7}" srcOrd="4" destOrd="0" parTransId="{02F6D3AB-1844-49BF-B2D2-C8DC5E7DF45B}" sibTransId="{14108D4E-8076-4517-8669-D30E21FB397C}"/>
    <dgm:cxn modelId="{A27CED17-B872-4FE4-A379-570C8AC721FE}" srcId="{32EBB262-AFBB-4500-ADC4-5EBE0767067A}" destId="{DA82518F-93BA-4C3B-994A-08F3FD6FAD91}" srcOrd="0" destOrd="0" parTransId="{1B951820-F0F0-4EC1-8972-44ECDA4DCC23}" sibTransId="{70B3E611-48AE-4E18-8BF3-45C72D9E68E8}"/>
    <dgm:cxn modelId="{F3A01E1B-7EA4-428B-BC48-2935A7269141}" type="presOf" srcId="{6D0568C3-9643-493A-9F56-AF6EE1C0D0BE}" destId="{312C9627-BC58-49F1-8B8A-B932279DCD05}" srcOrd="0" destOrd="0" presId="urn:microsoft.com/office/officeart/2005/8/layout/radial1"/>
    <dgm:cxn modelId="{FF70C71B-133E-4833-AB52-5D24576188C9}" type="presOf" srcId="{4FD17B3C-09D9-401D-B8D6-C44DB6BE5955}" destId="{C24BA01C-9100-493E-9D5B-21145E57C596}" srcOrd="0" destOrd="0" presId="urn:microsoft.com/office/officeart/2005/8/layout/radial1"/>
    <dgm:cxn modelId="{A29A0D1C-85F9-4240-A0EB-5D1B08160270}" type="presOf" srcId="{C652275F-BCBF-48F2-976C-2AAA9670821D}" destId="{146AB07B-DB53-43BA-81DE-EAB14E9B7A74}" srcOrd="1" destOrd="0" presId="urn:microsoft.com/office/officeart/2005/8/layout/radial1"/>
    <dgm:cxn modelId="{D6712A1D-D925-48E6-9332-3595D79AD091}" type="presOf" srcId="{C98C6353-1200-4F9F-996A-EA0170451F43}" destId="{8F3832A6-53F8-45DD-B3C4-3BE5C63000AB}" srcOrd="0" destOrd="0" presId="urn:microsoft.com/office/officeart/2005/8/layout/radial1"/>
    <dgm:cxn modelId="{ED134B29-BAA0-4D08-ABA4-20F081DCA1E1}" type="presOf" srcId="{CED06E67-FB6D-4FCF-B0CF-04C61E2F7233}" destId="{ED3452C4-6E18-4D60-AE72-298AA6CDD073}" srcOrd="0" destOrd="0" presId="urn:microsoft.com/office/officeart/2005/8/layout/radial1"/>
    <dgm:cxn modelId="{2286012B-D52A-4180-B4DD-B0A099FC4778}" srcId="{DA82518F-93BA-4C3B-994A-08F3FD6FAD91}" destId="{55CDC0FC-FC95-4368-92AC-857252E6A006}" srcOrd="0" destOrd="0" parTransId="{ED1F10D4-85E6-4B47-892E-EAC67A2BF837}" sibTransId="{DD2EB214-0537-4E52-A69D-FC9F3756EA3B}"/>
    <dgm:cxn modelId="{F75B812C-F224-4B6F-8677-0CBFCD97B72E}" type="presOf" srcId="{4C343AB2-1120-4FE5-825C-9F6335907B95}" destId="{10A8C0F6-7BA1-4A4F-A729-0124D2A9785A}" srcOrd="0" destOrd="0" presId="urn:microsoft.com/office/officeart/2005/8/layout/radial1"/>
    <dgm:cxn modelId="{BE46342E-BB71-484F-8EAE-FEEBDC364FD9}" type="presOf" srcId="{50EBB473-69B8-4523-9209-437F92DE0A13}" destId="{078E3204-F451-403D-A69A-DA69794565EB}" srcOrd="0" destOrd="0" presId="urn:microsoft.com/office/officeart/2005/8/layout/radial1"/>
    <dgm:cxn modelId="{2CBE2036-D427-4D60-AF0E-FE82A38D0FC6}" srcId="{DA82518F-93BA-4C3B-994A-08F3FD6FAD91}" destId="{5C91C6B3-5FF8-457E-89CA-7641A2FBC36C}" srcOrd="14" destOrd="0" parTransId="{E6F31EB4-E65C-4461-8316-440470847E55}" sibTransId="{BB3DB1C3-4D24-4727-8F6E-743522030FBB}"/>
    <dgm:cxn modelId="{E0EFAD3A-2BAE-4E50-AB08-95C79AAA90B7}" srcId="{DA82518F-93BA-4C3B-994A-08F3FD6FAD91}" destId="{B93BE374-E36E-41CC-952C-F5209D42B08D}" srcOrd="6" destOrd="0" parTransId="{691490C3-2464-463D-8059-30B088B557B2}" sibTransId="{D0C2780E-39C1-45A6-AC6C-1F721E748424}"/>
    <dgm:cxn modelId="{ACF67340-50B3-45C9-867C-445BD6B313F1}" srcId="{DA82518F-93BA-4C3B-994A-08F3FD6FAD91}" destId="{50EBB473-69B8-4523-9209-437F92DE0A13}" srcOrd="15" destOrd="0" parTransId="{CED06E67-FB6D-4FCF-B0CF-04C61E2F7233}" sibTransId="{BDF85C8F-6B0D-4287-81C5-1C9613E4514D}"/>
    <dgm:cxn modelId="{2FF3EF5D-979F-4D08-86A5-16218E6F1BD7}" type="presOf" srcId="{CED06E67-FB6D-4FCF-B0CF-04C61E2F7233}" destId="{183698DE-8F83-4DDF-B9F9-015635B7C01F}" srcOrd="1" destOrd="0" presId="urn:microsoft.com/office/officeart/2005/8/layout/radial1"/>
    <dgm:cxn modelId="{01725961-481C-4643-AFCE-E09E30FAA222}" type="presOf" srcId="{5E8148BC-34A9-4A54-BE51-F5C7D831A9D6}" destId="{DD486587-48A0-4BE5-9126-ED99E3F44C91}" srcOrd="0" destOrd="0" presId="urn:microsoft.com/office/officeart/2005/8/layout/radial1"/>
    <dgm:cxn modelId="{8C129441-C039-4B69-B9F3-A1D9D6BBFE1E}" type="presOf" srcId="{5C7D8CA1-5B77-4E6B-BA80-52D196081A4B}" destId="{4012F762-EC74-430A-9CFD-1573666E0946}" srcOrd="0" destOrd="0" presId="urn:microsoft.com/office/officeart/2005/8/layout/radial1"/>
    <dgm:cxn modelId="{31AD0542-7517-45DB-AAEB-F5BD173B7F62}" type="presOf" srcId="{02F6D3AB-1844-49BF-B2D2-C8DC5E7DF45B}" destId="{9A959019-150A-418C-85C1-8889DE32612C}" srcOrd="0" destOrd="0" presId="urn:microsoft.com/office/officeart/2005/8/layout/radial1"/>
    <dgm:cxn modelId="{69ED4246-E1A2-4564-BBDC-C6CCB46A827E}" srcId="{DA82518F-93BA-4C3B-994A-08F3FD6FAD91}" destId="{6D0568C3-9643-493A-9F56-AF6EE1C0D0BE}" srcOrd="1" destOrd="0" parTransId="{C062B080-95F9-42F4-81EC-4F728F536F7F}" sibTransId="{4C112623-1073-4592-B57A-A9C1086A04FF}"/>
    <dgm:cxn modelId="{2266AD66-526C-4225-A071-6DE568B1B0A4}" type="presOf" srcId="{DA82518F-93BA-4C3B-994A-08F3FD6FAD91}" destId="{F29E422E-84AF-4DD6-8588-252B67F55BF9}" srcOrd="0" destOrd="0" presId="urn:microsoft.com/office/officeart/2005/8/layout/radial1"/>
    <dgm:cxn modelId="{CF494048-F68B-48C1-AEE0-A179139C7C8E}" type="presOf" srcId="{5C91C6B3-5FF8-457E-89CA-7641A2FBC36C}" destId="{32158E1D-CA6F-4953-8297-AF70C05F7B09}" srcOrd="0" destOrd="0" presId="urn:microsoft.com/office/officeart/2005/8/layout/radial1"/>
    <dgm:cxn modelId="{D0B8C049-7E31-4C78-A355-8F80965FE5A5}" type="presOf" srcId="{3070D23D-7A15-4656-84AC-EA94537D54B7}" destId="{CDFC96E1-4E32-4446-BEE4-C8CB2B998F9B}" srcOrd="0" destOrd="0" presId="urn:microsoft.com/office/officeart/2005/8/layout/radial1"/>
    <dgm:cxn modelId="{0E92A74A-248A-4D94-B73C-74DF16FB85C8}" type="presOf" srcId="{E6F31EB4-E65C-4461-8316-440470847E55}" destId="{F7FF8916-0BB9-456A-95AD-BA9CD2639582}" srcOrd="1" destOrd="0" presId="urn:microsoft.com/office/officeart/2005/8/layout/radial1"/>
    <dgm:cxn modelId="{C9FE706B-C1FD-460F-8B98-416F0582C23C}" type="presOf" srcId="{BAD901A3-7685-4D0A-81FD-017DDB1DBE8B}" destId="{8A041D5D-C468-4AB3-8834-A4997FD55DFF}" srcOrd="0" destOrd="0" presId="urn:microsoft.com/office/officeart/2005/8/layout/radial1"/>
    <dgm:cxn modelId="{4BBCB86B-316C-4EBE-AEBF-077119FB791C}" type="presOf" srcId="{894E12A3-B0A2-41C8-B7D1-5299FC200004}" destId="{32F0CBE8-8809-4CDB-804E-8C11813F35A2}" srcOrd="0" destOrd="0" presId="urn:microsoft.com/office/officeart/2005/8/layout/radial1"/>
    <dgm:cxn modelId="{7E11874D-4C75-4042-8FE8-E4A6DE079B54}" type="presOf" srcId="{A49E11E6-84F0-4440-B005-7B90AB648355}" destId="{5784430D-FBAC-41F9-ADE8-2BAB221E4BEA}" srcOrd="1" destOrd="0" presId="urn:microsoft.com/office/officeart/2005/8/layout/radial1"/>
    <dgm:cxn modelId="{B83A7670-5804-4EEE-89A0-7BCFC3862517}" srcId="{DA82518F-93BA-4C3B-994A-08F3FD6FAD91}" destId="{B9F6684F-9E8D-4743-9CD8-7CD8AE2955F4}" srcOrd="3" destOrd="0" parTransId="{D59A3FBA-2B8C-4112-A9CE-F59287A98A55}" sibTransId="{B3CDA062-6C8F-4EB8-BA46-A7E2AAD96FBB}"/>
    <dgm:cxn modelId="{AF81A250-88CF-48D7-8BAA-0CE3085518D4}" type="presOf" srcId="{B93BE374-E36E-41CC-952C-F5209D42B08D}" destId="{0E57EE03-D95D-4620-9292-63BB6B6E395F}" srcOrd="0" destOrd="0" presId="urn:microsoft.com/office/officeart/2005/8/layout/radial1"/>
    <dgm:cxn modelId="{B578497C-0DD1-45EF-B9EA-B73723248DE1}" type="presOf" srcId="{440AEA4D-C226-40BA-A189-2EE1987685DF}" destId="{53B6485F-8ACE-4F77-8B1F-565432DB385D}" srcOrd="0" destOrd="0" presId="urn:microsoft.com/office/officeart/2005/8/layout/radial1"/>
    <dgm:cxn modelId="{7FED727C-ED07-44BE-8781-ABC5DAA8B51B}" type="presOf" srcId="{ED1F10D4-85E6-4B47-892E-EAC67A2BF837}" destId="{8360C092-6A71-4627-8FE8-3DD2E8C72EB0}" srcOrd="1" destOrd="0" presId="urn:microsoft.com/office/officeart/2005/8/layout/radial1"/>
    <dgm:cxn modelId="{5DC40687-8F2C-4917-A631-E55E49215139}" type="presOf" srcId="{42387F96-99E1-40EB-BDC8-D406B6301C42}" destId="{E66B3B53-BEE6-464B-84BD-E244E7E4ECA3}" srcOrd="1" destOrd="0" presId="urn:microsoft.com/office/officeart/2005/8/layout/radial1"/>
    <dgm:cxn modelId="{9DA38D8A-2110-45AA-A1D1-9862FBB366B5}" srcId="{DA82518F-93BA-4C3B-994A-08F3FD6FAD91}" destId="{5E8148BC-34A9-4A54-BE51-F5C7D831A9D6}" srcOrd="17" destOrd="0" parTransId="{C98C6353-1200-4F9F-996A-EA0170451F43}" sibTransId="{B2339FB1-C550-4787-A893-B2C04F59BB82}"/>
    <dgm:cxn modelId="{E484A48D-F233-474E-9658-4FCD4D16D3FC}" type="presOf" srcId="{E8788C58-31A0-42F9-90A4-F3AA8B75DEC6}" destId="{A6409416-408F-4254-B09E-6DEB21EB7E04}" srcOrd="0" destOrd="0" presId="urn:microsoft.com/office/officeart/2005/8/layout/radial1"/>
    <dgm:cxn modelId="{4F249E8F-4CC1-4931-946E-FDC38CAFE073}" srcId="{DA82518F-93BA-4C3B-994A-08F3FD6FAD91}" destId="{1B431D19-7A3F-4E32-AA29-8C65C39AA48C}" srcOrd="10" destOrd="0" parTransId="{410E708D-A8FF-478F-A117-189F9678C7B2}" sibTransId="{882F075F-AAB7-4487-8523-B9E5D1E46FB9}"/>
    <dgm:cxn modelId="{DF6BDA90-96BB-488C-A13C-B1AB0DBDC3A2}" type="presOf" srcId="{691490C3-2464-463D-8059-30B088B557B2}" destId="{EE7E95E5-FBC0-4648-BDE8-93C0C4EB3E47}" srcOrd="0" destOrd="0" presId="urn:microsoft.com/office/officeart/2005/8/layout/radial1"/>
    <dgm:cxn modelId="{16991491-A1DC-4AF2-8A23-5FE77282765A}" type="presOf" srcId="{42387F96-99E1-40EB-BDC8-D406B6301C42}" destId="{9B0E8605-744A-48C3-A86C-A8F1799FB449}" srcOrd="0" destOrd="0" presId="urn:microsoft.com/office/officeart/2005/8/layout/radial1"/>
    <dgm:cxn modelId="{B49EFB92-BF7E-46E7-857A-0B595A904216}" type="presOf" srcId="{691490C3-2464-463D-8059-30B088B557B2}" destId="{7E4CC4B5-6993-44C6-8D47-D576CC8FF0CA}" srcOrd="1" destOrd="0" presId="urn:microsoft.com/office/officeart/2005/8/layout/radial1"/>
    <dgm:cxn modelId="{A059FF93-1176-4ED3-BDE7-9590134F8E19}" type="presOf" srcId="{306DADC0-A835-41EF-80D9-6FE13B1E87D0}" destId="{75F461F7-849E-479F-B728-6FAC73A312F3}" srcOrd="0" destOrd="0" presId="urn:microsoft.com/office/officeart/2005/8/layout/radial1"/>
    <dgm:cxn modelId="{79F65995-0E14-4784-9D2D-DD62897CC2B0}" srcId="{DA82518F-93BA-4C3B-994A-08F3FD6FAD91}" destId="{7E9CE431-8A33-47C4-8FE9-7B88FDE799AC}" srcOrd="12" destOrd="0" parTransId="{E8788C58-31A0-42F9-90A4-F3AA8B75DEC6}" sibTransId="{E52721A0-0BBD-4DA9-B1DC-139C272557B0}"/>
    <dgm:cxn modelId="{18482C98-8EDF-4478-A7B9-5D23354C6C24}" type="presOf" srcId="{306DADC0-A835-41EF-80D9-6FE13B1E87D0}" destId="{0BC56B17-DA98-45A5-A262-F9E924953F81}" srcOrd="1" destOrd="0" presId="urn:microsoft.com/office/officeart/2005/8/layout/radial1"/>
    <dgm:cxn modelId="{38FE269C-9943-4D0E-B31C-3C5B16600D16}" srcId="{DA82518F-93BA-4C3B-994A-08F3FD6FAD91}" destId="{4FD17B3C-09D9-401D-B8D6-C44DB6BE5955}" srcOrd="16" destOrd="0" parTransId="{920D1C92-2FA8-4CA3-A487-11A9C709D37E}" sibTransId="{C4D5292B-F670-43E0-98A6-2E0B04FDA85D}"/>
    <dgm:cxn modelId="{2F219D9E-52D5-41BC-8A27-3975F2DC4928}" type="presOf" srcId="{920D1C92-2FA8-4CA3-A487-11A9C709D37E}" destId="{395FB4CF-DFD2-4D1B-ACA9-CCA0A6A9B717}" srcOrd="1" destOrd="0" presId="urn:microsoft.com/office/officeart/2005/8/layout/radial1"/>
    <dgm:cxn modelId="{3AC448A2-E82B-4677-A9B8-82701EB6684E}" type="presOf" srcId="{A627305B-3860-4CB9-AC87-76BAB281B843}" destId="{8ED6A255-9942-43AA-B863-B12B3F5DA195}" srcOrd="1" destOrd="0" presId="urn:microsoft.com/office/officeart/2005/8/layout/radial1"/>
    <dgm:cxn modelId="{3F4F57A4-34C9-4378-A72F-48B2AEB84247}" srcId="{DA82518F-93BA-4C3B-994A-08F3FD6FAD91}" destId="{BAD901A3-7685-4D0A-81FD-017DDB1DBE8B}" srcOrd="2" destOrd="0" parTransId="{5E6F047D-3D04-4141-A150-1B455DE357B9}" sibTransId="{B9E0E8B7-1930-4F7B-B9F1-F8BAF267AA1F}"/>
    <dgm:cxn modelId="{0C323BAB-0B31-4833-BED6-9751280DD0E8}" type="presOf" srcId="{920D1C92-2FA8-4CA3-A487-11A9C709D37E}" destId="{B3E0F2C1-8889-40CA-B925-EB87FEE07EAF}" srcOrd="0" destOrd="0" presId="urn:microsoft.com/office/officeart/2005/8/layout/radial1"/>
    <dgm:cxn modelId="{6AF7CEAC-8401-4C1A-9B02-0CA6AC0F0442}" type="presOf" srcId="{5E6F047D-3D04-4141-A150-1B455DE357B9}" destId="{0ABA8373-DDFA-4124-8912-D7106E2A3FE1}" srcOrd="0" destOrd="0" presId="urn:microsoft.com/office/officeart/2005/8/layout/radial1"/>
    <dgm:cxn modelId="{6C98E7AC-4890-4F43-9188-AE0CE1688A29}" type="presOf" srcId="{5E6F047D-3D04-4141-A150-1B455DE357B9}" destId="{A1F148DE-EE32-4287-B5B1-E527A66D50BC}" srcOrd="1" destOrd="0" presId="urn:microsoft.com/office/officeart/2005/8/layout/radial1"/>
    <dgm:cxn modelId="{16B5F5AE-EE4B-429A-A1B5-9ACDB548B0C5}" type="presOf" srcId="{A627305B-3860-4CB9-AC87-76BAB281B843}" destId="{1EEF95E5-119F-44AD-8AAB-FCAB5C348052}" srcOrd="0" destOrd="0" presId="urn:microsoft.com/office/officeart/2005/8/layout/radial1"/>
    <dgm:cxn modelId="{650722B7-158F-4244-B8D7-D885B2BCBE19}" type="presOf" srcId="{13DCAEAE-15DA-4DB2-8D2C-CD777278F96D}" destId="{1C27C963-A799-4D47-A129-222F6B3A98DE}" srcOrd="0" destOrd="0" presId="urn:microsoft.com/office/officeart/2005/8/layout/radial1"/>
    <dgm:cxn modelId="{4C0AEAC5-7435-4FD8-9633-2228C1D33B27}" type="presOf" srcId="{D59A3FBA-2B8C-4112-A9CE-F59287A98A55}" destId="{A3E66D91-18A2-4FE5-86A2-06889C406049}" srcOrd="0" destOrd="0" presId="urn:microsoft.com/office/officeart/2005/8/layout/radial1"/>
    <dgm:cxn modelId="{67030AC8-8224-4D22-8C1F-2E341C99496F}" type="presOf" srcId="{05720B36-0DA7-4457-A068-6D35F519A1BB}" destId="{58C6F378-9DA4-41EB-9B56-A1DBC2CE2396}" srcOrd="0" destOrd="0" presId="urn:microsoft.com/office/officeart/2005/8/layout/radial1"/>
    <dgm:cxn modelId="{46D619CA-EBFA-4485-B592-16C86F2D4CF3}" srcId="{DA82518F-93BA-4C3B-994A-08F3FD6FAD91}" destId="{440AEA4D-C226-40BA-A189-2EE1987685DF}" srcOrd="9" destOrd="0" parTransId="{A49E11E6-84F0-4440-B005-7B90AB648355}" sibTransId="{5E280053-B956-4355-8B3C-191141C84BE1}"/>
    <dgm:cxn modelId="{A0DDF3CB-C3EB-4E5B-8CE9-B636BDF85DCB}" type="presOf" srcId="{410E708D-A8FF-478F-A117-189F9678C7B2}" destId="{8C67D957-F7A3-4638-B66F-34915D9BEB8F}" srcOrd="1" destOrd="0" presId="urn:microsoft.com/office/officeart/2005/8/layout/radial1"/>
    <dgm:cxn modelId="{292CABCC-98C4-4978-9BB9-AD045AF01F79}" type="presOf" srcId="{D59A3FBA-2B8C-4112-A9CE-F59287A98A55}" destId="{4D3E85E2-0833-4E9A-BB05-60946B05DB4F}" srcOrd="1" destOrd="0" presId="urn:microsoft.com/office/officeart/2005/8/layout/radial1"/>
    <dgm:cxn modelId="{FF7AE6CC-757D-498E-AFE4-84413A33FCDA}" srcId="{DA82518F-93BA-4C3B-994A-08F3FD6FAD91}" destId="{7C73D1B2-7201-4382-AF43-A0383142FAF1}" srcOrd="11" destOrd="0" parTransId="{42387F96-99E1-40EB-BDC8-D406B6301C42}" sibTransId="{8781393A-4601-45CC-8F37-9A991F48E37E}"/>
    <dgm:cxn modelId="{D5C81ACE-61D7-4CC8-A961-DFE63816D2FC}" srcId="{DA82518F-93BA-4C3B-994A-08F3FD6FAD91}" destId="{13DCAEAE-15DA-4DB2-8D2C-CD777278F96D}" srcOrd="13" destOrd="0" parTransId="{5C7D8CA1-5B77-4E6B-BA80-52D196081A4B}" sibTransId="{38CFF669-282F-4F3C-855D-A72DAA21C0D4}"/>
    <dgm:cxn modelId="{BD0617D4-D2BF-4743-938B-2CADC160A4BE}" type="presOf" srcId="{B9F6684F-9E8D-4743-9CD8-7CD8AE2955F4}" destId="{B37A8464-F9F6-4A0A-9F6A-E6DEE53F33B2}" srcOrd="0" destOrd="0" presId="urn:microsoft.com/office/officeart/2005/8/layout/radial1"/>
    <dgm:cxn modelId="{46B0FFD9-89DA-442A-9433-0BCE3005421A}" type="presOf" srcId="{C062B080-95F9-42F4-81EC-4F728F536F7F}" destId="{5AE55C29-72E7-4A28-A490-9A73F58D862A}" srcOrd="0" destOrd="0" presId="urn:microsoft.com/office/officeart/2005/8/layout/radial1"/>
    <dgm:cxn modelId="{B401A0DE-5F38-4BA9-9D3A-608E4D881609}" srcId="{DA82518F-93BA-4C3B-994A-08F3FD6FAD91}" destId="{894E12A3-B0A2-41C8-B7D1-5299FC200004}" srcOrd="7" destOrd="0" parTransId="{C652275F-BCBF-48F2-976C-2AAA9670821D}" sibTransId="{7AA05612-1BCE-48DD-AFB6-5740FCA302B5}"/>
    <dgm:cxn modelId="{8F4535E2-A9B7-4439-93E1-09903314F4CF}" type="presOf" srcId="{32EBB262-AFBB-4500-ADC4-5EBE0767067A}" destId="{999E4517-0DFB-4F86-B94C-59B0BD9C7A8A}" srcOrd="0" destOrd="0" presId="urn:microsoft.com/office/officeart/2005/8/layout/radial1"/>
    <dgm:cxn modelId="{9C0740E5-DA83-46B0-AA1C-0D4F7257A975}" srcId="{DA82518F-93BA-4C3B-994A-08F3FD6FAD91}" destId="{4C343AB2-1120-4FE5-825C-9F6335907B95}" srcOrd="8" destOrd="0" parTransId="{306DADC0-A835-41EF-80D9-6FE13B1E87D0}" sibTransId="{3318D26D-911B-4ED9-BD69-DCE5D8558615}"/>
    <dgm:cxn modelId="{C9D86DED-B9B6-4C10-9901-E262EE0A9B68}" type="presOf" srcId="{02F6D3AB-1844-49BF-B2D2-C8DC5E7DF45B}" destId="{A688322F-42F6-49D0-9640-E9B2544879EB}" srcOrd="1" destOrd="0" presId="urn:microsoft.com/office/officeart/2005/8/layout/radial1"/>
    <dgm:cxn modelId="{F9AA15F4-1475-4BAF-A638-AF7460AA9F47}" type="presOf" srcId="{1B431D19-7A3F-4E32-AA29-8C65C39AA48C}" destId="{1E0D40D1-2E1A-4296-A273-67EB7A8F54DD}" srcOrd="0" destOrd="0" presId="urn:microsoft.com/office/officeart/2005/8/layout/radial1"/>
    <dgm:cxn modelId="{CEB39AF9-4011-47EF-BEFD-816BCBDE07F2}" type="presOf" srcId="{E8788C58-31A0-42F9-90A4-F3AA8B75DEC6}" destId="{A476A860-DE5A-4541-A7E5-F044BA55CDF7}" srcOrd="1" destOrd="0" presId="urn:microsoft.com/office/officeart/2005/8/layout/radial1"/>
    <dgm:cxn modelId="{0BAA42FC-3A83-44FF-B112-3B490FD80098}" type="presOf" srcId="{C652275F-BCBF-48F2-976C-2AAA9670821D}" destId="{F0355AE6-9E6B-4097-AAD0-B32AC1290A37}" srcOrd="0" destOrd="0" presId="urn:microsoft.com/office/officeart/2005/8/layout/radial1"/>
    <dgm:cxn modelId="{F98D82D5-72EA-424F-841C-E6A7B88F3031}" type="presParOf" srcId="{999E4517-0DFB-4F86-B94C-59B0BD9C7A8A}" destId="{F29E422E-84AF-4DD6-8588-252B67F55BF9}" srcOrd="0" destOrd="0" presId="urn:microsoft.com/office/officeart/2005/8/layout/radial1"/>
    <dgm:cxn modelId="{96BD76C1-96AB-4FB0-9F08-3C69010B288D}" type="presParOf" srcId="{999E4517-0DFB-4F86-B94C-59B0BD9C7A8A}" destId="{6E3B0E18-C215-43B8-ACEA-156162BA223F}" srcOrd="1" destOrd="0" presId="urn:microsoft.com/office/officeart/2005/8/layout/radial1"/>
    <dgm:cxn modelId="{C83716CB-0707-4F43-85DE-AE1DA0A96826}" type="presParOf" srcId="{6E3B0E18-C215-43B8-ACEA-156162BA223F}" destId="{8360C092-6A71-4627-8FE8-3DD2E8C72EB0}" srcOrd="0" destOrd="0" presId="urn:microsoft.com/office/officeart/2005/8/layout/radial1"/>
    <dgm:cxn modelId="{462D6847-F765-40DA-B388-4611B418EAA1}" type="presParOf" srcId="{999E4517-0DFB-4F86-B94C-59B0BD9C7A8A}" destId="{8A51A0DF-C82D-4CB9-89F1-3BE9E2273371}" srcOrd="2" destOrd="0" presId="urn:microsoft.com/office/officeart/2005/8/layout/radial1"/>
    <dgm:cxn modelId="{C9D2FDA8-6157-4966-AE21-C5127B1E8589}" type="presParOf" srcId="{999E4517-0DFB-4F86-B94C-59B0BD9C7A8A}" destId="{5AE55C29-72E7-4A28-A490-9A73F58D862A}" srcOrd="3" destOrd="0" presId="urn:microsoft.com/office/officeart/2005/8/layout/radial1"/>
    <dgm:cxn modelId="{384AC40C-2A8F-4362-B801-CC02587CB7DD}" type="presParOf" srcId="{5AE55C29-72E7-4A28-A490-9A73F58D862A}" destId="{90C484AD-E6C2-413F-B474-58DD42DBF802}" srcOrd="0" destOrd="0" presId="urn:microsoft.com/office/officeart/2005/8/layout/radial1"/>
    <dgm:cxn modelId="{0424BC1D-8C65-43F9-8712-187B32DF04F0}" type="presParOf" srcId="{999E4517-0DFB-4F86-B94C-59B0BD9C7A8A}" destId="{312C9627-BC58-49F1-8B8A-B932279DCD05}" srcOrd="4" destOrd="0" presId="urn:microsoft.com/office/officeart/2005/8/layout/radial1"/>
    <dgm:cxn modelId="{40C5430D-0D02-496A-9564-BC944E136568}" type="presParOf" srcId="{999E4517-0DFB-4F86-B94C-59B0BD9C7A8A}" destId="{0ABA8373-DDFA-4124-8912-D7106E2A3FE1}" srcOrd="5" destOrd="0" presId="urn:microsoft.com/office/officeart/2005/8/layout/radial1"/>
    <dgm:cxn modelId="{0558385D-B85C-44EF-B24E-9F4EB0132C2C}" type="presParOf" srcId="{0ABA8373-DDFA-4124-8912-D7106E2A3FE1}" destId="{A1F148DE-EE32-4287-B5B1-E527A66D50BC}" srcOrd="0" destOrd="0" presId="urn:microsoft.com/office/officeart/2005/8/layout/radial1"/>
    <dgm:cxn modelId="{3FDB027D-B332-4BA5-9ABD-9524BA79F04F}" type="presParOf" srcId="{999E4517-0DFB-4F86-B94C-59B0BD9C7A8A}" destId="{8A041D5D-C468-4AB3-8834-A4997FD55DFF}" srcOrd="6" destOrd="0" presId="urn:microsoft.com/office/officeart/2005/8/layout/radial1"/>
    <dgm:cxn modelId="{338DBA9D-5157-4317-92BB-C1D9EFF28BEB}" type="presParOf" srcId="{999E4517-0DFB-4F86-B94C-59B0BD9C7A8A}" destId="{A3E66D91-18A2-4FE5-86A2-06889C406049}" srcOrd="7" destOrd="0" presId="urn:microsoft.com/office/officeart/2005/8/layout/radial1"/>
    <dgm:cxn modelId="{E389DFBC-B5DA-458F-A5B2-80314F2F3037}" type="presParOf" srcId="{A3E66D91-18A2-4FE5-86A2-06889C406049}" destId="{4D3E85E2-0833-4E9A-BB05-60946B05DB4F}" srcOrd="0" destOrd="0" presId="urn:microsoft.com/office/officeart/2005/8/layout/radial1"/>
    <dgm:cxn modelId="{8FFD1DAB-F638-46E9-94B9-B10289F8DBF0}" type="presParOf" srcId="{999E4517-0DFB-4F86-B94C-59B0BD9C7A8A}" destId="{B37A8464-F9F6-4A0A-9F6A-E6DEE53F33B2}" srcOrd="8" destOrd="0" presId="urn:microsoft.com/office/officeart/2005/8/layout/radial1"/>
    <dgm:cxn modelId="{8C803404-69B9-4EA7-AE57-AA5BE0E42BF3}" type="presParOf" srcId="{999E4517-0DFB-4F86-B94C-59B0BD9C7A8A}" destId="{9A959019-150A-418C-85C1-8889DE32612C}" srcOrd="9" destOrd="0" presId="urn:microsoft.com/office/officeart/2005/8/layout/radial1"/>
    <dgm:cxn modelId="{7C6591C5-9612-444B-9500-097A911B87A0}" type="presParOf" srcId="{9A959019-150A-418C-85C1-8889DE32612C}" destId="{A688322F-42F6-49D0-9640-E9B2544879EB}" srcOrd="0" destOrd="0" presId="urn:microsoft.com/office/officeart/2005/8/layout/radial1"/>
    <dgm:cxn modelId="{A1199071-2303-40D5-90B1-3CEB991BA1CE}" type="presParOf" srcId="{999E4517-0DFB-4F86-B94C-59B0BD9C7A8A}" destId="{CDFC96E1-4E32-4446-BEE4-C8CB2B998F9B}" srcOrd="10" destOrd="0" presId="urn:microsoft.com/office/officeart/2005/8/layout/radial1"/>
    <dgm:cxn modelId="{2EE03417-5EE7-4BA7-8C84-C07D9E1C7B81}" type="presParOf" srcId="{999E4517-0DFB-4F86-B94C-59B0BD9C7A8A}" destId="{1EEF95E5-119F-44AD-8AAB-FCAB5C348052}" srcOrd="11" destOrd="0" presId="urn:microsoft.com/office/officeart/2005/8/layout/radial1"/>
    <dgm:cxn modelId="{3DFBDD95-5188-41B9-8994-E0E261A213C4}" type="presParOf" srcId="{1EEF95E5-119F-44AD-8AAB-FCAB5C348052}" destId="{8ED6A255-9942-43AA-B863-B12B3F5DA195}" srcOrd="0" destOrd="0" presId="urn:microsoft.com/office/officeart/2005/8/layout/radial1"/>
    <dgm:cxn modelId="{2D9E2BC6-AC3D-435A-866B-23D448573D21}" type="presParOf" srcId="{999E4517-0DFB-4F86-B94C-59B0BD9C7A8A}" destId="{58C6F378-9DA4-41EB-9B56-A1DBC2CE2396}" srcOrd="12" destOrd="0" presId="urn:microsoft.com/office/officeart/2005/8/layout/radial1"/>
    <dgm:cxn modelId="{F937F3A3-852B-4B7E-A436-61CB0289D31D}" type="presParOf" srcId="{999E4517-0DFB-4F86-B94C-59B0BD9C7A8A}" destId="{EE7E95E5-FBC0-4648-BDE8-93C0C4EB3E47}" srcOrd="13" destOrd="0" presId="urn:microsoft.com/office/officeart/2005/8/layout/radial1"/>
    <dgm:cxn modelId="{61795577-01FB-43EF-AA74-EF6D96956C0A}" type="presParOf" srcId="{EE7E95E5-FBC0-4648-BDE8-93C0C4EB3E47}" destId="{7E4CC4B5-6993-44C6-8D47-D576CC8FF0CA}" srcOrd="0" destOrd="0" presId="urn:microsoft.com/office/officeart/2005/8/layout/radial1"/>
    <dgm:cxn modelId="{E5E1238F-0E17-40A3-942E-2A314B4329AC}" type="presParOf" srcId="{999E4517-0DFB-4F86-B94C-59B0BD9C7A8A}" destId="{0E57EE03-D95D-4620-9292-63BB6B6E395F}" srcOrd="14" destOrd="0" presId="urn:microsoft.com/office/officeart/2005/8/layout/radial1"/>
    <dgm:cxn modelId="{4DAF5276-18DD-4772-BC18-2F9114B1541F}" type="presParOf" srcId="{999E4517-0DFB-4F86-B94C-59B0BD9C7A8A}" destId="{F0355AE6-9E6B-4097-AAD0-B32AC1290A37}" srcOrd="15" destOrd="0" presId="urn:microsoft.com/office/officeart/2005/8/layout/radial1"/>
    <dgm:cxn modelId="{7F77AF38-B601-49F8-A6FB-57D412AC6446}" type="presParOf" srcId="{F0355AE6-9E6B-4097-AAD0-B32AC1290A37}" destId="{146AB07B-DB53-43BA-81DE-EAB14E9B7A74}" srcOrd="0" destOrd="0" presId="urn:microsoft.com/office/officeart/2005/8/layout/radial1"/>
    <dgm:cxn modelId="{EBDAEB50-D002-4AE0-B6A8-CAC9BBDE7760}" type="presParOf" srcId="{999E4517-0DFB-4F86-B94C-59B0BD9C7A8A}" destId="{32F0CBE8-8809-4CDB-804E-8C11813F35A2}" srcOrd="16" destOrd="0" presId="urn:microsoft.com/office/officeart/2005/8/layout/radial1"/>
    <dgm:cxn modelId="{B6B1D1D6-37C8-456A-A899-DAF336091FC3}" type="presParOf" srcId="{999E4517-0DFB-4F86-B94C-59B0BD9C7A8A}" destId="{75F461F7-849E-479F-B728-6FAC73A312F3}" srcOrd="17" destOrd="0" presId="urn:microsoft.com/office/officeart/2005/8/layout/radial1"/>
    <dgm:cxn modelId="{E72C3BD0-C487-4CB6-BF3F-A8CE3551F4D3}" type="presParOf" srcId="{75F461F7-849E-479F-B728-6FAC73A312F3}" destId="{0BC56B17-DA98-45A5-A262-F9E924953F81}" srcOrd="0" destOrd="0" presId="urn:microsoft.com/office/officeart/2005/8/layout/radial1"/>
    <dgm:cxn modelId="{AE6F0870-324E-4ED8-99A7-C222BBD4BFF2}" type="presParOf" srcId="{999E4517-0DFB-4F86-B94C-59B0BD9C7A8A}" destId="{10A8C0F6-7BA1-4A4F-A729-0124D2A9785A}" srcOrd="18" destOrd="0" presId="urn:microsoft.com/office/officeart/2005/8/layout/radial1"/>
    <dgm:cxn modelId="{D93779CF-F1E2-4AE0-8001-CFF37E7EE526}" type="presParOf" srcId="{999E4517-0DFB-4F86-B94C-59B0BD9C7A8A}" destId="{EC69FE0D-464C-4E92-8875-03AA330A1A69}" srcOrd="19" destOrd="0" presId="urn:microsoft.com/office/officeart/2005/8/layout/radial1"/>
    <dgm:cxn modelId="{0B3E3C11-F277-44FD-9644-CCD2658C1F0F}" type="presParOf" srcId="{EC69FE0D-464C-4E92-8875-03AA330A1A69}" destId="{5784430D-FBAC-41F9-ADE8-2BAB221E4BEA}" srcOrd="0" destOrd="0" presId="urn:microsoft.com/office/officeart/2005/8/layout/radial1"/>
    <dgm:cxn modelId="{793DBD8C-148E-4147-8D58-0BC026991A3A}" type="presParOf" srcId="{999E4517-0DFB-4F86-B94C-59B0BD9C7A8A}" destId="{53B6485F-8ACE-4F77-8B1F-565432DB385D}" srcOrd="20" destOrd="0" presId="urn:microsoft.com/office/officeart/2005/8/layout/radial1"/>
    <dgm:cxn modelId="{08168ACB-7834-4B49-88CD-43CD73E27507}" type="presParOf" srcId="{999E4517-0DFB-4F86-B94C-59B0BD9C7A8A}" destId="{44185E90-0EEA-4D21-BB9D-6EF8ADCF2F75}" srcOrd="21" destOrd="0" presId="urn:microsoft.com/office/officeart/2005/8/layout/radial1"/>
    <dgm:cxn modelId="{904C20B4-10B3-4BE7-9538-65E2F86997C9}" type="presParOf" srcId="{44185E90-0EEA-4D21-BB9D-6EF8ADCF2F75}" destId="{8C67D957-F7A3-4638-B66F-34915D9BEB8F}" srcOrd="0" destOrd="0" presId="urn:microsoft.com/office/officeart/2005/8/layout/radial1"/>
    <dgm:cxn modelId="{C2D796D6-AE7A-46C2-AD89-850FBE459FF2}" type="presParOf" srcId="{999E4517-0DFB-4F86-B94C-59B0BD9C7A8A}" destId="{1E0D40D1-2E1A-4296-A273-67EB7A8F54DD}" srcOrd="22" destOrd="0" presId="urn:microsoft.com/office/officeart/2005/8/layout/radial1"/>
    <dgm:cxn modelId="{8C566A8D-7D3F-46EE-A30D-076F85CD1E34}" type="presParOf" srcId="{999E4517-0DFB-4F86-B94C-59B0BD9C7A8A}" destId="{9B0E8605-744A-48C3-A86C-A8F1799FB449}" srcOrd="23" destOrd="0" presId="urn:microsoft.com/office/officeart/2005/8/layout/radial1"/>
    <dgm:cxn modelId="{732DA9D4-4165-4692-AC49-7EE0297C4234}" type="presParOf" srcId="{9B0E8605-744A-48C3-A86C-A8F1799FB449}" destId="{E66B3B53-BEE6-464B-84BD-E244E7E4ECA3}" srcOrd="0" destOrd="0" presId="urn:microsoft.com/office/officeart/2005/8/layout/radial1"/>
    <dgm:cxn modelId="{261ADEF4-1E7D-4EFC-A536-188CF553C588}" type="presParOf" srcId="{999E4517-0DFB-4F86-B94C-59B0BD9C7A8A}" destId="{A9C61C8F-9259-4889-83BA-C2D585AB31BA}" srcOrd="24" destOrd="0" presId="urn:microsoft.com/office/officeart/2005/8/layout/radial1"/>
    <dgm:cxn modelId="{AF0DC093-B877-48BD-A423-70C7539C2400}" type="presParOf" srcId="{999E4517-0DFB-4F86-B94C-59B0BD9C7A8A}" destId="{A6409416-408F-4254-B09E-6DEB21EB7E04}" srcOrd="25" destOrd="0" presId="urn:microsoft.com/office/officeart/2005/8/layout/radial1"/>
    <dgm:cxn modelId="{25593638-31A7-4E6D-BA34-A8F167D81093}" type="presParOf" srcId="{A6409416-408F-4254-B09E-6DEB21EB7E04}" destId="{A476A860-DE5A-4541-A7E5-F044BA55CDF7}" srcOrd="0" destOrd="0" presId="urn:microsoft.com/office/officeart/2005/8/layout/radial1"/>
    <dgm:cxn modelId="{A87685D8-13E9-45A2-8A18-3FF6648BE361}" type="presParOf" srcId="{999E4517-0DFB-4F86-B94C-59B0BD9C7A8A}" destId="{D4611CF7-B25B-4455-B24E-370BB3DDF316}" srcOrd="26" destOrd="0" presId="urn:microsoft.com/office/officeart/2005/8/layout/radial1"/>
    <dgm:cxn modelId="{0E3001C8-407C-4765-8ACE-534BE6B39B52}" type="presParOf" srcId="{999E4517-0DFB-4F86-B94C-59B0BD9C7A8A}" destId="{4012F762-EC74-430A-9CFD-1573666E0946}" srcOrd="27" destOrd="0" presId="urn:microsoft.com/office/officeart/2005/8/layout/radial1"/>
    <dgm:cxn modelId="{6E680B39-DDB6-4BD2-8734-F6A0245984A5}" type="presParOf" srcId="{4012F762-EC74-430A-9CFD-1573666E0946}" destId="{B3213063-F224-4A97-9BB9-996E6754E106}" srcOrd="0" destOrd="0" presId="urn:microsoft.com/office/officeart/2005/8/layout/radial1"/>
    <dgm:cxn modelId="{6A3556F0-907D-49B2-A931-60CAC62E38F6}" type="presParOf" srcId="{999E4517-0DFB-4F86-B94C-59B0BD9C7A8A}" destId="{1C27C963-A799-4D47-A129-222F6B3A98DE}" srcOrd="28" destOrd="0" presId="urn:microsoft.com/office/officeart/2005/8/layout/radial1"/>
    <dgm:cxn modelId="{4830BED5-56F1-4EFF-894A-105F758A257C}" type="presParOf" srcId="{999E4517-0DFB-4F86-B94C-59B0BD9C7A8A}" destId="{923D1444-AECD-42DA-9230-B5DC008A3337}" srcOrd="29" destOrd="0" presId="urn:microsoft.com/office/officeart/2005/8/layout/radial1"/>
    <dgm:cxn modelId="{B317CDBC-F1AB-4B51-8135-99560505B8EB}" type="presParOf" srcId="{923D1444-AECD-42DA-9230-B5DC008A3337}" destId="{F7FF8916-0BB9-456A-95AD-BA9CD2639582}" srcOrd="0" destOrd="0" presId="urn:microsoft.com/office/officeart/2005/8/layout/radial1"/>
    <dgm:cxn modelId="{8C78FCA7-DC35-4645-B829-F27B5316A7A9}" type="presParOf" srcId="{999E4517-0DFB-4F86-B94C-59B0BD9C7A8A}" destId="{32158E1D-CA6F-4953-8297-AF70C05F7B09}" srcOrd="30" destOrd="0" presId="urn:microsoft.com/office/officeart/2005/8/layout/radial1"/>
    <dgm:cxn modelId="{FBACA83E-AE14-4011-B145-1422A404EC8B}" type="presParOf" srcId="{999E4517-0DFB-4F86-B94C-59B0BD9C7A8A}" destId="{ED3452C4-6E18-4D60-AE72-298AA6CDD073}" srcOrd="31" destOrd="0" presId="urn:microsoft.com/office/officeart/2005/8/layout/radial1"/>
    <dgm:cxn modelId="{8446325E-08E2-40F1-8675-9A7C473085F8}" type="presParOf" srcId="{ED3452C4-6E18-4D60-AE72-298AA6CDD073}" destId="{183698DE-8F83-4DDF-B9F9-015635B7C01F}" srcOrd="0" destOrd="0" presId="urn:microsoft.com/office/officeart/2005/8/layout/radial1"/>
    <dgm:cxn modelId="{9D44EEAF-C0DD-4187-9E23-516E72182079}" type="presParOf" srcId="{999E4517-0DFB-4F86-B94C-59B0BD9C7A8A}" destId="{078E3204-F451-403D-A69A-DA69794565EB}" srcOrd="32" destOrd="0" presId="urn:microsoft.com/office/officeart/2005/8/layout/radial1"/>
    <dgm:cxn modelId="{A9655033-1A71-46F5-9A31-CD21AD5DA435}" type="presParOf" srcId="{999E4517-0DFB-4F86-B94C-59B0BD9C7A8A}" destId="{B3E0F2C1-8889-40CA-B925-EB87FEE07EAF}" srcOrd="33" destOrd="0" presId="urn:microsoft.com/office/officeart/2005/8/layout/radial1"/>
    <dgm:cxn modelId="{5C8D239B-97B7-4812-95F5-C05826070365}" type="presParOf" srcId="{B3E0F2C1-8889-40CA-B925-EB87FEE07EAF}" destId="{395FB4CF-DFD2-4D1B-ACA9-CCA0A6A9B717}" srcOrd="0" destOrd="0" presId="urn:microsoft.com/office/officeart/2005/8/layout/radial1"/>
    <dgm:cxn modelId="{6B0E69F3-AFA4-4EEB-BF75-CED4752FC0E6}" type="presParOf" srcId="{999E4517-0DFB-4F86-B94C-59B0BD9C7A8A}" destId="{C24BA01C-9100-493E-9D5B-21145E57C596}" srcOrd="34" destOrd="0" presId="urn:microsoft.com/office/officeart/2005/8/layout/radial1"/>
    <dgm:cxn modelId="{D3C21215-F51A-450A-8839-E5AE96AF1818}" type="presParOf" srcId="{999E4517-0DFB-4F86-B94C-59B0BD9C7A8A}" destId="{8F3832A6-53F8-45DD-B3C4-3BE5C63000AB}" srcOrd="35" destOrd="0" presId="urn:microsoft.com/office/officeart/2005/8/layout/radial1"/>
    <dgm:cxn modelId="{FAB7E876-0B5F-4103-AAFB-303DEE156C83}" type="presParOf" srcId="{8F3832A6-53F8-45DD-B3C4-3BE5C63000AB}" destId="{EA952637-7507-436E-82AF-69C1E3D11748}" srcOrd="0" destOrd="0" presId="urn:microsoft.com/office/officeart/2005/8/layout/radial1"/>
    <dgm:cxn modelId="{5490EAD6-CB2A-4E6F-8975-4079D7EE6C43}" type="presParOf" srcId="{999E4517-0DFB-4F86-B94C-59B0BD9C7A8A}" destId="{DD486587-48A0-4BE5-9126-ED99E3F44C91}" srcOrd="36" destOrd="0" presId="urn:microsoft.com/office/officeart/2005/8/layout/radial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379539-9429-4942-BF9B-1E25FD2E21C3}" type="doc">
      <dgm:prSet loTypeId="urn:microsoft.com/office/officeart/2005/8/layout/pictureOrgChart+Icon" loCatId="hierarchy" qsTypeId="urn:microsoft.com/office/officeart/2005/8/quickstyle/simple1" qsCatId="simple" csTypeId="urn:microsoft.com/office/officeart/2005/8/colors/accent1_2" csCatId="accent1" phldr="1"/>
      <dgm:spPr/>
      <dgm:t>
        <a:bodyPr/>
        <a:lstStyle/>
        <a:p>
          <a:endParaRPr lang="en-US"/>
        </a:p>
      </dgm:t>
    </dgm:pt>
    <dgm:pt modelId="{EA74C521-42BD-448E-8229-C53C9ECFEA2F}">
      <dgm:prSet phldrT="[Text]" custT="1"/>
      <dgm:spPr/>
      <dgm:t>
        <a:bodyPr/>
        <a:lstStyle/>
        <a:p>
          <a:r>
            <a:rPr lang="en-US" sz="1200" b="1" dirty="0">
              <a:latin typeface="Arial" panose="020B0604020202020204" pitchFamily="34" charset="0"/>
              <a:cs typeface="Arial" panose="020B0604020202020204" pitchFamily="34" charset="0"/>
            </a:rPr>
            <a:t>Melinda Plaisier, MSW             Associate Commissioner for Regulatory Affairs</a:t>
          </a:r>
        </a:p>
      </dgm:t>
    </dgm:pt>
    <dgm:pt modelId="{BD40F7EF-731C-44AA-BDED-BD3AF6BEAF2C}" type="parTrans" cxnId="{D4C48A4D-DEE8-42B6-8596-BBFD4003733C}">
      <dgm:prSet/>
      <dgm:spPr/>
      <dgm:t>
        <a:bodyPr/>
        <a:lstStyle/>
        <a:p>
          <a:endParaRPr lang="en-US"/>
        </a:p>
      </dgm:t>
    </dgm:pt>
    <dgm:pt modelId="{21FF6D48-10F3-4F20-93D1-726E9775D356}" type="sibTrans" cxnId="{D4C48A4D-DEE8-42B6-8596-BBFD4003733C}">
      <dgm:prSet/>
      <dgm:spPr/>
      <dgm:t>
        <a:bodyPr/>
        <a:lstStyle/>
        <a:p>
          <a:endParaRPr lang="en-US"/>
        </a:p>
      </dgm:t>
    </dgm:pt>
    <dgm:pt modelId="{A565A9A0-B833-4261-87E5-AB9F28334ADB}">
      <dgm:prSet phldrT="[Text]" custT="1"/>
      <dgm:spPr/>
      <dgm:t>
        <a:bodyPr/>
        <a:lstStyle/>
        <a:p>
          <a:r>
            <a:rPr lang="en-US" sz="1200" b="1" dirty="0">
              <a:latin typeface="Arial" panose="020B0604020202020204" pitchFamily="34" charset="0"/>
              <a:cs typeface="Arial" panose="020B0604020202020204" pitchFamily="34" charset="0"/>
            </a:rPr>
            <a:t>Paul Norris, DVM, MPA             Director, Office of                Regulatory Science </a:t>
          </a:r>
        </a:p>
      </dgm:t>
    </dgm:pt>
    <dgm:pt modelId="{8E002ED1-E929-48C0-93B3-3D24BF8AED58}" type="parTrans" cxnId="{0EF5EAEB-6626-4A3E-8E78-F3CBD8F83CBB}">
      <dgm:prSet/>
      <dgm:spPr/>
      <dgm:t>
        <a:bodyPr/>
        <a:lstStyle/>
        <a:p>
          <a:endParaRPr lang="en-US"/>
        </a:p>
      </dgm:t>
    </dgm:pt>
    <dgm:pt modelId="{C332F166-663D-4E95-8577-CBF2CF3668CD}" type="sibTrans" cxnId="{0EF5EAEB-6626-4A3E-8E78-F3CBD8F83CBB}">
      <dgm:prSet/>
      <dgm:spPr/>
      <dgm:t>
        <a:bodyPr/>
        <a:lstStyle/>
        <a:p>
          <a:endParaRPr lang="en-US"/>
        </a:p>
      </dgm:t>
    </dgm:pt>
    <dgm:pt modelId="{299AE4C4-DAE1-47A9-9EA7-8AF46C121968}">
      <dgm:prSet phldrT="[Text]" custT="1"/>
      <dgm:spPr/>
      <dgm:t>
        <a:bodyPr/>
        <a:lstStyle/>
        <a:p>
          <a:r>
            <a:rPr lang="en-US" sz="1200" b="1" dirty="0">
              <a:latin typeface="Arial" panose="020B0604020202020204" pitchFamily="34" charset="0"/>
              <a:cs typeface="Arial" panose="020B0604020202020204" pitchFamily="34" charset="0"/>
            </a:rPr>
            <a:t>Doug Stearn, JD                    Director, Office of Enforcement and Import Operations </a:t>
          </a:r>
        </a:p>
      </dgm:t>
    </dgm:pt>
    <dgm:pt modelId="{F212EC66-D964-4C1F-B8FE-ABF50E43DD9C}" type="parTrans" cxnId="{6428AE97-58B0-40CF-839A-85E34937C02D}">
      <dgm:prSet/>
      <dgm:spPr/>
      <dgm:t>
        <a:bodyPr/>
        <a:lstStyle/>
        <a:p>
          <a:endParaRPr lang="en-US"/>
        </a:p>
      </dgm:t>
    </dgm:pt>
    <dgm:pt modelId="{03CCB379-9218-4CB7-AD02-2CAC53405D90}" type="sibTrans" cxnId="{6428AE97-58B0-40CF-839A-85E34937C02D}">
      <dgm:prSet/>
      <dgm:spPr/>
      <dgm:t>
        <a:bodyPr/>
        <a:lstStyle/>
        <a:p>
          <a:endParaRPr lang="en-US"/>
        </a:p>
      </dgm:t>
    </dgm:pt>
    <dgm:pt modelId="{434D6993-6342-448D-A449-7E34131F7CB2}" type="pres">
      <dgm:prSet presAssocID="{6A379539-9429-4942-BF9B-1E25FD2E21C3}" presName="hierChild1" presStyleCnt="0">
        <dgm:presLayoutVars>
          <dgm:orgChart val="1"/>
          <dgm:chPref val="1"/>
          <dgm:dir val="rev"/>
          <dgm:animOne val="branch"/>
          <dgm:animLvl val="lvl"/>
          <dgm:resizeHandles/>
        </dgm:presLayoutVars>
      </dgm:prSet>
      <dgm:spPr/>
    </dgm:pt>
    <dgm:pt modelId="{568289C2-E12B-4D6A-B987-149C62542222}" type="pres">
      <dgm:prSet presAssocID="{EA74C521-42BD-448E-8229-C53C9ECFEA2F}" presName="hierRoot1" presStyleCnt="0">
        <dgm:presLayoutVars>
          <dgm:hierBranch val="init"/>
        </dgm:presLayoutVars>
      </dgm:prSet>
      <dgm:spPr/>
    </dgm:pt>
    <dgm:pt modelId="{C95D04FB-F2EB-4462-B4D3-99C5E23DA712}" type="pres">
      <dgm:prSet presAssocID="{EA74C521-42BD-448E-8229-C53C9ECFEA2F}" presName="rootComposite1" presStyleCnt="0"/>
      <dgm:spPr/>
    </dgm:pt>
    <dgm:pt modelId="{17873660-808B-4330-974E-420EC6757779}" type="pres">
      <dgm:prSet presAssocID="{EA74C521-42BD-448E-8229-C53C9ECFEA2F}" presName="rootText1" presStyleLbl="node0" presStyleIdx="0" presStyleCnt="1" custScaleX="113233">
        <dgm:presLayoutVars>
          <dgm:chPref val="3"/>
        </dgm:presLayoutVars>
      </dgm:prSet>
      <dgm:spPr/>
    </dgm:pt>
    <dgm:pt modelId="{699ACAD2-9260-44F6-B8D2-DF0AA7BD6FFE}" type="pres">
      <dgm:prSet presAssocID="{EA74C521-42BD-448E-8229-C53C9ECFEA2F}" presName="rootPict1" presStyleLbl="alignImgPlace1" presStyleIdx="0" presStyleCnt="3" custLinFactNeighborX="-14733"/>
      <dgm:spPr>
        <a:blipFill>
          <a:blip xmlns:r="http://schemas.openxmlformats.org/officeDocument/2006/relationships" r:embed="rId1">
            <a:extLst>
              <a:ext uri="{28A0092B-C50C-407E-A947-70E740481C1C}">
                <a14:useLocalDpi xmlns:a14="http://schemas.microsoft.com/office/drawing/2010/main" val="0"/>
              </a:ext>
            </a:extLst>
          </a:blip>
          <a:srcRect/>
          <a:stretch>
            <a:fillRect t="-6000" b="-6000"/>
          </a:stretch>
        </a:blipFill>
      </dgm:spPr>
    </dgm:pt>
    <dgm:pt modelId="{F3656CD1-D73D-4F99-9E1E-B129E6D7415D}" type="pres">
      <dgm:prSet presAssocID="{EA74C521-42BD-448E-8229-C53C9ECFEA2F}" presName="rootConnector1" presStyleLbl="node1" presStyleIdx="0" presStyleCnt="0"/>
      <dgm:spPr/>
    </dgm:pt>
    <dgm:pt modelId="{FFDF05BD-1B3F-4073-AF89-E2E045312BDE}" type="pres">
      <dgm:prSet presAssocID="{EA74C521-42BD-448E-8229-C53C9ECFEA2F}" presName="hierChild2" presStyleCnt="0"/>
      <dgm:spPr/>
    </dgm:pt>
    <dgm:pt modelId="{4429E052-53D0-45F2-9631-C58C87BAC0BC}" type="pres">
      <dgm:prSet presAssocID="{8E002ED1-E929-48C0-93B3-3D24BF8AED58}" presName="Name37" presStyleLbl="parChTrans1D2" presStyleIdx="0" presStyleCnt="2"/>
      <dgm:spPr/>
    </dgm:pt>
    <dgm:pt modelId="{A929479D-E266-4117-B3DF-6E1BFB44BF15}" type="pres">
      <dgm:prSet presAssocID="{A565A9A0-B833-4261-87E5-AB9F28334ADB}" presName="hierRoot2" presStyleCnt="0">
        <dgm:presLayoutVars>
          <dgm:hierBranch val="init"/>
        </dgm:presLayoutVars>
      </dgm:prSet>
      <dgm:spPr/>
    </dgm:pt>
    <dgm:pt modelId="{46D21A5C-DD07-41C7-9B73-103A2B5782EB}" type="pres">
      <dgm:prSet presAssocID="{A565A9A0-B833-4261-87E5-AB9F28334ADB}" presName="rootComposite" presStyleCnt="0"/>
      <dgm:spPr/>
    </dgm:pt>
    <dgm:pt modelId="{6F37D0C2-B077-43B5-A486-CA75E5BA9C5E}" type="pres">
      <dgm:prSet presAssocID="{A565A9A0-B833-4261-87E5-AB9F28334ADB}" presName="rootText" presStyleLbl="node2" presStyleIdx="0" presStyleCnt="2" custScaleX="116482">
        <dgm:presLayoutVars>
          <dgm:chPref val="3"/>
        </dgm:presLayoutVars>
      </dgm:prSet>
      <dgm:spPr/>
    </dgm:pt>
    <dgm:pt modelId="{F61D3F2B-2A2E-4209-8A43-DD93010BE924}" type="pres">
      <dgm:prSet presAssocID="{A565A9A0-B833-4261-87E5-AB9F28334ADB}" presName="rootPict" presStyleLbl="alignImgPlace1" presStyleIdx="1" presStyleCnt="3" custLinFactNeighborX="-24474"/>
      <dgm:spPr>
        <a:blipFill>
          <a:blip xmlns:r="http://schemas.openxmlformats.org/officeDocument/2006/relationships" r:embed="rId2">
            <a:extLst>
              <a:ext uri="{28A0092B-C50C-407E-A947-70E740481C1C}">
                <a14:useLocalDpi xmlns:a14="http://schemas.microsoft.com/office/drawing/2010/main" val="0"/>
              </a:ext>
            </a:extLst>
          </a:blip>
          <a:srcRect/>
          <a:stretch>
            <a:fillRect l="-10000" r="-10000"/>
          </a:stretch>
        </a:blipFill>
      </dgm:spPr>
    </dgm:pt>
    <dgm:pt modelId="{EAA665F1-FFF5-434C-A8E6-981A10F43EF8}" type="pres">
      <dgm:prSet presAssocID="{A565A9A0-B833-4261-87E5-AB9F28334ADB}" presName="rootConnector" presStyleLbl="node2" presStyleIdx="0" presStyleCnt="2"/>
      <dgm:spPr/>
    </dgm:pt>
    <dgm:pt modelId="{8DE13E69-6BDA-4B8B-A955-211A5FE47DC4}" type="pres">
      <dgm:prSet presAssocID="{A565A9A0-B833-4261-87E5-AB9F28334ADB}" presName="hierChild4" presStyleCnt="0"/>
      <dgm:spPr/>
    </dgm:pt>
    <dgm:pt modelId="{B86327C8-C6EA-4BCE-BC8C-AC02ECDE9A54}" type="pres">
      <dgm:prSet presAssocID="{A565A9A0-B833-4261-87E5-AB9F28334ADB}" presName="hierChild5" presStyleCnt="0"/>
      <dgm:spPr/>
    </dgm:pt>
    <dgm:pt modelId="{5A4C4DE8-D6B6-4538-92EF-9DDEB8FA67D3}" type="pres">
      <dgm:prSet presAssocID="{F212EC66-D964-4C1F-B8FE-ABF50E43DD9C}" presName="Name37" presStyleLbl="parChTrans1D2" presStyleIdx="1" presStyleCnt="2"/>
      <dgm:spPr/>
    </dgm:pt>
    <dgm:pt modelId="{4227BEEB-09A1-4B8F-8726-E1C6B024267C}" type="pres">
      <dgm:prSet presAssocID="{299AE4C4-DAE1-47A9-9EA7-8AF46C121968}" presName="hierRoot2" presStyleCnt="0">
        <dgm:presLayoutVars>
          <dgm:hierBranch val="init"/>
        </dgm:presLayoutVars>
      </dgm:prSet>
      <dgm:spPr/>
    </dgm:pt>
    <dgm:pt modelId="{2C49188E-A6D2-40B4-AD0A-F659A68E47A4}" type="pres">
      <dgm:prSet presAssocID="{299AE4C4-DAE1-47A9-9EA7-8AF46C121968}" presName="rootComposite" presStyleCnt="0"/>
      <dgm:spPr/>
    </dgm:pt>
    <dgm:pt modelId="{8549ACE1-5FB8-457B-80D9-0CA04F441A7D}" type="pres">
      <dgm:prSet presAssocID="{299AE4C4-DAE1-47A9-9EA7-8AF46C121968}" presName="rootText" presStyleLbl="node2" presStyleIdx="1" presStyleCnt="2" custScaleX="112804">
        <dgm:presLayoutVars>
          <dgm:chPref val="3"/>
        </dgm:presLayoutVars>
      </dgm:prSet>
      <dgm:spPr/>
    </dgm:pt>
    <dgm:pt modelId="{0FD2C3A1-6270-4F8E-A14D-BF18BA92C6EE}" type="pres">
      <dgm:prSet presAssocID="{299AE4C4-DAE1-47A9-9EA7-8AF46C121968}" presName="rootPict" presStyleLbl="alignImgPlace1" presStyleIdx="2" presStyleCnt="3" custLinFactNeighborX="-16316"/>
      <dgm:spPr>
        <a:blipFill>
          <a:blip xmlns:r="http://schemas.openxmlformats.org/officeDocument/2006/relationships" r:embed="rId3">
            <a:extLst>
              <a:ext uri="{28A0092B-C50C-407E-A947-70E740481C1C}">
                <a14:useLocalDpi xmlns:a14="http://schemas.microsoft.com/office/drawing/2010/main" val="0"/>
              </a:ext>
            </a:extLst>
          </a:blip>
          <a:srcRect/>
          <a:stretch>
            <a:fillRect l="-7000" r="-7000"/>
          </a:stretch>
        </a:blipFill>
      </dgm:spPr>
    </dgm:pt>
    <dgm:pt modelId="{E9C29317-A3AD-441E-B50F-3F15A3EE42D3}" type="pres">
      <dgm:prSet presAssocID="{299AE4C4-DAE1-47A9-9EA7-8AF46C121968}" presName="rootConnector" presStyleLbl="node2" presStyleIdx="1" presStyleCnt="2"/>
      <dgm:spPr/>
    </dgm:pt>
    <dgm:pt modelId="{3955A2ED-80A8-4B8B-97C7-B73C055D36A8}" type="pres">
      <dgm:prSet presAssocID="{299AE4C4-DAE1-47A9-9EA7-8AF46C121968}" presName="hierChild4" presStyleCnt="0"/>
      <dgm:spPr/>
    </dgm:pt>
    <dgm:pt modelId="{BA3CBE6E-E625-407F-A443-3B676CD13113}" type="pres">
      <dgm:prSet presAssocID="{299AE4C4-DAE1-47A9-9EA7-8AF46C121968}" presName="hierChild5" presStyleCnt="0"/>
      <dgm:spPr/>
    </dgm:pt>
    <dgm:pt modelId="{A369255C-BA49-4D0D-9E6D-C1C3CFF2C529}" type="pres">
      <dgm:prSet presAssocID="{EA74C521-42BD-448E-8229-C53C9ECFEA2F}" presName="hierChild3" presStyleCnt="0"/>
      <dgm:spPr/>
    </dgm:pt>
  </dgm:ptLst>
  <dgm:cxnLst>
    <dgm:cxn modelId="{656ADB13-BAEE-4267-AF4E-834F8110CE38}" type="presOf" srcId="{EA74C521-42BD-448E-8229-C53C9ECFEA2F}" destId="{F3656CD1-D73D-4F99-9E1E-B129E6D7415D}" srcOrd="1" destOrd="0" presId="urn:microsoft.com/office/officeart/2005/8/layout/pictureOrgChart+Icon"/>
    <dgm:cxn modelId="{20A6A12D-B008-4575-AA7B-6F8F676366CE}" type="presOf" srcId="{299AE4C4-DAE1-47A9-9EA7-8AF46C121968}" destId="{E9C29317-A3AD-441E-B50F-3F15A3EE42D3}" srcOrd="1" destOrd="0" presId="urn:microsoft.com/office/officeart/2005/8/layout/pictureOrgChart+Icon"/>
    <dgm:cxn modelId="{8690666C-1F8E-489C-BF88-449C5499B842}" type="presOf" srcId="{A565A9A0-B833-4261-87E5-AB9F28334ADB}" destId="{EAA665F1-FFF5-434C-A8E6-981A10F43EF8}" srcOrd="1" destOrd="0" presId="urn:microsoft.com/office/officeart/2005/8/layout/pictureOrgChart+Icon"/>
    <dgm:cxn modelId="{D4C48A4D-DEE8-42B6-8596-BBFD4003733C}" srcId="{6A379539-9429-4942-BF9B-1E25FD2E21C3}" destId="{EA74C521-42BD-448E-8229-C53C9ECFEA2F}" srcOrd="0" destOrd="0" parTransId="{BD40F7EF-731C-44AA-BDED-BD3AF6BEAF2C}" sibTransId="{21FF6D48-10F3-4F20-93D1-726E9775D356}"/>
    <dgm:cxn modelId="{6428AE97-58B0-40CF-839A-85E34937C02D}" srcId="{EA74C521-42BD-448E-8229-C53C9ECFEA2F}" destId="{299AE4C4-DAE1-47A9-9EA7-8AF46C121968}" srcOrd="1" destOrd="0" parTransId="{F212EC66-D964-4C1F-B8FE-ABF50E43DD9C}" sibTransId="{03CCB379-9218-4CB7-AD02-2CAC53405D90}"/>
    <dgm:cxn modelId="{5314EEB5-888B-46FC-AF81-FFAE34F9DCA3}" type="presOf" srcId="{6A379539-9429-4942-BF9B-1E25FD2E21C3}" destId="{434D6993-6342-448D-A449-7E34131F7CB2}" srcOrd="0" destOrd="0" presId="urn:microsoft.com/office/officeart/2005/8/layout/pictureOrgChart+Icon"/>
    <dgm:cxn modelId="{38BD9DBF-2325-4E5A-A188-A23B10700EF3}" type="presOf" srcId="{F212EC66-D964-4C1F-B8FE-ABF50E43DD9C}" destId="{5A4C4DE8-D6B6-4538-92EF-9DDEB8FA67D3}" srcOrd="0" destOrd="0" presId="urn:microsoft.com/office/officeart/2005/8/layout/pictureOrgChart+Icon"/>
    <dgm:cxn modelId="{87A4C0DE-768F-4043-B175-149DE5159CDD}" type="presOf" srcId="{8E002ED1-E929-48C0-93B3-3D24BF8AED58}" destId="{4429E052-53D0-45F2-9631-C58C87BAC0BC}" srcOrd="0" destOrd="0" presId="urn:microsoft.com/office/officeart/2005/8/layout/pictureOrgChart+Icon"/>
    <dgm:cxn modelId="{1585B1E2-3FA9-4C99-AEF6-9D5C0C19046D}" type="presOf" srcId="{A565A9A0-B833-4261-87E5-AB9F28334ADB}" destId="{6F37D0C2-B077-43B5-A486-CA75E5BA9C5E}" srcOrd="0" destOrd="0" presId="urn:microsoft.com/office/officeart/2005/8/layout/pictureOrgChart+Icon"/>
    <dgm:cxn modelId="{0EF5EAEB-6626-4A3E-8E78-F3CBD8F83CBB}" srcId="{EA74C521-42BD-448E-8229-C53C9ECFEA2F}" destId="{A565A9A0-B833-4261-87E5-AB9F28334ADB}" srcOrd="0" destOrd="0" parTransId="{8E002ED1-E929-48C0-93B3-3D24BF8AED58}" sibTransId="{C332F166-663D-4E95-8577-CBF2CF3668CD}"/>
    <dgm:cxn modelId="{EDEF14F5-0850-4201-9003-8C00DCA08B41}" type="presOf" srcId="{299AE4C4-DAE1-47A9-9EA7-8AF46C121968}" destId="{8549ACE1-5FB8-457B-80D9-0CA04F441A7D}" srcOrd="0" destOrd="0" presId="urn:microsoft.com/office/officeart/2005/8/layout/pictureOrgChart+Icon"/>
    <dgm:cxn modelId="{A06732F7-DD13-4490-96C5-3256A11CD5B4}" type="presOf" srcId="{EA74C521-42BD-448E-8229-C53C9ECFEA2F}" destId="{17873660-808B-4330-974E-420EC6757779}" srcOrd="0" destOrd="0" presId="urn:microsoft.com/office/officeart/2005/8/layout/pictureOrgChart+Icon"/>
    <dgm:cxn modelId="{0163B2CA-BFD4-420F-B408-51F7AD2E6C33}" type="presParOf" srcId="{434D6993-6342-448D-A449-7E34131F7CB2}" destId="{568289C2-E12B-4D6A-B987-149C62542222}" srcOrd="0" destOrd="0" presId="urn:microsoft.com/office/officeart/2005/8/layout/pictureOrgChart+Icon"/>
    <dgm:cxn modelId="{9DE9A2FE-FC10-43F3-9EF2-C1D5F924473F}" type="presParOf" srcId="{568289C2-E12B-4D6A-B987-149C62542222}" destId="{C95D04FB-F2EB-4462-B4D3-99C5E23DA712}" srcOrd="0" destOrd="0" presId="urn:microsoft.com/office/officeart/2005/8/layout/pictureOrgChart+Icon"/>
    <dgm:cxn modelId="{FC9EA108-09EF-4201-B859-ABC46A3A0DA6}" type="presParOf" srcId="{C95D04FB-F2EB-4462-B4D3-99C5E23DA712}" destId="{17873660-808B-4330-974E-420EC6757779}" srcOrd="0" destOrd="0" presId="urn:microsoft.com/office/officeart/2005/8/layout/pictureOrgChart+Icon"/>
    <dgm:cxn modelId="{C3580870-573F-490F-8004-9172682CCD05}" type="presParOf" srcId="{C95D04FB-F2EB-4462-B4D3-99C5E23DA712}" destId="{699ACAD2-9260-44F6-B8D2-DF0AA7BD6FFE}" srcOrd="1" destOrd="0" presId="urn:microsoft.com/office/officeart/2005/8/layout/pictureOrgChart+Icon"/>
    <dgm:cxn modelId="{D7E13F48-695C-4D6D-B1B1-DA0141C0064F}" type="presParOf" srcId="{C95D04FB-F2EB-4462-B4D3-99C5E23DA712}" destId="{F3656CD1-D73D-4F99-9E1E-B129E6D7415D}" srcOrd="2" destOrd="0" presId="urn:microsoft.com/office/officeart/2005/8/layout/pictureOrgChart+Icon"/>
    <dgm:cxn modelId="{6B8D0AAF-BC71-4E49-86A8-831D58FDE0FA}" type="presParOf" srcId="{568289C2-E12B-4D6A-B987-149C62542222}" destId="{FFDF05BD-1B3F-4073-AF89-E2E045312BDE}" srcOrd="1" destOrd="0" presId="urn:microsoft.com/office/officeart/2005/8/layout/pictureOrgChart+Icon"/>
    <dgm:cxn modelId="{C2FB1C14-5DA6-4F1C-91B5-41D14736A072}" type="presParOf" srcId="{FFDF05BD-1B3F-4073-AF89-E2E045312BDE}" destId="{4429E052-53D0-45F2-9631-C58C87BAC0BC}" srcOrd="0" destOrd="0" presId="urn:microsoft.com/office/officeart/2005/8/layout/pictureOrgChart+Icon"/>
    <dgm:cxn modelId="{D5828F89-9248-4D03-8CF0-1842797BED1F}" type="presParOf" srcId="{FFDF05BD-1B3F-4073-AF89-E2E045312BDE}" destId="{A929479D-E266-4117-B3DF-6E1BFB44BF15}" srcOrd="1" destOrd="0" presId="urn:microsoft.com/office/officeart/2005/8/layout/pictureOrgChart+Icon"/>
    <dgm:cxn modelId="{695EEF68-58A5-4210-8734-DD81670CA168}" type="presParOf" srcId="{A929479D-E266-4117-B3DF-6E1BFB44BF15}" destId="{46D21A5C-DD07-41C7-9B73-103A2B5782EB}" srcOrd="0" destOrd="0" presId="urn:microsoft.com/office/officeart/2005/8/layout/pictureOrgChart+Icon"/>
    <dgm:cxn modelId="{2A474D9F-889E-40F4-9068-B8C9673B694B}" type="presParOf" srcId="{46D21A5C-DD07-41C7-9B73-103A2B5782EB}" destId="{6F37D0C2-B077-43B5-A486-CA75E5BA9C5E}" srcOrd="0" destOrd="0" presId="urn:microsoft.com/office/officeart/2005/8/layout/pictureOrgChart+Icon"/>
    <dgm:cxn modelId="{8664AA5A-1AD0-407F-A098-84B826F86386}" type="presParOf" srcId="{46D21A5C-DD07-41C7-9B73-103A2B5782EB}" destId="{F61D3F2B-2A2E-4209-8A43-DD93010BE924}" srcOrd="1" destOrd="0" presId="urn:microsoft.com/office/officeart/2005/8/layout/pictureOrgChart+Icon"/>
    <dgm:cxn modelId="{8AE5B87F-0072-45E2-85CA-0567DA22FEC4}" type="presParOf" srcId="{46D21A5C-DD07-41C7-9B73-103A2B5782EB}" destId="{EAA665F1-FFF5-434C-A8E6-981A10F43EF8}" srcOrd="2" destOrd="0" presId="urn:microsoft.com/office/officeart/2005/8/layout/pictureOrgChart+Icon"/>
    <dgm:cxn modelId="{233F3764-49CC-4137-8D4C-AE29FBACD68B}" type="presParOf" srcId="{A929479D-E266-4117-B3DF-6E1BFB44BF15}" destId="{8DE13E69-6BDA-4B8B-A955-211A5FE47DC4}" srcOrd="1" destOrd="0" presId="urn:microsoft.com/office/officeart/2005/8/layout/pictureOrgChart+Icon"/>
    <dgm:cxn modelId="{C98C9471-6170-478D-9466-63808DCC0394}" type="presParOf" srcId="{A929479D-E266-4117-B3DF-6E1BFB44BF15}" destId="{B86327C8-C6EA-4BCE-BC8C-AC02ECDE9A54}" srcOrd="2" destOrd="0" presId="urn:microsoft.com/office/officeart/2005/8/layout/pictureOrgChart+Icon"/>
    <dgm:cxn modelId="{51FA0D9D-9A02-42AC-8694-5162BA568F28}" type="presParOf" srcId="{FFDF05BD-1B3F-4073-AF89-E2E045312BDE}" destId="{5A4C4DE8-D6B6-4538-92EF-9DDEB8FA67D3}" srcOrd="2" destOrd="0" presId="urn:microsoft.com/office/officeart/2005/8/layout/pictureOrgChart+Icon"/>
    <dgm:cxn modelId="{AFFC8ED7-2623-45E7-8668-EE5307BA9A65}" type="presParOf" srcId="{FFDF05BD-1B3F-4073-AF89-E2E045312BDE}" destId="{4227BEEB-09A1-4B8F-8726-E1C6B024267C}" srcOrd="3" destOrd="0" presId="urn:microsoft.com/office/officeart/2005/8/layout/pictureOrgChart+Icon"/>
    <dgm:cxn modelId="{7B2AAFAC-7F43-4E8A-B533-3211FFDCF6F8}" type="presParOf" srcId="{4227BEEB-09A1-4B8F-8726-E1C6B024267C}" destId="{2C49188E-A6D2-40B4-AD0A-F659A68E47A4}" srcOrd="0" destOrd="0" presId="urn:microsoft.com/office/officeart/2005/8/layout/pictureOrgChart+Icon"/>
    <dgm:cxn modelId="{41B480F1-7251-4DA5-BDE9-4B9ADB418E82}" type="presParOf" srcId="{2C49188E-A6D2-40B4-AD0A-F659A68E47A4}" destId="{8549ACE1-5FB8-457B-80D9-0CA04F441A7D}" srcOrd="0" destOrd="0" presId="urn:microsoft.com/office/officeart/2005/8/layout/pictureOrgChart+Icon"/>
    <dgm:cxn modelId="{B3F4A12B-D070-4A3B-B3B4-887C018A6303}" type="presParOf" srcId="{2C49188E-A6D2-40B4-AD0A-F659A68E47A4}" destId="{0FD2C3A1-6270-4F8E-A14D-BF18BA92C6EE}" srcOrd="1" destOrd="0" presId="urn:microsoft.com/office/officeart/2005/8/layout/pictureOrgChart+Icon"/>
    <dgm:cxn modelId="{EDC8E15C-BEF1-4C4D-8AA1-D92806AB8814}" type="presParOf" srcId="{2C49188E-A6D2-40B4-AD0A-F659A68E47A4}" destId="{E9C29317-A3AD-441E-B50F-3F15A3EE42D3}" srcOrd="2" destOrd="0" presId="urn:microsoft.com/office/officeart/2005/8/layout/pictureOrgChart+Icon"/>
    <dgm:cxn modelId="{ACE69152-5F46-4D10-8EAF-248AF8621AD4}" type="presParOf" srcId="{4227BEEB-09A1-4B8F-8726-E1C6B024267C}" destId="{3955A2ED-80A8-4B8B-97C7-B73C055D36A8}" srcOrd="1" destOrd="0" presId="urn:microsoft.com/office/officeart/2005/8/layout/pictureOrgChart+Icon"/>
    <dgm:cxn modelId="{11E7CFE4-1577-4CF6-934E-DCB910C4FE30}" type="presParOf" srcId="{4227BEEB-09A1-4B8F-8726-E1C6B024267C}" destId="{BA3CBE6E-E625-407F-A443-3B676CD13113}" srcOrd="2" destOrd="0" presId="urn:microsoft.com/office/officeart/2005/8/layout/pictureOrgChart+Icon"/>
    <dgm:cxn modelId="{E540BBA7-ABF2-4C6D-B9E1-BDD65171E740}" type="presParOf" srcId="{568289C2-E12B-4D6A-B987-149C62542222}" destId="{A369255C-BA49-4D0D-9E6D-C1C3CFF2C529}" srcOrd="2" destOrd="0" presId="urn:microsoft.com/office/officeart/2005/8/layout/pictureOrgChar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379539-9429-4942-BF9B-1E25FD2E21C3}" type="doc">
      <dgm:prSet loTypeId="urn:microsoft.com/office/officeart/2005/8/layout/pictureOrgChart+Icon" loCatId="hierarchy" qsTypeId="urn:microsoft.com/office/officeart/2005/8/quickstyle/simple1" qsCatId="simple" csTypeId="urn:microsoft.com/office/officeart/2005/8/colors/accent1_2" csCatId="accent1" phldr="1"/>
      <dgm:spPr/>
      <dgm:t>
        <a:bodyPr/>
        <a:lstStyle/>
        <a:p>
          <a:endParaRPr lang="en-US"/>
        </a:p>
      </dgm:t>
    </dgm:pt>
    <dgm:pt modelId="{EA74C521-42BD-448E-8229-C53C9ECFEA2F}">
      <dgm:prSet phldrT="[Text]" custT="1"/>
      <dgm:spPr/>
      <dgm:t>
        <a:bodyPr/>
        <a:lstStyle/>
        <a:p>
          <a:r>
            <a:rPr lang="en-US" sz="1200" b="1" dirty="0">
              <a:latin typeface="Arial" panose="020B0604020202020204" pitchFamily="34" charset="0"/>
              <a:cs typeface="Arial" panose="020B0604020202020204" pitchFamily="34" charset="0"/>
            </a:rPr>
            <a:t>Ellen Morrison       </a:t>
          </a:r>
        </a:p>
        <a:p>
          <a:r>
            <a:rPr lang="en-US" sz="1200" b="1" dirty="0">
              <a:latin typeface="Arial" panose="020B0604020202020204" pitchFamily="34" charset="0"/>
              <a:cs typeface="Arial" panose="020B0604020202020204" pitchFamily="34" charset="0"/>
            </a:rPr>
            <a:t>Assistant Commissioner      Office of Medical Products and Tobacco Operations</a:t>
          </a:r>
        </a:p>
      </dgm:t>
    </dgm:pt>
    <dgm:pt modelId="{BD40F7EF-731C-44AA-BDED-BD3AF6BEAF2C}" type="parTrans" cxnId="{D4C48A4D-DEE8-42B6-8596-BBFD4003733C}">
      <dgm:prSet/>
      <dgm:spPr/>
      <dgm:t>
        <a:bodyPr/>
        <a:lstStyle/>
        <a:p>
          <a:endParaRPr lang="en-US"/>
        </a:p>
      </dgm:t>
    </dgm:pt>
    <dgm:pt modelId="{21FF6D48-10F3-4F20-93D1-726E9775D356}" type="sibTrans" cxnId="{D4C48A4D-DEE8-42B6-8596-BBFD4003733C}">
      <dgm:prSet/>
      <dgm:spPr/>
      <dgm:t>
        <a:bodyPr/>
        <a:lstStyle/>
        <a:p>
          <a:endParaRPr lang="en-US"/>
        </a:p>
      </dgm:t>
    </dgm:pt>
    <dgm:pt modelId="{AD4A3979-8A8A-40B4-A3DE-D50CE759C2D1}">
      <dgm:prSet phldrT="[Text]" custT="1"/>
      <dgm:spPr/>
      <dgm:t>
        <a:bodyPr/>
        <a:lstStyle/>
        <a:p>
          <a:pPr>
            <a:lnSpc>
              <a:spcPct val="100000"/>
            </a:lnSpc>
            <a:spcAft>
              <a:spcPts val="0"/>
            </a:spcAft>
          </a:pPr>
          <a:r>
            <a:rPr lang="en-US" sz="1150" b="1" dirty="0">
              <a:latin typeface="Arial" panose="020B0604020202020204" pitchFamily="34" charset="0"/>
              <a:cs typeface="Arial" panose="020B0604020202020204" pitchFamily="34" charset="0"/>
            </a:rPr>
            <a:t>Jan Welch Director, Office  of Medical </a:t>
          </a:r>
        </a:p>
        <a:p>
          <a:pPr>
            <a:lnSpc>
              <a:spcPct val="100000"/>
            </a:lnSpc>
            <a:spcAft>
              <a:spcPts val="0"/>
            </a:spcAft>
          </a:pPr>
          <a:r>
            <a:rPr lang="en-US" sz="1150" b="1" dirty="0">
              <a:latin typeface="Arial" panose="020B0604020202020204" pitchFamily="34" charset="0"/>
              <a:cs typeface="Arial" panose="020B0604020202020204" pitchFamily="34" charset="0"/>
            </a:rPr>
            <a:t>Device and Radiological Health Operations</a:t>
          </a:r>
        </a:p>
      </dgm:t>
    </dgm:pt>
    <dgm:pt modelId="{7A9031E2-0EE6-435E-915D-BC793A92E4EF}" type="parTrans" cxnId="{CDF27500-B341-40E2-A766-3FF949E6AB96}">
      <dgm:prSet/>
      <dgm:spPr/>
      <dgm:t>
        <a:bodyPr/>
        <a:lstStyle/>
        <a:p>
          <a:endParaRPr lang="en-US"/>
        </a:p>
      </dgm:t>
    </dgm:pt>
    <dgm:pt modelId="{72E27D1D-6F76-42D2-803E-B8C56F60B339}" type="sibTrans" cxnId="{CDF27500-B341-40E2-A766-3FF949E6AB96}">
      <dgm:prSet/>
      <dgm:spPr/>
      <dgm:t>
        <a:bodyPr/>
        <a:lstStyle/>
        <a:p>
          <a:endParaRPr lang="en-US"/>
        </a:p>
      </dgm:t>
    </dgm:pt>
    <dgm:pt modelId="{A565A9A0-B833-4261-87E5-AB9F28334ADB}">
      <dgm:prSet phldrT="[Text]" custT="1"/>
      <dgm:spPr/>
      <dgm:t>
        <a:bodyPr/>
        <a:lstStyle/>
        <a:p>
          <a:r>
            <a:rPr lang="en-US" sz="1200" b="1" dirty="0">
              <a:latin typeface="Arial" panose="020B0604020202020204" pitchFamily="34" charset="0"/>
              <a:cs typeface="Arial" panose="020B0604020202020204" pitchFamily="34" charset="0"/>
            </a:rPr>
            <a:t>Alonza Cruse Director,       Office of Pharmaceutical Quality Operations </a:t>
          </a:r>
        </a:p>
      </dgm:t>
    </dgm:pt>
    <dgm:pt modelId="{8E002ED1-E929-48C0-93B3-3D24BF8AED58}" type="parTrans" cxnId="{0EF5EAEB-6626-4A3E-8E78-F3CBD8F83CBB}">
      <dgm:prSet/>
      <dgm:spPr/>
      <dgm:t>
        <a:bodyPr/>
        <a:lstStyle/>
        <a:p>
          <a:endParaRPr lang="en-US"/>
        </a:p>
      </dgm:t>
    </dgm:pt>
    <dgm:pt modelId="{C332F166-663D-4E95-8577-CBF2CF3668CD}" type="sibTrans" cxnId="{0EF5EAEB-6626-4A3E-8E78-F3CBD8F83CBB}">
      <dgm:prSet/>
      <dgm:spPr/>
      <dgm:t>
        <a:bodyPr/>
        <a:lstStyle/>
        <a:p>
          <a:endParaRPr lang="en-US"/>
        </a:p>
      </dgm:t>
    </dgm:pt>
    <dgm:pt modelId="{299AE4C4-DAE1-47A9-9EA7-8AF46C121968}">
      <dgm:prSet phldrT="[Text]" custT="1"/>
      <dgm:spPr/>
      <dgm:t>
        <a:bodyPr/>
        <a:lstStyle/>
        <a:p>
          <a:r>
            <a:rPr lang="en-US" sz="1200" b="1" dirty="0">
              <a:latin typeface="Arial" panose="020B0604020202020204" pitchFamily="34" charset="0"/>
              <a:cs typeface="Arial" panose="020B0604020202020204" pitchFamily="34" charset="0"/>
            </a:rPr>
            <a:t> Chrissy Cochran, PhD Director, Office of Bioresearch Monitoring Operations</a:t>
          </a:r>
        </a:p>
      </dgm:t>
    </dgm:pt>
    <dgm:pt modelId="{03CCB379-9218-4CB7-AD02-2CAC53405D90}" type="sibTrans" cxnId="{6428AE97-58B0-40CF-839A-85E34937C02D}">
      <dgm:prSet/>
      <dgm:spPr/>
      <dgm:t>
        <a:bodyPr/>
        <a:lstStyle/>
        <a:p>
          <a:endParaRPr lang="en-US"/>
        </a:p>
      </dgm:t>
    </dgm:pt>
    <dgm:pt modelId="{F212EC66-D964-4C1F-B8FE-ABF50E43DD9C}" type="parTrans" cxnId="{6428AE97-58B0-40CF-839A-85E34937C02D}">
      <dgm:prSet/>
      <dgm:spPr/>
      <dgm:t>
        <a:bodyPr/>
        <a:lstStyle/>
        <a:p>
          <a:endParaRPr lang="en-US"/>
        </a:p>
      </dgm:t>
    </dgm:pt>
    <dgm:pt modelId="{193C6E5D-85E8-4BB8-9C12-47967901D04C}">
      <dgm:prSet phldrT="[Text]" custT="1"/>
      <dgm:spPr/>
      <dgm:t>
        <a:bodyPr/>
        <a:lstStyle/>
        <a:p>
          <a:r>
            <a:rPr lang="en-US" sz="1200" b="1" dirty="0">
              <a:latin typeface="Arial" panose="020B0604020202020204" pitchFamily="34" charset="0"/>
              <a:cs typeface="Arial" panose="020B0604020202020204" pitchFamily="34" charset="0"/>
            </a:rPr>
            <a:t> Ginette Michaud, MD Director, Office of Biological Products Operations</a:t>
          </a:r>
        </a:p>
      </dgm:t>
    </dgm:pt>
    <dgm:pt modelId="{140957CA-E94B-47CC-A9A4-A58DCB25FAA0}" type="parTrans" cxnId="{2EBB600B-C3AC-4C8D-A2F9-0E1FCCB81DEA}">
      <dgm:prSet/>
      <dgm:spPr/>
      <dgm:t>
        <a:bodyPr/>
        <a:lstStyle/>
        <a:p>
          <a:endParaRPr lang="en-US"/>
        </a:p>
      </dgm:t>
    </dgm:pt>
    <dgm:pt modelId="{9E7E9550-A072-4AFF-807C-D04567AF1349}" type="sibTrans" cxnId="{2EBB600B-C3AC-4C8D-A2F9-0E1FCCB81DEA}">
      <dgm:prSet/>
      <dgm:spPr/>
      <dgm:t>
        <a:bodyPr/>
        <a:lstStyle/>
        <a:p>
          <a:endParaRPr lang="en-US"/>
        </a:p>
      </dgm:t>
    </dgm:pt>
    <dgm:pt modelId="{56A05897-8B8E-4398-97A3-FADFE04E2426}" type="asst">
      <dgm:prSet phldrT="[Text]" custT="1"/>
      <dgm:spPr/>
      <dgm:t>
        <a:bodyPr/>
        <a:lstStyle/>
        <a:p>
          <a:r>
            <a:rPr lang="en-US" sz="1200" b="1" dirty="0">
              <a:latin typeface="Arial" panose="020B0604020202020204" pitchFamily="34" charset="0"/>
              <a:cs typeface="Arial" panose="020B0604020202020204" pitchFamily="34" charset="0"/>
            </a:rPr>
            <a:t>Director Tobacco Staff [vacant]</a:t>
          </a:r>
          <a:endParaRPr lang="en-US" sz="1200" dirty="0">
            <a:latin typeface="Arial" panose="020B0604020202020204" pitchFamily="34" charset="0"/>
            <a:cs typeface="Arial" panose="020B0604020202020204" pitchFamily="34" charset="0"/>
          </a:endParaRPr>
        </a:p>
      </dgm:t>
    </dgm:pt>
    <dgm:pt modelId="{AF033CD8-4743-4B17-8260-11F0D5CE32F6}" type="parTrans" cxnId="{7283D37C-6877-4F41-B77A-A4B6172AE32F}">
      <dgm:prSet/>
      <dgm:spPr/>
      <dgm:t>
        <a:bodyPr/>
        <a:lstStyle/>
        <a:p>
          <a:endParaRPr lang="en-US"/>
        </a:p>
      </dgm:t>
    </dgm:pt>
    <dgm:pt modelId="{3938D620-B7F4-4E64-85BA-D093992865A2}" type="sibTrans" cxnId="{7283D37C-6877-4F41-B77A-A4B6172AE32F}">
      <dgm:prSet/>
      <dgm:spPr/>
      <dgm:t>
        <a:bodyPr/>
        <a:lstStyle/>
        <a:p>
          <a:endParaRPr lang="en-US"/>
        </a:p>
      </dgm:t>
    </dgm:pt>
    <dgm:pt modelId="{434D6993-6342-448D-A449-7E34131F7CB2}" type="pres">
      <dgm:prSet presAssocID="{6A379539-9429-4942-BF9B-1E25FD2E21C3}" presName="hierChild1" presStyleCnt="0">
        <dgm:presLayoutVars>
          <dgm:orgChart val="1"/>
          <dgm:chPref val="1"/>
          <dgm:dir val="rev"/>
          <dgm:animOne val="branch"/>
          <dgm:animLvl val="lvl"/>
          <dgm:resizeHandles/>
        </dgm:presLayoutVars>
      </dgm:prSet>
      <dgm:spPr/>
    </dgm:pt>
    <dgm:pt modelId="{568289C2-E12B-4D6A-B987-149C62542222}" type="pres">
      <dgm:prSet presAssocID="{EA74C521-42BD-448E-8229-C53C9ECFEA2F}" presName="hierRoot1" presStyleCnt="0">
        <dgm:presLayoutVars>
          <dgm:hierBranch val="init"/>
        </dgm:presLayoutVars>
      </dgm:prSet>
      <dgm:spPr/>
    </dgm:pt>
    <dgm:pt modelId="{C95D04FB-F2EB-4462-B4D3-99C5E23DA712}" type="pres">
      <dgm:prSet presAssocID="{EA74C521-42BD-448E-8229-C53C9ECFEA2F}" presName="rootComposite1" presStyleCnt="0"/>
      <dgm:spPr/>
    </dgm:pt>
    <dgm:pt modelId="{17873660-808B-4330-974E-420EC6757779}" type="pres">
      <dgm:prSet presAssocID="{EA74C521-42BD-448E-8229-C53C9ECFEA2F}" presName="rootText1" presStyleLbl="node0" presStyleIdx="0" presStyleCnt="1" custScaleX="177474" custScaleY="167034">
        <dgm:presLayoutVars>
          <dgm:chPref val="3"/>
        </dgm:presLayoutVars>
      </dgm:prSet>
      <dgm:spPr/>
    </dgm:pt>
    <dgm:pt modelId="{699ACAD2-9260-44F6-B8D2-DF0AA7BD6FFE}" type="pres">
      <dgm:prSet presAssocID="{EA74C521-42BD-448E-8229-C53C9ECFEA2F}" presName="rootPict1" presStyleLbl="alignImgPlace1" presStyleIdx="0" presStyleCnt="6" custScaleX="121796" custScaleY="117446" custLinFactX="-20330" custLinFactNeighborX="-100000" custLinFactNeighborY="1949"/>
      <dgm:spPr>
        <a:blipFill>
          <a:blip xmlns:r="http://schemas.openxmlformats.org/officeDocument/2006/relationships" r:embed="rId1">
            <a:extLst>
              <a:ext uri="{28A0092B-C50C-407E-A947-70E740481C1C}">
                <a14:useLocalDpi xmlns:a14="http://schemas.microsoft.com/office/drawing/2010/main" val="0"/>
              </a:ext>
            </a:extLst>
          </a:blip>
          <a:srcRect/>
          <a:stretch>
            <a:fillRect l="-13000" r="-13000"/>
          </a:stretch>
        </a:blipFill>
      </dgm:spPr>
    </dgm:pt>
    <dgm:pt modelId="{F3656CD1-D73D-4F99-9E1E-B129E6D7415D}" type="pres">
      <dgm:prSet presAssocID="{EA74C521-42BD-448E-8229-C53C9ECFEA2F}" presName="rootConnector1" presStyleLbl="node1" presStyleIdx="0" presStyleCnt="0"/>
      <dgm:spPr/>
    </dgm:pt>
    <dgm:pt modelId="{FFDF05BD-1B3F-4073-AF89-E2E045312BDE}" type="pres">
      <dgm:prSet presAssocID="{EA74C521-42BD-448E-8229-C53C9ECFEA2F}" presName="hierChild2" presStyleCnt="0"/>
      <dgm:spPr/>
    </dgm:pt>
    <dgm:pt modelId="{4429E052-53D0-45F2-9631-C58C87BAC0BC}" type="pres">
      <dgm:prSet presAssocID="{8E002ED1-E929-48C0-93B3-3D24BF8AED58}" presName="Name37" presStyleLbl="parChTrans1D2" presStyleIdx="0" presStyleCnt="5"/>
      <dgm:spPr/>
    </dgm:pt>
    <dgm:pt modelId="{A929479D-E266-4117-B3DF-6E1BFB44BF15}" type="pres">
      <dgm:prSet presAssocID="{A565A9A0-B833-4261-87E5-AB9F28334ADB}" presName="hierRoot2" presStyleCnt="0">
        <dgm:presLayoutVars>
          <dgm:hierBranch val="init"/>
        </dgm:presLayoutVars>
      </dgm:prSet>
      <dgm:spPr/>
    </dgm:pt>
    <dgm:pt modelId="{46D21A5C-DD07-41C7-9B73-103A2B5782EB}" type="pres">
      <dgm:prSet presAssocID="{A565A9A0-B833-4261-87E5-AB9F28334ADB}" presName="rootComposite" presStyleCnt="0"/>
      <dgm:spPr/>
    </dgm:pt>
    <dgm:pt modelId="{6F37D0C2-B077-43B5-A486-CA75E5BA9C5E}" type="pres">
      <dgm:prSet presAssocID="{A565A9A0-B833-4261-87E5-AB9F28334ADB}" presName="rootText" presStyleLbl="node2" presStyleIdx="0" presStyleCnt="4" custScaleX="114836" custScaleY="146155">
        <dgm:presLayoutVars>
          <dgm:chPref val="3"/>
        </dgm:presLayoutVars>
      </dgm:prSet>
      <dgm:spPr/>
    </dgm:pt>
    <dgm:pt modelId="{F61D3F2B-2A2E-4209-8A43-DD93010BE924}" type="pres">
      <dgm:prSet presAssocID="{A565A9A0-B833-4261-87E5-AB9F28334ADB}" presName="rootPict" presStyleLbl="alignImgPlace1" presStyleIdx="1" presStyleCnt="6" custScaleX="121796" custScaleY="117446" custLinFactNeighborX="-18306" custLinFactNeighborY="1972"/>
      <dgm:spPr>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dgm:spPr>
    </dgm:pt>
    <dgm:pt modelId="{EAA665F1-FFF5-434C-A8E6-981A10F43EF8}" type="pres">
      <dgm:prSet presAssocID="{A565A9A0-B833-4261-87E5-AB9F28334ADB}" presName="rootConnector" presStyleLbl="node2" presStyleIdx="0" presStyleCnt="4"/>
      <dgm:spPr/>
    </dgm:pt>
    <dgm:pt modelId="{8DE13E69-6BDA-4B8B-A955-211A5FE47DC4}" type="pres">
      <dgm:prSet presAssocID="{A565A9A0-B833-4261-87E5-AB9F28334ADB}" presName="hierChild4" presStyleCnt="0"/>
      <dgm:spPr/>
    </dgm:pt>
    <dgm:pt modelId="{B86327C8-C6EA-4BCE-BC8C-AC02ECDE9A54}" type="pres">
      <dgm:prSet presAssocID="{A565A9A0-B833-4261-87E5-AB9F28334ADB}" presName="hierChild5" presStyleCnt="0"/>
      <dgm:spPr/>
    </dgm:pt>
    <dgm:pt modelId="{73662BD6-BA73-42B4-88AE-7AAACA5AACE8}" type="pres">
      <dgm:prSet presAssocID="{7A9031E2-0EE6-435E-915D-BC793A92E4EF}" presName="Name37" presStyleLbl="parChTrans1D2" presStyleIdx="1" presStyleCnt="5"/>
      <dgm:spPr/>
    </dgm:pt>
    <dgm:pt modelId="{CBFA2533-B028-4E76-A360-0F853CE8D803}" type="pres">
      <dgm:prSet presAssocID="{AD4A3979-8A8A-40B4-A3DE-D50CE759C2D1}" presName="hierRoot2" presStyleCnt="0">
        <dgm:presLayoutVars>
          <dgm:hierBranch val="init"/>
        </dgm:presLayoutVars>
      </dgm:prSet>
      <dgm:spPr/>
    </dgm:pt>
    <dgm:pt modelId="{E05607CE-5405-4612-B334-4A08EE956E26}" type="pres">
      <dgm:prSet presAssocID="{AD4A3979-8A8A-40B4-A3DE-D50CE759C2D1}" presName="rootComposite" presStyleCnt="0"/>
      <dgm:spPr/>
    </dgm:pt>
    <dgm:pt modelId="{95B777AB-D75E-4D37-9084-EB68F59F090A}" type="pres">
      <dgm:prSet presAssocID="{AD4A3979-8A8A-40B4-A3DE-D50CE759C2D1}" presName="rootText" presStyleLbl="node2" presStyleIdx="1" presStyleCnt="4" custScaleX="108816" custScaleY="146155">
        <dgm:presLayoutVars>
          <dgm:chPref val="3"/>
        </dgm:presLayoutVars>
      </dgm:prSet>
      <dgm:spPr/>
    </dgm:pt>
    <dgm:pt modelId="{79987AAC-D981-4A07-872D-03153C1F1C5D}" type="pres">
      <dgm:prSet presAssocID="{AD4A3979-8A8A-40B4-A3DE-D50CE759C2D1}" presName="rootPict" presStyleLbl="alignImgPlace1" presStyleIdx="2" presStyleCnt="6" custScaleX="121796" custScaleY="117446" custLinFactNeighborX="-8641"/>
      <dgm:spPr>
        <a:blipFill>
          <a:blip xmlns:r="http://schemas.openxmlformats.org/officeDocument/2006/relationships" r:embed="rId3">
            <a:extLst>
              <a:ext uri="{28A0092B-C50C-407E-A947-70E740481C1C}">
                <a14:useLocalDpi xmlns:a14="http://schemas.microsoft.com/office/drawing/2010/main" val="0"/>
              </a:ext>
            </a:extLst>
          </a:blip>
          <a:srcRect/>
          <a:stretch>
            <a:fillRect l="-6000" r="-6000"/>
          </a:stretch>
        </a:blipFill>
      </dgm:spPr>
    </dgm:pt>
    <dgm:pt modelId="{9E397A9F-039F-408D-8714-5C8951C8CDAA}" type="pres">
      <dgm:prSet presAssocID="{AD4A3979-8A8A-40B4-A3DE-D50CE759C2D1}" presName="rootConnector" presStyleLbl="node2" presStyleIdx="1" presStyleCnt="4"/>
      <dgm:spPr/>
    </dgm:pt>
    <dgm:pt modelId="{E0A0F523-2B90-45CD-A144-707BAC82C81E}" type="pres">
      <dgm:prSet presAssocID="{AD4A3979-8A8A-40B4-A3DE-D50CE759C2D1}" presName="hierChild4" presStyleCnt="0"/>
      <dgm:spPr/>
    </dgm:pt>
    <dgm:pt modelId="{9800C590-6D3D-4D54-9D15-81B839668350}" type="pres">
      <dgm:prSet presAssocID="{AD4A3979-8A8A-40B4-A3DE-D50CE759C2D1}" presName="hierChild5" presStyleCnt="0"/>
      <dgm:spPr/>
    </dgm:pt>
    <dgm:pt modelId="{5A4C4DE8-D6B6-4538-92EF-9DDEB8FA67D3}" type="pres">
      <dgm:prSet presAssocID="{F212EC66-D964-4C1F-B8FE-ABF50E43DD9C}" presName="Name37" presStyleLbl="parChTrans1D2" presStyleIdx="2" presStyleCnt="5"/>
      <dgm:spPr/>
    </dgm:pt>
    <dgm:pt modelId="{4227BEEB-09A1-4B8F-8726-E1C6B024267C}" type="pres">
      <dgm:prSet presAssocID="{299AE4C4-DAE1-47A9-9EA7-8AF46C121968}" presName="hierRoot2" presStyleCnt="0">
        <dgm:presLayoutVars>
          <dgm:hierBranch val="init"/>
        </dgm:presLayoutVars>
      </dgm:prSet>
      <dgm:spPr/>
    </dgm:pt>
    <dgm:pt modelId="{2C49188E-A6D2-40B4-AD0A-F659A68E47A4}" type="pres">
      <dgm:prSet presAssocID="{299AE4C4-DAE1-47A9-9EA7-8AF46C121968}" presName="rootComposite" presStyleCnt="0"/>
      <dgm:spPr/>
    </dgm:pt>
    <dgm:pt modelId="{8549ACE1-5FB8-457B-80D9-0CA04F441A7D}" type="pres">
      <dgm:prSet presAssocID="{299AE4C4-DAE1-47A9-9EA7-8AF46C121968}" presName="rootText" presStyleLbl="node2" presStyleIdx="2" presStyleCnt="4" custScaleX="110965" custScaleY="146155">
        <dgm:presLayoutVars>
          <dgm:chPref val="3"/>
        </dgm:presLayoutVars>
      </dgm:prSet>
      <dgm:spPr/>
    </dgm:pt>
    <dgm:pt modelId="{0FD2C3A1-6270-4F8E-A14D-BF18BA92C6EE}" type="pres">
      <dgm:prSet presAssocID="{299AE4C4-DAE1-47A9-9EA7-8AF46C121968}" presName="rootPict" presStyleLbl="alignImgPlace1" presStyleIdx="3" presStyleCnt="6" custScaleX="121796" custScaleY="117446" custLinFactNeighborX="-7368" custLinFactNeighborY="1303"/>
      <dgm:spPr>
        <a:blipFill>
          <a:blip xmlns:r="http://schemas.openxmlformats.org/officeDocument/2006/relationships" r:embed="rId4">
            <a:extLst>
              <a:ext uri="{28A0092B-C50C-407E-A947-70E740481C1C}">
                <a14:useLocalDpi xmlns:a14="http://schemas.microsoft.com/office/drawing/2010/main" val="0"/>
              </a:ext>
            </a:extLst>
          </a:blip>
          <a:srcRect/>
          <a:stretch>
            <a:fillRect l="-4000" r="-4000"/>
          </a:stretch>
        </a:blipFill>
      </dgm:spPr>
    </dgm:pt>
    <dgm:pt modelId="{E9C29317-A3AD-441E-B50F-3F15A3EE42D3}" type="pres">
      <dgm:prSet presAssocID="{299AE4C4-DAE1-47A9-9EA7-8AF46C121968}" presName="rootConnector" presStyleLbl="node2" presStyleIdx="2" presStyleCnt="4"/>
      <dgm:spPr/>
    </dgm:pt>
    <dgm:pt modelId="{3955A2ED-80A8-4B8B-97C7-B73C055D36A8}" type="pres">
      <dgm:prSet presAssocID="{299AE4C4-DAE1-47A9-9EA7-8AF46C121968}" presName="hierChild4" presStyleCnt="0"/>
      <dgm:spPr/>
    </dgm:pt>
    <dgm:pt modelId="{BA3CBE6E-E625-407F-A443-3B676CD13113}" type="pres">
      <dgm:prSet presAssocID="{299AE4C4-DAE1-47A9-9EA7-8AF46C121968}" presName="hierChild5" presStyleCnt="0"/>
      <dgm:spPr/>
    </dgm:pt>
    <dgm:pt modelId="{F97EDFFA-2F43-42E9-9118-405EFEED56B4}" type="pres">
      <dgm:prSet presAssocID="{140957CA-E94B-47CC-A9A4-A58DCB25FAA0}" presName="Name37" presStyleLbl="parChTrans1D2" presStyleIdx="3" presStyleCnt="5"/>
      <dgm:spPr/>
    </dgm:pt>
    <dgm:pt modelId="{2E9ACCF2-0E38-453D-81CE-D31769830FFB}" type="pres">
      <dgm:prSet presAssocID="{193C6E5D-85E8-4BB8-9C12-47967901D04C}" presName="hierRoot2" presStyleCnt="0">
        <dgm:presLayoutVars>
          <dgm:hierBranch val="init"/>
        </dgm:presLayoutVars>
      </dgm:prSet>
      <dgm:spPr/>
    </dgm:pt>
    <dgm:pt modelId="{94A77EDB-A677-4868-B6B5-4E1453B6A085}" type="pres">
      <dgm:prSet presAssocID="{193C6E5D-85E8-4BB8-9C12-47967901D04C}" presName="rootComposite" presStyleCnt="0"/>
      <dgm:spPr/>
    </dgm:pt>
    <dgm:pt modelId="{D11E22F3-30CD-4F7B-B13F-7540BD7777E5}" type="pres">
      <dgm:prSet presAssocID="{193C6E5D-85E8-4BB8-9C12-47967901D04C}" presName="rootText" presStyleLbl="node2" presStyleIdx="3" presStyleCnt="4" custScaleX="107874" custScaleY="146155">
        <dgm:presLayoutVars>
          <dgm:chPref val="3"/>
        </dgm:presLayoutVars>
      </dgm:prSet>
      <dgm:spPr/>
    </dgm:pt>
    <dgm:pt modelId="{08B31E6A-9C0D-44AA-A051-642D69ED6765}" type="pres">
      <dgm:prSet presAssocID="{193C6E5D-85E8-4BB8-9C12-47967901D04C}" presName="rootPict" presStyleLbl="alignImgPlace1" presStyleIdx="4" presStyleCnt="6" custScaleX="121796" custScaleY="117446" custLinFactNeighborX="-9480" custLinFactNeighborY="1303"/>
      <dgm:spPr>
        <a:blipFill>
          <a:blip xmlns:r="http://schemas.openxmlformats.org/officeDocument/2006/relationships" r:embed="rId5">
            <a:extLst>
              <a:ext uri="{28A0092B-C50C-407E-A947-70E740481C1C}">
                <a14:useLocalDpi xmlns:a14="http://schemas.microsoft.com/office/drawing/2010/main" val="0"/>
              </a:ext>
            </a:extLst>
          </a:blip>
          <a:srcRect/>
          <a:stretch>
            <a:fillRect t="-6000" b="-6000"/>
          </a:stretch>
        </a:blipFill>
      </dgm:spPr>
    </dgm:pt>
    <dgm:pt modelId="{1EF7ADDD-8CDD-449D-8318-A97969955BDC}" type="pres">
      <dgm:prSet presAssocID="{193C6E5D-85E8-4BB8-9C12-47967901D04C}" presName="rootConnector" presStyleLbl="node2" presStyleIdx="3" presStyleCnt="4"/>
      <dgm:spPr/>
    </dgm:pt>
    <dgm:pt modelId="{4FBF811F-9C15-4AA3-9962-CD7DAF2352B5}" type="pres">
      <dgm:prSet presAssocID="{193C6E5D-85E8-4BB8-9C12-47967901D04C}" presName="hierChild4" presStyleCnt="0"/>
      <dgm:spPr/>
    </dgm:pt>
    <dgm:pt modelId="{EEB449D5-02E5-413F-BE60-7C61DD8D807F}" type="pres">
      <dgm:prSet presAssocID="{193C6E5D-85E8-4BB8-9C12-47967901D04C}" presName="hierChild5" presStyleCnt="0"/>
      <dgm:spPr/>
    </dgm:pt>
    <dgm:pt modelId="{A369255C-BA49-4D0D-9E6D-C1C3CFF2C529}" type="pres">
      <dgm:prSet presAssocID="{EA74C521-42BD-448E-8229-C53C9ECFEA2F}" presName="hierChild3" presStyleCnt="0"/>
      <dgm:spPr/>
    </dgm:pt>
    <dgm:pt modelId="{725B9093-0713-4854-BB11-E9FB1A2E632C}" type="pres">
      <dgm:prSet presAssocID="{AF033CD8-4743-4B17-8260-11F0D5CE32F6}" presName="Name111" presStyleLbl="parChTrans1D2" presStyleIdx="4" presStyleCnt="5"/>
      <dgm:spPr/>
    </dgm:pt>
    <dgm:pt modelId="{025BFFA4-7086-4388-BE38-00A9764A19A5}" type="pres">
      <dgm:prSet presAssocID="{56A05897-8B8E-4398-97A3-FADFE04E2426}" presName="hierRoot3" presStyleCnt="0">
        <dgm:presLayoutVars>
          <dgm:hierBranch val="init"/>
        </dgm:presLayoutVars>
      </dgm:prSet>
      <dgm:spPr/>
    </dgm:pt>
    <dgm:pt modelId="{B4A8807A-A7B1-43BD-BF0E-397B79E5F88A}" type="pres">
      <dgm:prSet presAssocID="{56A05897-8B8E-4398-97A3-FADFE04E2426}" presName="rootComposite3" presStyleCnt="0"/>
      <dgm:spPr/>
    </dgm:pt>
    <dgm:pt modelId="{F7E0338A-BB1A-4680-9E85-A4B25D052073}" type="pres">
      <dgm:prSet presAssocID="{56A05897-8B8E-4398-97A3-FADFE04E2426}" presName="rootText3" presStyleLbl="asst1" presStyleIdx="0" presStyleCnt="1">
        <dgm:presLayoutVars>
          <dgm:chPref val="3"/>
        </dgm:presLayoutVars>
      </dgm:prSet>
      <dgm:spPr/>
    </dgm:pt>
    <dgm:pt modelId="{24CBEEED-4A45-49EC-BFC8-A4CBE39CB807}" type="pres">
      <dgm:prSet presAssocID="{56A05897-8B8E-4398-97A3-FADFE04E2426}" presName="rootPict3" presStyleLbl="alignImgPlace1" presStyleIdx="5" presStyleCnt="6"/>
      <dgm:spPr>
        <a:solidFill>
          <a:schemeClr val="accent1"/>
        </a:solidFill>
        <a:ln>
          <a:solidFill>
            <a:schemeClr val="accent1"/>
          </a:solidFill>
        </a:ln>
      </dgm:spPr>
    </dgm:pt>
    <dgm:pt modelId="{6A74939D-37E1-4A32-B3C6-D7BA9F6D37F5}" type="pres">
      <dgm:prSet presAssocID="{56A05897-8B8E-4398-97A3-FADFE04E2426}" presName="rootConnector3" presStyleLbl="asst1" presStyleIdx="0" presStyleCnt="1"/>
      <dgm:spPr/>
    </dgm:pt>
    <dgm:pt modelId="{A0F5623C-E565-48E3-BB5F-863679C8649B}" type="pres">
      <dgm:prSet presAssocID="{56A05897-8B8E-4398-97A3-FADFE04E2426}" presName="hierChild6" presStyleCnt="0"/>
      <dgm:spPr/>
    </dgm:pt>
    <dgm:pt modelId="{06D82E16-045C-49DE-A0A2-D1853CC032D5}" type="pres">
      <dgm:prSet presAssocID="{56A05897-8B8E-4398-97A3-FADFE04E2426}" presName="hierChild7" presStyleCnt="0"/>
      <dgm:spPr/>
    </dgm:pt>
  </dgm:ptLst>
  <dgm:cxnLst>
    <dgm:cxn modelId="{CDF27500-B341-40E2-A766-3FF949E6AB96}" srcId="{EA74C521-42BD-448E-8229-C53C9ECFEA2F}" destId="{AD4A3979-8A8A-40B4-A3DE-D50CE759C2D1}" srcOrd="1" destOrd="0" parTransId="{7A9031E2-0EE6-435E-915D-BC793A92E4EF}" sibTransId="{72E27D1D-6F76-42D2-803E-B8C56F60B339}"/>
    <dgm:cxn modelId="{2EBB600B-C3AC-4C8D-A2F9-0E1FCCB81DEA}" srcId="{EA74C521-42BD-448E-8229-C53C9ECFEA2F}" destId="{193C6E5D-85E8-4BB8-9C12-47967901D04C}" srcOrd="3" destOrd="0" parTransId="{140957CA-E94B-47CC-A9A4-A58DCB25FAA0}" sibTransId="{9E7E9550-A072-4AFF-807C-D04567AF1349}"/>
    <dgm:cxn modelId="{E5E99010-878D-4D6A-A2A6-7D66C1D10DF0}" type="presOf" srcId="{56A05897-8B8E-4398-97A3-FADFE04E2426}" destId="{6A74939D-37E1-4A32-B3C6-D7BA9F6D37F5}" srcOrd="1" destOrd="0" presId="urn:microsoft.com/office/officeart/2005/8/layout/pictureOrgChart+Icon"/>
    <dgm:cxn modelId="{2B4E1D11-BB11-471C-80C1-80CF22040712}" type="presOf" srcId="{EA74C521-42BD-448E-8229-C53C9ECFEA2F}" destId="{17873660-808B-4330-974E-420EC6757779}" srcOrd="0" destOrd="0" presId="urn:microsoft.com/office/officeart/2005/8/layout/pictureOrgChart+Icon"/>
    <dgm:cxn modelId="{EB3C4F12-23E0-4CB3-9992-1BC379D82FF2}" type="presOf" srcId="{140957CA-E94B-47CC-A9A4-A58DCB25FAA0}" destId="{F97EDFFA-2F43-42E9-9118-405EFEED56B4}" srcOrd="0" destOrd="0" presId="urn:microsoft.com/office/officeart/2005/8/layout/pictureOrgChart+Icon"/>
    <dgm:cxn modelId="{5D5C9C22-69BD-496F-8BA9-12C89BFA071F}" type="presOf" srcId="{EA74C521-42BD-448E-8229-C53C9ECFEA2F}" destId="{F3656CD1-D73D-4F99-9E1E-B129E6D7415D}" srcOrd="1" destOrd="0" presId="urn:microsoft.com/office/officeart/2005/8/layout/pictureOrgChart+Icon"/>
    <dgm:cxn modelId="{CF42AB2F-53EA-4608-8520-AE1BEC0F6781}" type="presOf" srcId="{F212EC66-D964-4C1F-B8FE-ABF50E43DD9C}" destId="{5A4C4DE8-D6B6-4538-92EF-9DDEB8FA67D3}" srcOrd="0" destOrd="0" presId="urn:microsoft.com/office/officeart/2005/8/layout/pictureOrgChart+Icon"/>
    <dgm:cxn modelId="{63B1A436-05CE-4B0C-9F06-589A18E7C773}" type="presOf" srcId="{A565A9A0-B833-4261-87E5-AB9F28334ADB}" destId="{6F37D0C2-B077-43B5-A486-CA75E5BA9C5E}" srcOrd="0" destOrd="0" presId="urn:microsoft.com/office/officeart/2005/8/layout/pictureOrgChart+Icon"/>
    <dgm:cxn modelId="{6E98305B-7C7D-46CA-8CD7-4C3ADC71C71C}" type="presOf" srcId="{299AE4C4-DAE1-47A9-9EA7-8AF46C121968}" destId="{E9C29317-A3AD-441E-B50F-3F15A3EE42D3}" srcOrd="1" destOrd="0" presId="urn:microsoft.com/office/officeart/2005/8/layout/pictureOrgChart+Icon"/>
    <dgm:cxn modelId="{D026885B-EFDA-4CD3-BCC7-55A41DB0968C}" type="presOf" srcId="{193C6E5D-85E8-4BB8-9C12-47967901D04C}" destId="{D11E22F3-30CD-4F7B-B13F-7540BD7777E5}" srcOrd="0" destOrd="0" presId="urn:microsoft.com/office/officeart/2005/8/layout/pictureOrgChart+Icon"/>
    <dgm:cxn modelId="{A3A16F49-EF8A-49F0-9C55-3D6484B78DC2}" type="presOf" srcId="{AD4A3979-8A8A-40B4-A3DE-D50CE759C2D1}" destId="{95B777AB-D75E-4D37-9084-EB68F59F090A}" srcOrd="0" destOrd="0" presId="urn:microsoft.com/office/officeart/2005/8/layout/pictureOrgChart+Icon"/>
    <dgm:cxn modelId="{94BE126B-065B-4C3A-A785-C454E50AD6E3}" type="presOf" srcId="{7A9031E2-0EE6-435E-915D-BC793A92E4EF}" destId="{73662BD6-BA73-42B4-88AE-7AAACA5AACE8}" srcOrd="0" destOrd="0" presId="urn:microsoft.com/office/officeart/2005/8/layout/pictureOrgChart+Icon"/>
    <dgm:cxn modelId="{D4C48A4D-DEE8-42B6-8596-BBFD4003733C}" srcId="{6A379539-9429-4942-BF9B-1E25FD2E21C3}" destId="{EA74C521-42BD-448E-8229-C53C9ECFEA2F}" srcOrd="0" destOrd="0" parTransId="{BD40F7EF-731C-44AA-BDED-BD3AF6BEAF2C}" sibTransId="{21FF6D48-10F3-4F20-93D1-726E9775D356}"/>
    <dgm:cxn modelId="{9EA71750-B523-4AA0-8D2A-B9AE79555E9C}" type="presOf" srcId="{193C6E5D-85E8-4BB8-9C12-47967901D04C}" destId="{1EF7ADDD-8CDD-449D-8318-A97969955BDC}" srcOrd="1" destOrd="0" presId="urn:microsoft.com/office/officeart/2005/8/layout/pictureOrgChart+Icon"/>
    <dgm:cxn modelId="{7283D37C-6877-4F41-B77A-A4B6172AE32F}" srcId="{EA74C521-42BD-448E-8229-C53C9ECFEA2F}" destId="{56A05897-8B8E-4398-97A3-FADFE04E2426}" srcOrd="4" destOrd="0" parTransId="{AF033CD8-4743-4B17-8260-11F0D5CE32F6}" sibTransId="{3938D620-B7F4-4E64-85BA-D093992865A2}"/>
    <dgm:cxn modelId="{A99DE892-691F-46CB-B2F6-064C1CB5715B}" type="presOf" srcId="{56A05897-8B8E-4398-97A3-FADFE04E2426}" destId="{F7E0338A-BB1A-4680-9E85-A4B25D052073}" srcOrd="0" destOrd="0" presId="urn:microsoft.com/office/officeart/2005/8/layout/pictureOrgChart+Icon"/>
    <dgm:cxn modelId="{6428AE97-58B0-40CF-839A-85E34937C02D}" srcId="{EA74C521-42BD-448E-8229-C53C9ECFEA2F}" destId="{299AE4C4-DAE1-47A9-9EA7-8AF46C121968}" srcOrd="2" destOrd="0" parTransId="{F212EC66-D964-4C1F-B8FE-ABF50E43DD9C}" sibTransId="{03CCB379-9218-4CB7-AD02-2CAC53405D90}"/>
    <dgm:cxn modelId="{235B3599-EC44-4888-BD87-B386785CB652}" type="presOf" srcId="{6A379539-9429-4942-BF9B-1E25FD2E21C3}" destId="{434D6993-6342-448D-A449-7E34131F7CB2}" srcOrd="0" destOrd="0" presId="urn:microsoft.com/office/officeart/2005/8/layout/pictureOrgChart+Icon"/>
    <dgm:cxn modelId="{ECFC34A5-5F5D-4E17-8B42-18C8184EE0B7}" type="presOf" srcId="{AD4A3979-8A8A-40B4-A3DE-D50CE759C2D1}" destId="{9E397A9F-039F-408D-8714-5C8951C8CDAA}" srcOrd="1" destOrd="0" presId="urn:microsoft.com/office/officeart/2005/8/layout/pictureOrgChart+Icon"/>
    <dgm:cxn modelId="{B37416C0-2B39-42A8-8631-2A050E254A32}" type="presOf" srcId="{AF033CD8-4743-4B17-8260-11F0D5CE32F6}" destId="{725B9093-0713-4854-BB11-E9FB1A2E632C}" srcOrd="0" destOrd="0" presId="urn:microsoft.com/office/officeart/2005/8/layout/pictureOrgChart+Icon"/>
    <dgm:cxn modelId="{8260E3C9-3680-49BA-A7A1-66C083134061}" type="presOf" srcId="{A565A9A0-B833-4261-87E5-AB9F28334ADB}" destId="{EAA665F1-FFF5-434C-A8E6-981A10F43EF8}" srcOrd="1" destOrd="0" presId="urn:microsoft.com/office/officeart/2005/8/layout/pictureOrgChart+Icon"/>
    <dgm:cxn modelId="{70095FE3-76F4-46C9-9AA9-A2BD1E03C876}" type="presOf" srcId="{8E002ED1-E929-48C0-93B3-3D24BF8AED58}" destId="{4429E052-53D0-45F2-9631-C58C87BAC0BC}" srcOrd="0" destOrd="0" presId="urn:microsoft.com/office/officeart/2005/8/layout/pictureOrgChart+Icon"/>
    <dgm:cxn modelId="{0EF5EAEB-6626-4A3E-8E78-F3CBD8F83CBB}" srcId="{EA74C521-42BD-448E-8229-C53C9ECFEA2F}" destId="{A565A9A0-B833-4261-87E5-AB9F28334ADB}" srcOrd="0" destOrd="0" parTransId="{8E002ED1-E929-48C0-93B3-3D24BF8AED58}" sibTransId="{C332F166-663D-4E95-8577-CBF2CF3668CD}"/>
    <dgm:cxn modelId="{BE79A7FD-AF3E-4E64-8B2B-6D82111B048C}" type="presOf" srcId="{299AE4C4-DAE1-47A9-9EA7-8AF46C121968}" destId="{8549ACE1-5FB8-457B-80D9-0CA04F441A7D}" srcOrd="0" destOrd="0" presId="urn:microsoft.com/office/officeart/2005/8/layout/pictureOrgChart+Icon"/>
    <dgm:cxn modelId="{F7E1A7C6-D2D1-4536-AAE6-06746CCB489E}" type="presParOf" srcId="{434D6993-6342-448D-A449-7E34131F7CB2}" destId="{568289C2-E12B-4D6A-B987-149C62542222}" srcOrd="0" destOrd="0" presId="urn:microsoft.com/office/officeart/2005/8/layout/pictureOrgChart+Icon"/>
    <dgm:cxn modelId="{85A60689-B6D4-46E5-8896-57CCD543A260}" type="presParOf" srcId="{568289C2-E12B-4D6A-B987-149C62542222}" destId="{C95D04FB-F2EB-4462-B4D3-99C5E23DA712}" srcOrd="0" destOrd="0" presId="urn:microsoft.com/office/officeart/2005/8/layout/pictureOrgChart+Icon"/>
    <dgm:cxn modelId="{763713A6-A7FD-412C-9D78-288387E13790}" type="presParOf" srcId="{C95D04FB-F2EB-4462-B4D3-99C5E23DA712}" destId="{17873660-808B-4330-974E-420EC6757779}" srcOrd="0" destOrd="0" presId="urn:microsoft.com/office/officeart/2005/8/layout/pictureOrgChart+Icon"/>
    <dgm:cxn modelId="{E47B2EFE-A62F-417A-BF5C-DA8CAF513A53}" type="presParOf" srcId="{C95D04FB-F2EB-4462-B4D3-99C5E23DA712}" destId="{699ACAD2-9260-44F6-B8D2-DF0AA7BD6FFE}" srcOrd="1" destOrd="0" presId="urn:microsoft.com/office/officeart/2005/8/layout/pictureOrgChart+Icon"/>
    <dgm:cxn modelId="{68D75498-DBA8-4F23-A8CE-31CD86630BC0}" type="presParOf" srcId="{C95D04FB-F2EB-4462-B4D3-99C5E23DA712}" destId="{F3656CD1-D73D-4F99-9E1E-B129E6D7415D}" srcOrd="2" destOrd="0" presId="urn:microsoft.com/office/officeart/2005/8/layout/pictureOrgChart+Icon"/>
    <dgm:cxn modelId="{39027AA3-D27C-4680-82A0-AA32791D6114}" type="presParOf" srcId="{568289C2-E12B-4D6A-B987-149C62542222}" destId="{FFDF05BD-1B3F-4073-AF89-E2E045312BDE}" srcOrd="1" destOrd="0" presId="urn:microsoft.com/office/officeart/2005/8/layout/pictureOrgChart+Icon"/>
    <dgm:cxn modelId="{CE20F510-27F0-4C7F-A39D-02D651CB34BA}" type="presParOf" srcId="{FFDF05BD-1B3F-4073-AF89-E2E045312BDE}" destId="{4429E052-53D0-45F2-9631-C58C87BAC0BC}" srcOrd="0" destOrd="0" presId="urn:microsoft.com/office/officeart/2005/8/layout/pictureOrgChart+Icon"/>
    <dgm:cxn modelId="{D3030286-D8B2-4831-87AF-41D2D4BA0D04}" type="presParOf" srcId="{FFDF05BD-1B3F-4073-AF89-E2E045312BDE}" destId="{A929479D-E266-4117-B3DF-6E1BFB44BF15}" srcOrd="1" destOrd="0" presId="urn:microsoft.com/office/officeart/2005/8/layout/pictureOrgChart+Icon"/>
    <dgm:cxn modelId="{E992CF33-40C8-4305-B6BF-4DBDB7833D85}" type="presParOf" srcId="{A929479D-E266-4117-B3DF-6E1BFB44BF15}" destId="{46D21A5C-DD07-41C7-9B73-103A2B5782EB}" srcOrd="0" destOrd="0" presId="urn:microsoft.com/office/officeart/2005/8/layout/pictureOrgChart+Icon"/>
    <dgm:cxn modelId="{1A9016BA-4856-489B-B874-E9D7B967549A}" type="presParOf" srcId="{46D21A5C-DD07-41C7-9B73-103A2B5782EB}" destId="{6F37D0C2-B077-43B5-A486-CA75E5BA9C5E}" srcOrd="0" destOrd="0" presId="urn:microsoft.com/office/officeart/2005/8/layout/pictureOrgChart+Icon"/>
    <dgm:cxn modelId="{4FB97BF3-3434-4920-91DD-9C4991994EE7}" type="presParOf" srcId="{46D21A5C-DD07-41C7-9B73-103A2B5782EB}" destId="{F61D3F2B-2A2E-4209-8A43-DD93010BE924}" srcOrd="1" destOrd="0" presId="urn:microsoft.com/office/officeart/2005/8/layout/pictureOrgChart+Icon"/>
    <dgm:cxn modelId="{05847A78-40DE-4B7B-A1CF-0E4091A5489B}" type="presParOf" srcId="{46D21A5C-DD07-41C7-9B73-103A2B5782EB}" destId="{EAA665F1-FFF5-434C-A8E6-981A10F43EF8}" srcOrd="2" destOrd="0" presId="urn:microsoft.com/office/officeart/2005/8/layout/pictureOrgChart+Icon"/>
    <dgm:cxn modelId="{D7FFA198-7F1E-4B27-8D8A-2D5A12098422}" type="presParOf" srcId="{A929479D-E266-4117-B3DF-6E1BFB44BF15}" destId="{8DE13E69-6BDA-4B8B-A955-211A5FE47DC4}" srcOrd="1" destOrd="0" presId="urn:microsoft.com/office/officeart/2005/8/layout/pictureOrgChart+Icon"/>
    <dgm:cxn modelId="{71817B94-B807-43F1-9CAE-CA1FB2B43B42}" type="presParOf" srcId="{A929479D-E266-4117-B3DF-6E1BFB44BF15}" destId="{B86327C8-C6EA-4BCE-BC8C-AC02ECDE9A54}" srcOrd="2" destOrd="0" presId="urn:microsoft.com/office/officeart/2005/8/layout/pictureOrgChart+Icon"/>
    <dgm:cxn modelId="{4209B247-E71B-4D1F-9E1B-50CA19DCF711}" type="presParOf" srcId="{FFDF05BD-1B3F-4073-AF89-E2E045312BDE}" destId="{73662BD6-BA73-42B4-88AE-7AAACA5AACE8}" srcOrd="2" destOrd="0" presId="urn:microsoft.com/office/officeart/2005/8/layout/pictureOrgChart+Icon"/>
    <dgm:cxn modelId="{3C5A0B01-41DF-4FF8-904A-4217923C2E7D}" type="presParOf" srcId="{FFDF05BD-1B3F-4073-AF89-E2E045312BDE}" destId="{CBFA2533-B028-4E76-A360-0F853CE8D803}" srcOrd="3" destOrd="0" presId="urn:microsoft.com/office/officeart/2005/8/layout/pictureOrgChart+Icon"/>
    <dgm:cxn modelId="{06FB7A73-D439-41C3-ABA0-FC490DCBAC2D}" type="presParOf" srcId="{CBFA2533-B028-4E76-A360-0F853CE8D803}" destId="{E05607CE-5405-4612-B334-4A08EE956E26}" srcOrd="0" destOrd="0" presId="urn:microsoft.com/office/officeart/2005/8/layout/pictureOrgChart+Icon"/>
    <dgm:cxn modelId="{3F877743-EDD4-4F87-9187-CB46BB77930D}" type="presParOf" srcId="{E05607CE-5405-4612-B334-4A08EE956E26}" destId="{95B777AB-D75E-4D37-9084-EB68F59F090A}" srcOrd="0" destOrd="0" presId="urn:microsoft.com/office/officeart/2005/8/layout/pictureOrgChart+Icon"/>
    <dgm:cxn modelId="{863CD5EF-6B07-4AC0-ACF7-DBCB90BD4BB6}" type="presParOf" srcId="{E05607CE-5405-4612-B334-4A08EE956E26}" destId="{79987AAC-D981-4A07-872D-03153C1F1C5D}" srcOrd="1" destOrd="0" presId="urn:microsoft.com/office/officeart/2005/8/layout/pictureOrgChart+Icon"/>
    <dgm:cxn modelId="{10A70833-429B-462A-B054-4EBAF653DFB0}" type="presParOf" srcId="{E05607CE-5405-4612-B334-4A08EE956E26}" destId="{9E397A9F-039F-408D-8714-5C8951C8CDAA}" srcOrd="2" destOrd="0" presId="urn:microsoft.com/office/officeart/2005/8/layout/pictureOrgChart+Icon"/>
    <dgm:cxn modelId="{7D252D51-BC40-4743-BC44-4B0751B80F94}" type="presParOf" srcId="{CBFA2533-B028-4E76-A360-0F853CE8D803}" destId="{E0A0F523-2B90-45CD-A144-707BAC82C81E}" srcOrd="1" destOrd="0" presId="urn:microsoft.com/office/officeart/2005/8/layout/pictureOrgChart+Icon"/>
    <dgm:cxn modelId="{D6D6F8E2-0F11-4B07-851E-B004A867E575}" type="presParOf" srcId="{CBFA2533-B028-4E76-A360-0F853CE8D803}" destId="{9800C590-6D3D-4D54-9D15-81B839668350}" srcOrd="2" destOrd="0" presId="urn:microsoft.com/office/officeart/2005/8/layout/pictureOrgChart+Icon"/>
    <dgm:cxn modelId="{705B42E1-ACA0-4994-B57F-DA1F2BCC4229}" type="presParOf" srcId="{FFDF05BD-1B3F-4073-AF89-E2E045312BDE}" destId="{5A4C4DE8-D6B6-4538-92EF-9DDEB8FA67D3}" srcOrd="4" destOrd="0" presId="urn:microsoft.com/office/officeart/2005/8/layout/pictureOrgChart+Icon"/>
    <dgm:cxn modelId="{A78DC06A-563E-4F28-9909-DF00BBE0DD2F}" type="presParOf" srcId="{FFDF05BD-1B3F-4073-AF89-E2E045312BDE}" destId="{4227BEEB-09A1-4B8F-8726-E1C6B024267C}" srcOrd="5" destOrd="0" presId="urn:microsoft.com/office/officeart/2005/8/layout/pictureOrgChart+Icon"/>
    <dgm:cxn modelId="{4004D059-5CB3-4DDB-B08C-7C2BF8FABDC0}" type="presParOf" srcId="{4227BEEB-09A1-4B8F-8726-E1C6B024267C}" destId="{2C49188E-A6D2-40B4-AD0A-F659A68E47A4}" srcOrd="0" destOrd="0" presId="urn:microsoft.com/office/officeart/2005/8/layout/pictureOrgChart+Icon"/>
    <dgm:cxn modelId="{BDE6FCC9-0797-40F9-9CCC-62B70C03355C}" type="presParOf" srcId="{2C49188E-A6D2-40B4-AD0A-F659A68E47A4}" destId="{8549ACE1-5FB8-457B-80D9-0CA04F441A7D}" srcOrd="0" destOrd="0" presId="urn:microsoft.com/office/officeart/2005/8/layout/pictureOrgChart+Icon"/>
    <dgm:cxn modelId="{1DD9D91D-E38F-47A9-85DD-32293D8CE984}" type="presParOf" srcId="{2C49188E-A6D2-40B4-AD0A-F659A68E47A4}" destId="{0FD2C3A1-6270-4F8E-A14D-BF18BA92C6EE}" srcOrd="1" destOrd="0" presId="urn:microsoft.com/office/officeart/2005/8/layout/pictureOrgChart+Icon"/>
    <dgm:cxn modelId="{655878B1-AF67-45AD-BBEC-1C5E15F6A190}" type="presParOf" srcId="{2C49188E-A6D2-40B4-AD0A-F659A68E47A4}" destId="{E9C29317-A3AD-441E-B50F-3F15A3EE42D3}" srcOrd="2" destOrd="0" presId="urn:microsoft.com/office/officeart/2005/8/layout/pictureOrgChart+Icon"/>
    <dgm:cxn modelId="{4F34568F-1978-47F7-B6EE-8965D3CEEF68}" type="presParOf" srcId="{4227BEEB-09A1-4B8F-8726-E1C6B024267C}" destId="{3955A2ED-80A8-4B8B-97C7-B73C055D36A8}" srcOrd="1" destOrd="0" presId="urn:microsoft.com/office/officeart/2005/8/layout/pictureOrgChart+Icon"/>
    <dgm:cxn modelId="{1B02C99B-5B60-4095-9608-4AA3E6CFFD2F}" type="presParOf" srcId="{4227BEEB-09A1-4B8F-8726-E1C6B024267C}" destId="{BA3CBE6E-E625-407F-A443-3B676CD13113}" srcOrd="2" destOrd="0" presId="urn:microsoft.com/office/officeart/2005/8/layout/pictureOrgChart+Icon"/>
    <dgm:cxn modelId="{A800AB68-75B2-4110-9635-95C9F4C3D713}" type="presParOf" srcId="{FFDF05BD-1B3F-4073-AF89-E2E045312BDE}" destId="{F97EDFFA-2F43-42E9-9118-405EFEED56B4}" srcOrd="6" destOrd="0" presId="urn:microsoft.com/office/officeart/2005/8/layout/pictureOrgChart+Icon"/>
    <dgm:cxn modelId="{1C0E1A3B-23DE-4778-B758-F7F483005381}" type="presParOf" srcId="{FFDF05BD-1B3F-4073-AF89-E2E045312BDE}" destId="{2E9ACCF2-0E38-453D-81CE-D31769830FFB}" srcOrd="7" destOrd="0" presId="urn:microsoft.com/office/officeart/2005/8/layout/pictureOrgChart+Icon"/>
    <dgm:cxn modelId="{DD4446CC-D3E0-4B50-B130-F689DA0506D8}" type="presParOf" srcId="{2E9ACCF2-0E38-453D-81CE-D31769830FFB}" destId="{94A77EDB-A677-4868-B6B5-4E1453B6A085}" srcOrd="0" destOrd="0" presId="urn:microsoft.com/office/officeart/2005/8/layout/pictureOrgChart+Icon"/>
    <dgm:cxn modelId="{7411250A-E7DA-4819-879D-8D6665AE3A21}" type="presParOf" srcId="{94A77EDB-A677-4868-B6B5-4E1453B6A085}" destId="{D11E22F3-30CD-4F7B-B13F-7540BD7777E5}" srcOrd="0" destOrd="0" presId="urn:microsoft.com/office/officeart/2005/8/layout/pictureOrgChart+Icon"/>
    <dgm:cxn modelId="{44877953-E7E3-4465-AAD5-CF04E51C9036}" type="presParOf" srcId="{94A77EDB-A677-4868-B6B5-4E1453B6A085}" destId="{08B31E6A-9C0D-44AA-A051-642D69ED6765}" srcOrd="1" destOrd="0" presId="urn:microsoft.com/office/officeart/2005/8/layout/pictureOrgChart+Icon"/>
    <dgm:cxn modelId="{FA105D95-5078-4205-B028-8EBDD93D548C}" type="presParOf" srcId="{94A77EDB-A677-4868-B6B5-4E1453B6A085}" destId="{1EF7ADDD-8CDD-449D-8318-A97969955BDC}" srcOrd="2" destOrd="0" presId="urn:microsoft.com/office/officeart/2005/8/layout/pictureOrgChart+Icon"/>
    <dgm:cxn modelId="{E096B9C3-4FD3-431F-8D6A-92BDE8D12C88}" type="presParOf" srcId="{2E9ACCF2-0E38-453D-81CE-D31769830FFB}" destId="{4FBF811F-9C15-4AA3-9962-CD7DAF2352B5}" srcOrd="1" destOrd="0" presId="urn:microsoft.com/office/officeart/2005/8/layout/pictureOrgChart+Icon"/>
    <dgm:cxn modelId="{7B8CD7C8-65FB-4626-8040-62595721B76F}" type="presParOf" srcId="{2E9ACCF2-0E38-453D-81CE-D31769830FFB}" destId="{EEB449D5-02E5-413F-BE60-7C61DD8D807F}" srcOrd="2" destOrd="0" presId="urn:microsoft.com/office/officeart/2005/8/layout/pictureOrgChart+Icon"/>
    <dgm:cxn modelId="{9F5678C8-A843-4B94-9F3D-347A9EDAA11B}" type="presParOf" srcId="{568289C2-E12B-4D6A-B987-149C62542222}" destId="{A369255C-BA49-4D0D-9E6D-C1C3CFF2C529}" srcOrd="2" destOrd="0" presId="urn:microsoft.com/office/officeart/2005/8/layout/pictureOrgChart+Icon"/>
    <dgm:cxn modelId="{51979960-5A4F-4955-8AB6-ADD4D6E80917}" type="presParOf" srcId="{A369255C-BA49-4D0D-9E6D-C1C3CFF2C529}" destId="{725B9093-0713-4854-BB11-E9FB1A2E632C}" srcOrd="0" destOrd="0" presId="urn:microsoft.com/office/officeart/2005/8/layout/pictureOrgChart+Icon"/>
    <dgm:cxn modelId="{B9F50278-0D4E-4116-B9D8-41D9F565FC78}" type="presParOf" srcId="{A369255C-BA49-4D0D-9E6D-C1C3CFF2C529}" destId="{025BFFA4-7086-4388-BE38-00A9764A19A5}" srcOrd="1" destOrd="0" presId="urn:microsoft.com/office/officeart/2005/8/layout/pictureOrgChart+Icon"/>
    <dgm:cxn modelId="{9A4B9588-5734-4A8E-BFE7-3D59798CA588}" type="presParOf" srcId="{025BFFA4-7086-4388-BE38-00A9764A19A5}" destId="{B4A8807A-A7B1-43BD-BF0E-397B79E5F88A}" srcOrd="0" destOrd="0" presId="urn:microsoft.com/office/officeart/2005/8/layout/pictureOrgChart+Icon"/>
    <dgm:cxn modelId="{329893A7-10E8-4569-94FE-A41CEEDDCC05}" type="presParOf" srcId="{B4A8807A-A7B1-43BD-BF0E-397B79E5F88A}" destId="{F7E0338A-BB1A-4680-9E85-A4B25D052073}" srcOrd="0" destOrd="0" presId="urn:microsoft.com/office/officeart/2005/8/layout/pictureOrgChart+Icon"/>
    <dgm:cxn modelId="{AA8253AD-A9BD-4622-9F7B-CAC459BAEB9F}" type="presParOf" srcId="{B4A8807A-A7B1-43BD-BF0E-397B79E5F88A}" destId="{24CBEEED-4A45-49EC-BFC8-A4CBE39CB807}" srcOrd="1" destOrd="0" presId="urn:microsoft.com/office/officeart/2005/8/layout/pictureOrgChart+Icon"/>
    <dgm:cxn modelId="{9320CE8B-7E16-48E1-859A-E4F1ED61BD27}" type="presParOf" srcId="{B4A8807A-A7B1-43BD-BF0E-397B79E5F88A}" destId="{6A74939D-37E1-4A32-B3C6-D7BA9F6D37F5}" srcOrd="2" destOrd="0" presId="urn:microsoft.com/office/officeart/2005/8/layout/pictureOrgChart+Icon"/>
    <dgm:cxn modelId="{92285CDD-B15F-428C-AB5D-49F2A413A988}" type="presParOf" srcId="{025BFFA4-7086-4388-BE38-00A9764A19A5}" destId="{A0F5623C-E565-48E3-BB5F-863679C8649B}" srcOrd="1" destOrd="0" presId="urn:microsoft.com/office/officeart/2005/8/layout/pictureOrgChart+Icon"/>
    <dgm:cxn modelId="{CB184637-992C-44A8-B6CC-5F70EFF60AA4}" type="presParOf" srcId="{025BFFA4-7086-4388-BE38-00A9764A19A5}" destId="{06D82E16-045C-49DE-A0A2-D1853CC032D5}" srcOrd="2" destOrd="0" presId="urn:microsoft.com/office/officeart/2005/8/layout/pictureOrgChar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A379539-9429-4942-BF9B-1E25FD2E21C3}" type="doc">
      <dgm:prSet loTypeId="urn:microsoft.com/office/officeart/2005/8/layout/pictureOrgChart+Icon" loCatId="hierarchy" qsTypeId="urn:microsoft.com/office/officeart/2005/8/quickstyle/simple1" qsCatId="simple" csTypeId="urn:microsoft.com/office/officeart/2005/8/colors/accent1_2" csCatId="accent1" phldr="1"/>
      <dgm:spPr/>
      <dgm:t>
        <a:bodyPr/>
        <a:lstStyle/>
        <a:p>
          <a:endParaRPr lang="en-US"/>
        </a:p>
      </dgm:t>
    </dgm:pt>
    <dgm:pt modelId="{EA74C521-42BD-448E-8229-C53C9ECFEA2F}">
      <dgm:prSet phldrT="[Text]" custT="1"/>
      <dgm:spPr/>
      <dgm:t>
        <a:bodyPr/>
        <a:lstStyle/>
        <a:p>
          <a:r>
            <a:rPr lang="en-US" sz="1200" b="1" dirty="0">
              <a:latin typeface="Arial" panose="020B0604020202020204" pitchFamily="34" charset="0"/>
              <a:cs typeface="Arial" panose="020B0604020202020204" pitchFamily="34" charset="0"/>
            </a:rPr>
            <a:t>Michael Rogers, MS </a:t>
          </a:r>
        </a:p>
        <a:p>
          <a:r>
            <a:rPr lang="en-US" sz="1200" b="1" dirty="0">
              <a:latin typeface="Arial" panose="020B0604020202020204" pitchFamily="34" charset="0"/>
              <a:cs typeface="Arial" panose="020B0604020202020204" pitchFamily="34" charset="0"/>
            </a:rPr>
            <a:t>Assistant Commissioner for Human and Animal Foods [acting]</a:t>
          </a:r>
        </a:p>
      </dgm:t>
    </dgm:pt>
    <dgm:pt modelId="{BD40F7EF-731C-44AA-BDED-BD3AF6BEAF2C}" type="parTrans" cxnId="{D4C48A4D-DEE8-42B6-8596-BBFD4003733C}">
      <dgm:prSet/>
      <dgm:spPr/>
      <dgm:t>
        <a:bodyPr/>
        <a:lstStyle/>
        <a:p>
          <a:endParaRPr lang="en-US"/>
        </a:p>
      </dgm:t>
    </dgm:pt>
    <dgm:pt modelId="{21FF6D48-10F3-4F20-93D1-726E9775D356}" type="sibTrans" cxnId="{D4C48A4D-DEE8-42B6-8596-BBFD4003733C}">
      <dgm:prSet/>
      <dgm:spPr/>
      <dgm:t>
        <a:bodyPr/>
        <a:lstStyle/>
        <a:p>
          <a:endParaRPr lang="en-US"/>
        </a:p>
      </dgm:t>
    </dgm:pt>
    <dgm:pt modelId="{A565A9A0-B833-4261-87E5-AB9F28334ADB}">
      <dgm:prSet phldrT="[Text]" custT="1"/>
      <dgm:spPr/>
      <dgm:t>
        <a:bodyPr/>
        <a:lstStyle/>
        <a:p>
          <a:r>
            <a:rPr lang="en-US" sz="1200" b="1" dirty="0">
              <a:latin typeface="Arial" panose="020B0604020202020204" pitchFamily="34" charset="0"/>
              <a:cs typeface="Arial" panose="020B0604020202020204" pitchFamily="34" charset="0"/>
            </a:rPr>
            <a:t>Joann Givens Director, Office of Human and Animal Foods West</a:t>
          </a:r>
        </a:p>
      </dgm:t>
    </dgm:pt>
    <dgm:pt modelId="{8E002ED1-E929-48C0-93B3-3D24BF8AED58}" type="parTrans" cxnId="{0EF5EAEB-6626-4A3E-8E78-F3CBD8F83CBB}">
      <dgm:prSet/>
      <dgm:spPr/>
      <dgm:t>
        <a:bodyPr/>
        <a:lstStyle/>
        <a:p>
          <a:endParaRPr lang="en-US"/>
        </a:p>
      </dgm:t>
    </dgm:pt>
    <dgm:pt modelId="{C332F166-663D-4E95-8577-CBF2CF3668CD}" type="sibTrans" cxnId="{0EF5EAEB-6626-4A3E-8E78-F3CBD8F83CBB}">
      <dgm:prSet/>
      <dgm:spPr/>
      <dgm:t>
        <a:bodyPr/>
        <a:lstStyle/>
        <a:p>
          <a:endParaRPr lang="en-US"/>
        </a:p>
      </dgm:t>
    </dgm:pt>
    <dgm:pt modelId="{299AE4C4-DAE1-47A9-9EA7-8AF46C121968}">
      <dgm:prSet phldrT="[Text]" custT="1"/>
      <dgm:spPr/>
      <dgm:t>
        <a:bodyPr/>
        <a:lstStyle/>
        <a:p>
          <a:r>
            <a:rPr lang="en-US" sz="1200" b="1" dirty="0">
              <a:latin typeface="Arial" panose="020B0604020202020204" pitchFamily="34" charset="0"/>
              <a:cs typeface="Arial" panose="020B0604020202020204" pitchFamily="34" charset="0"/>
            </a:rPr>
            <a:t>Vinetta Howard -King                  Director, Office of Human and Animal Foods East [acting]</a:t>
          </a:r>
        </a:p>
      </dgm:t>
    </dgm:pt>
    <dgm:pt modelId="{F212EC66-D964-4C1F-B8FE-ABF50E43DD9C}" type="parTrans" cxnId="{6428AE97-58B0-40CF-839A-85E34937C02D}">
      <dgm:prSet/>
      <dgm:spPr/>
      <dgm:t>
        <a:bodyPr/>
        <a:lstStyle/>
        <a:p>
          <a:endParaRPr lang="en-US"/>
        </a:p>
      </dgm:t>
    </dgm:pt>
    <dgm:pt modelId="{03CCB379-9218-4CB7-AD02-2CAC53405D90}" type="sibTrans" cxnId="{6428AE97-58B0-40CF-839A-85E34937C02D}">
      <dgm:prSet/>
      <dgm:spPr/>
      <dgm:t>
        <a:bodyPr/>
        <a:lstStyle/>
        <a:p>
          <a:endParaRPr lang="en-US"/>
        </a:p>
      </dgm:t>
    </dgm:pt>
    <dgm:pt modelId="{DE7E8974-4D45-48EF-A84B-8D76C9180575}" type="asst">
      <dgm:prSet custT="1"/>
      <dgm:spPr/>
      <dgm:t>
        <a:bodyPr/>
        <a:lstStyle/>
        <a:p>
          <a:r>
            <a:rPr lang="en-US" sz="1200" b="1" dirty="0">
              <a:latin typeface="Arial" panose="020B0604020202020204" pitchFamily="34" charset="0"/>
              <a:cs typeface="Arial" panose="020B0604020202020204" pitchFamily="34" charset="0"/>
            </a:rPr>
            <a:t>Laurie Farmer Director,          Office of State Cooperative Programs [acting] </a:t>
          </a:r>
        </a:p>
      </dgm:t>
    </dgm:pt>
    <dgm:pt modelId="{DCAA6B2E-8C42-4C59-A215-9A21EFB98C59}" type="parTrans" cxnId="{BC78F4D7-46FF-4020-B799-DF334E32DCA3}">
      <dgm:prSet/>
      <dgm:spPr/>
      <dgm:t>
        <a:bodyPr/>
        <a:lstStyle/>
        <a:p>
          <a:endParaRPr lang="en-US"/>
        </a:p>
      </dgm:t>
    </dgm:pt>
    <dgm:pt modelId="{28C1490B-4110-44A5-8AED-3CD5B87C1D2D}" type="sibTrans" cxnId="{BC78F4D7-46FF-4020-B799-DF334E32DCA3}">
      <dgm:prSet/>
      <dgm:spPr/>
      <dgm:t>
        <a:bodyPr/>
        <a:lstStyle/>
        <a:p>
          <a:endParaRPr lang="en-US"/>
        </a:p>
      </dgm:t>
    </dgm:pt>
    <dgm:pt modelId="{7E2CDC11-FF6D-4B3F-AEF0-3173357C9E5C}" type="asst">
      <dgm:prSet custT="1"/>
      <dgm:spPr/>
      <dgm:t>
        <a:bodyPr/>
        <a:lstStyle/>
        <a:p>
          <a:r>
            <a:rPr lang="en-US" sz="1200" b="1" dirty="0">
              <a:latin typeface="Arial" panose="020B0604020202020204" pitchFamily="34" charset="0"/>
              <a:cs typeface="Arial" panose="020B0604020202020204" pitchFamily="34" charset="0"/>
            </a:rPr>
            <a:t>Ellen Buchanan Director,             Audit Staff</a:t>
          </a:r>
        </a:p>
      </dgm:t>
    </dgm:pt>
    <dgm:pt modelId="{930790CD-0875-4E4E-8A95-1E2148146219}" type="parTrans" cxnId="{9E0FC8B3-0F33-4690-B4E7-1226228A883A}">
      <dgm:prSet/>
      <dgm:spPr/>
      <dgm:t>
        <a:bodyPr/>
        <a:lstStyle/>
        <a:p>
          <a:endParaRPr lang="en-US"/>
        </a:p>
      </dgm:t>
    </dgm:pt>
    <dgm:pt modelId="{B08E7C40-56CE-4E32-B0FC-A15E69DFEC45}" type="sibTrans" cxnId="{9E0FC8B3-0F33-4690-B4E7-1226228A883A}">
      <dgm:prSet/>
      <dgm:spPr/>
      <dgm:t>
        <a:bodyPr/>
        <a:lstStyle/>
        <a:p>
          <a:endParaRPr lang="en-US"/>
        </a:p>
      </dgm:t>
    </dgm:pt>
    <dgm:pt modelId="{434D6993-6342-448D-A449-7E34131F7CB2}" type="pres">
      <dgm:prSet presAssocID="{6A379539-9429-4942-BF9B-1E25FD2E21C3}" presName="hierChild1" presStyleCnt="0">
        <dgm:presLayoutVars>
          <dgm:orgChart val="1"/>
          <dgm:chPref val="1"/>
          <dgm:dir val="rev"/>
          <dgm:animOne val="branch"/>
          <dgm:animLvl val="lvl"/>
          <dgm:resizeHandles/>
        </dgm:presLayoutVars>
      </dgm:prSet>
      <dgm:spPr/>
    </dgm:pt>
    <dgm:pt modelId="{568289C2-E12B-4D6A-B987-149C62542222}" type="pres">
      <dgm:prSet presAssocID="{EA74C521-42BD-448E-8229-C53C9ECFEA2F}" presName="hierRoot1" presStyleCnt="0">
        <dgm:presLayoutVars>
          <dgm:hierBranch val="init"/>
        </dgm:presLayoutVars>
      </dgm:prSet>
      <dgm:spPr/>
    </dgm:pt>
    <dgm:pt modelId="{C95D04FB-F2EB-4462-B4D3-99C5E23DA712}" type="pres">
      <dgm:prSet presAssocID="{EA74C521-42BD-448E-8229-C53C9ECFEA2F}" presName="rootComposite1" presStyleCnt="0"/>
      <dgm:spPr/>
    </dgm:pt>
    <dgm:pt modelId="{17873660-808B-4330-974E-420EC6757779}" type="pres">
      <dgm:prSet presAssocID="{EA74C521-42BD-448E-8229-C53C9ECFEA2F}" presName="rootText1" presStyleLbl="node0" presStyleIdx="0" presStyleCnt="1" custScaleX="107158">
        <dgm:presLayoutVars>
          <dgm:chPref val="3"/>
        </dgm:presLayoutVars>
      </dgm:prSet>
      <dgm:spPr/>
    </dgm:pt>
    <dgm:pt modelId="{699ACAD2-9260-44F6-B8D2-DF0AA7BD6FFE}" type="pres">
      <dgm:prSet presAssocID="{EA74C521-42BD-448E-8229-C53C9ECFEA2F}" presName="rootPict1" presStyleLbl="align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dgm:spPr>
    </dgm:pt>
    <dgm:pt modelId="{F3656CD1-D73D-4F99-9E1E-B129E6D7415D}" type="pres">
      <dgm:prSet presAssocID="{EA74C521-42BD-448E-8229-C53C9ECFEA2F}" presName="rootConnector1" presStyleLbl="node1" presStyleIdx="0" presStyleCnt="0"/>
      <dgm:spPr/>
    </dgm:pt>
    <dgm:pt modelId="{FFDF05BD-1B3F-4073-AF89-E2E045312BDE}" type="pres">
      <dgm:prSet presAssocID="{EA74C521-42BD-448E-8229-C53C9ECFEA2F}" presName="hierChild2" presStyleCnt="0"/>
      <dgm:spPr/>
    </dgm:pt>
    <dgm:pt modelId="{4429E052-53D0-45F2-9631-C58C87BAC0BC}" type="pres">
      <dgm:prSet presAssocID="{8E002ED1-E929-48C0-93B3-3D24BF8AED58}" presName="Name37" presStyleLbl="parChTrans1D2" presStyleIdx="0" presStyleCnt="4"/>
      <dgm:spPr/>
    </dgm:pt>
    <dgm:pt modelId="{A929479D-E266-4117-B3DF-6E1BFB44BF15}" type="pres">
      <dgm:prSet presAssocID="{A565A9A0-B833-4261-87E5-AB9F28334ADB}" presName="hierRoot2" presStyleCnt="0">
        <dgm:presLayoutVars>
          <dgm:hierBranch val="init"/>
        </dgm:presLayoutVars>
      </dgm:prSet>
      <dgm:spPr/>
    </dgm:pt>
    <dgm:pt modelId="{46D21A5C-DD07-41C7-9B73-103A2B5782EB}" type="pres">
      <dgm:prSet presAssocID="{A565A9A0-B833-4261-87E5-AB9F28334ADB}" presName="rootComposite" presStyleCnt="0"/>
      <dgm:spPr/>
    </dgm:pt>
    <dgm:pt modelId="{6F37D0C2-B077-43B5-A486-CA75E5BA9C5E}" type="pres">
      <dgm:prSet presAssocID="{A565A9A0-B833-4261-87E5-AB9F28334ADB}" presName="rootText" presStyleLbl="node2" presStyleIdx="0" presStyleCnt="2">
        <dgm:presLayoutVars>
          <dgm:chPref val="3"/>
        </dgm:presLayoutVars>
      </dgm:prSet>
      <dgm:spPr/>
    </dgm:pt>
    <dgm:pt modelId="{F61D3F2B-2A2E-4209-8A43-DD93010BE924}" type="pres">
      <dgm:prSet presAssocID="{A565A9A0-B833-4261-87E5-AB9F28334ADB}" presName="rootPict" presStyleLbl="align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7000" r="-7000"/>
          </a:stretch>
        </a:blipFill>
      </dgm:spPr>
    </dgm:pt>
    <dgm:pt modelId="{EAA665F1-FFF5-434C-A8E6-981A10F43EF8}" type="pres">
      <dgm:prSet presAssocID="{A565A9A0-B833-4261-87E5-AB9F28334ADB}" presName="rootConnector" presStyleLbl="node2" presStyleIdx="0" presStyleCnt="2"/>
      <dgm:spPr/>
    </dgm:pt>
    <dgm:pt modelId="{8DE13E69-6BDA-4B8B-A955-211A5FE47DC4}" type="pres">
      <dgm:prSet presAssocID="{A565A9A0-B833-4261-87E5-AB9F28334ADB}" presName="hierChild4" presStyleCnt="0"/>
      <dgm:spPr/>
    </dgm:pt>
    <dgm:pt modelId="{B86327C8-C6EA-4BCE-BC8C-AC02ECDE9A54}" type="pres">
      <dgm:prSet presAssocID="{A565A9A0-B833-4261-87E5-AB9F28334ADB}" presName="hierChild5" presStyleCnt="0"/>
      <dgm:spPr/>
    </dgm:pt>
    <dgm:pt modelId="{5A4C4DE8-D6B6-4538-92EF-9DDEB8FA67D3}" type="pres">
      <dgm:prSet presAssocID="{F212EC66-D964-4C1F-B8FE-ABF50E43DD9C}" presName="Name37" presStyleLbl="parChTrans1D2" presStyleIdx="1" presStyleCnt="4"/>
      <dgm:spPr/>
    </dgm:pt>
    <dgm:pt modelId="{4227BEEB-09A1-4B8F-8726-E1C6B024267C}" type="pres">
      <dgm:prSet presAssocID="{299AE4C4-DAE1-47A9-9EA7-8AF46C121968}" presName="hierRoot2" presStyleCnt="0">
        <dgm:presLayoutVars>
          <dgm:hierBranch val="init"/>
        </dgm:presLayoutVars>
      </dgm:prSet>
      <dgm:spPr/>
    </dgm:pt>
    <dgm:pt modelId="{2C49188E-A6D2-40B4-AD0A-F659A68E47A4}" type="pres">
      <dgm:prSet presAssocID="{299AE4C4-DAE1-47A9-9EA7-8AF46C121968}" presName="rootComposite" presStyleCnt="0"/>
      <dgm:spPr/>
    </dgm:pt>
    <dgm:pt modelId="{8549ACE1-5FB8-457B-80D9-0CA04F441A7D}" type="pres">
      <dgm:prSet presAssocID="{299AE4C4-DAE1-47A9-9EA7-8AF46C121968}" presName="rootText" presStyleLbl="node2" presStyleIdx="1" presStyleCnt="2" custScaleX="112804">
        <dgm:presLayoutVars>
          <dgm:chPref val="3"/>
        </dgm:presLayoutVars>
      </dgm:prSet>
      <dgm:spPr/>
    </dgm:pt>
    <dgm:pt modelId="{0FD2C3A1-6270-4F8E-A14D-BF18BA92C6EE}" type="pres">
      <dgm:prSet presAssocID="{299AE4C4-DAE1-47A9-9EA7-8AF46C121968}" presName="rootPict" presStyleLbl="alignImgPlace1" presStyleIdx="2" presStyleCnt="5" custLinFactNeighborX="-16316"/>
      <dgm:spPr>
        <a:blipFill>
          <a:blip xmlns:r="http://schemas.openxmlformats.org/officeDocument/2006/relationships" r:embed="rId3">
            <a:extLst>
              <a:ext uri="{28A0092B-C50C-407E-A947-70E740481C1C}">
                <a14:useLocalDpi xmlns:a14="http://schemas.microsoft.com/office/drawing/2010/main" val="0"/>
              </a:ext>
            </a:extLst>
          </a:blip>
          <a:srcRect/>
          <a:stretch>
            <a:fillRect l="-11000" r="-11000"/>
          </a:stretch>
        </a:blipFill>
      </dgm:spPr>
    </dgm:pt>
    <dgm:pt modelId="{E9C29317-A3AD-441E-B50F-3F15A3EE42D3}" type="pres">
      <dgm:prSet presAssocID="{299AE4C4-DAE1-47A9-9EA7-8AF46C121968}" presName="rootConnector" presStyleLbl="node2" presStyleIdx="1" presStyleCnt="2"/>
      <dgm:spPr/>
    </dgm:pt>
    <dgm:pt modelId="{3955A2ED-80A8-4B8B-97C7-B73C055D36A8}" type="pres">
      <dgm:prSet presAssocID="{299AE4C4-DAE1-47A9-9EA7-8AF46C121968}" presName="hierChild4" presStyleCnt="0"/>
      <dgm:spPr/>
    </dgm:pt>
    <dgm:pt modelId="{BA3CBE6E-E625-407F-A443-3B676CD13113}" type="pres">
      <dgm:prSet presAssocID="{299AE4C4-DAE1-47A9-9EA7-8AF46C121968}" presName="hierChild5" presStyleCnt="0"/>
      <dgm:spPr/>
    </dgm:pt>
    <dgm:pt modelId="{A369255C-BA49-4D0D-9E6D-C1C3CFF2C529}" type="pres">
      <dgm:prSet presAssocID="{EA74C521-42BD-448E-8229-C53C9ECFEA2F}" presName="hierChild3" presStyleCnt="0"/>
      <dgm:spPr/>
    </dgm:pt>
    <dgm:pt modelId="{79CA602E-E758-4CFC-98E3-ABEB8BCED37F}" type="pres">
      <dgm:prSet presAssocID="{DCAA6B2E-8C42-4C59-A215-9A21EFB98C59}" presName="Name111" presStyleLbl="parChTrans1D2" presStyleIdx="2" presStyleCnt="4"/>
      <dgm:spPr/>
    </dgm:pt>
    <dgm:pt modelId="{6D452C1D-4F9F-4014-9AE8-707EA7CDDE6E}" type="pres">
      <dgm:prSet presAssocID="{DE7E8974-4D45-48EF-A84B-8D76C9180575}" presName="hierRoot3" presStyleCnt="0">
        <dgm:presLayoutVars>
          <dgm:hierBranch val="init"/>
        </dgm:presLayoutVars>
      </dgm:prSet>
      <dgm:spPr/>
    </dgm:pt>
    <dgm:pt modelId="{4205B684-985B-4256-83D1-B610A2AA7C0F}" type="pres">
      <dgm:prSet presAssocID="{DE7E8974-4D45-48EF-A84B-8D76C9180575}" presName="rootComposite3" presStyleCnt="0"/>
      <dgm:spPr/>
    </dgm:pt>
    <dgm:pt modelId="{815F9E9C-9704-4E6A-AC5D-95E5B2C3EDF3}" type="pres">
      <dgm:prSet presAssocID="{DE7E8974-4D45-48EF-A84B-8D76C9180575}" presName="rootText3" presStyleLbl="asst1" presStyleIdx="0" presStyleCnt="2">
        <dgm:presLayoutVars>
          <dgm:chPref val="3"/>
        </dgm:presLayoutVars>
      </dgm:prSet>
      <dgm:spPr/>
    </dgm:pt>
    <dgm:pt modelId="{7535E8D5-59C1-44E9-87AB-1302A225B4F5}" type="pres">
      <dgm:prSet presAssocID="{DE7E8974-4D45-48EF-A84B-8D76C9180575}" presName="rootPict3" presStyleLbl="align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l="-1000" r="-1000"/>
          </a:stretch>
        </a:blipFill>
      </dgm:spPr>
    </dgm:pt>
    <dgm:pt modelId="{75F78380-D9E9-4FBB-9ED4-2128CC8C351E}" type="pres">
      <dgm:prSet presAssocID="{DE7E8974-4D45-48EF-A84B-8D76C9180575}" presName="rootConnector3" presStyleLbl="asst1" presStyleIdx="0" presStyleCnt="2"/>
      <dgm:spPr/>
    </dgm:pt>
    <dgm:pt modelId="{F22515CC-FE00-4E77-ACAC-14A982D16CCD}" type="pres">
      <dgm:prSet presAssocID="{DE7E8974-4D45-48EF-A84B-8D76C9180575}" presName="hierChild6" presStyleCnt="0"/>
      <dgm:spPr/>
    </dgm:pt>
    <dgm:pt modelId="{D7ED6BDF-4CB7-4DE0-9449-1218417ACA20}" type="pres">
      <dgm:prSet presAssocID="{DE7E8974-4D45-48EF-A84B-8D76C9180575}" presName="hierChild7" presStyleCnt="0"/>
      <dgm:spPr/>
    </dgm:pt>
    <dgm:pt modelId="{2439D31B-45FD-4008-8819-607794993B9F}" type="pres">
      <dgm:prSet presAssocID="{930790CD-0875-4E4E-8A95-1E2148146219}" presName="Name111" presStyleLbl="parChTrans1D2" presStyleIdx="3" presStyleCnt="4"/>
      <dgm:spPr/>
    </dgm:pt>
    <dgm:pt modelId="{450F6BFF-A7B2-499F-B308-0FE059225CE6}" type="pres">
      <dgm:prSet presAssocID="{7E2CDC11-FF6D-4B3F-AEF0-3173357C9E5C}" presName="hierRoot3" presStyleCnt="0">
        <dgm:presLayoutVars>
          <dgm:hierBranch val="init"/>
        </dgm:presLayoutVars>
      </dgm:prSet>
      <dgm:spPr/>
    </dgm:pt>
    <dgm:pt modelId="{023A6162-3DC7-4FB9-A642-7830593299E4}" type="pres">
      <dgm:prSet presAssocID="{7E2CDC11-FF6D-4B3F-AEF0-3173357C9E5C}" presName="rootComposite3" presStyleCnt="0"/>
      <dgm:spPr/>
    </dgm:pt>
    <dgm:pt modelId="{3D957A8B-0C1E-49B0-90C4-126D1B86643E}" type="pres">
      <dgm:prSet presAssocID="{7E2CDC11-FF6D-4B3F-AEF0-3173357C9E5C}" presName="rootText3" presStyleLbl="asst1" presStyleIdx="1" presStyleCnt="2">
        <dgm:presLayoutVars>
          <dgm:chPref val="3"/>
        </dgm:presLayoutVars>
      </dgm:prSet>
      <dgm:spPr/>
    </dgm:pt>
    <dgm:pt modelId="{1E36492D-4B1B-44A0-9D68-3D9A9A485CF8}" type="pres">
      <dgm:prSet presAssocID="{7E2CDC11-FF6D-4B3F-AEF0-3173357C9E5C}" presName="rootPict3" presStyleLbl="align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l="-12000" r="-12000"/>
          </a:stretch>
        </a:blipFill>
      </dgm:spPr>
    </dgm:pt>
    <dgm:pt modelId="{2E5BF701-86E6-4DFD-AAE3-CC87804C878F}" type="pres">
      <dgm:prSet presAssocID="{7E2CDC11-FF6D-4B3F-AEF0-3173357C9E5C}" presName="rootConnector3" presStyleLbl="asst1" presStyleIdx="1" presStyleCnt="2"/>
      <dgm:spPr/>
    </dgm:pt>
    <dgm:pt modelId="{76D1C98E-6B08-457B-AF92-0786B6AAE140}" type="pres">
      <dgm:prSet presAssocID="{7E2CDC11-FF6D-4B3F-AEF0-3173357C9E5C}" presName="hierChild6" presStyleCnt="0"/>
      <dgm:spPr/>
    </dgm:pt>
    <dgm:pt modelId="{7F8260F0-206F-40BB-99EF-E4ACA7B81B72}" type="pres">
      <dgm:prSet presAssocID="{7E2CDC11-FF6D-4B3F-AEF0-3173357C9E5C}" presName="hierChild7" presStyleCnt="0"/>
      <dgm:spPr/>
    </dgm:pt>
  </dgm:ptLst>
  <dgm:cxnLst>
    <dgm:cxn modelId="{04469611-ADD0-4F15-B91A-2225C7485D7F}" type="presOf" srcId="{DCAA6B2E-8C42-4C59-A215-9A21EFB98C59}" destId="{79CA602E-E758-4CFC-98E3-ABEB8BCED37F}" srcOrd="0" destOrd="0" presId="urn:microsoft.com/office/officeart/2005/8/layout/pictureOrgChart+Icon"/>
    <dgm:cxn modelId="{80DB4D14-158B-4D84-ABF6-DC8ED9324AD5}" type="presOf" srcId="{299AE4C4-DAE1-47A9-9EA7-8AF46C121968}" destId="{E9C29317-A3AD-441E-B50F-3F15A3EE42D3}" srcOrd="1" destOrd="0" presId="urn:microsoft.com/office/officeart/2005/8/layout/pictureOrgChart+Icon"/>
    <dgm:cxn modelId="{9AF54225-A601-4CF4-B61A-2817B41A47CC}" type="presOf" srcId="{6A379539-9429-4942-BF9B-1E25FD2E21C3}" destId="{434D6993-6342-448D-A449-7E34131F7CB2}" srcOrd="0" destOrd="0" presId="urn:microsoft.com/office/officeart/2005/8/layout/pictureOrgChart+Icon"/>
    <dgm:cxn modelId="{9AAEC65B-B81A-4366-9671-C886B2C2A120}" type="presOf" srcId="{7E2CDC11-FF6D-4B3F-AEF0-3173357C9E5C}" destId="{3D957A8B-0C1E-49B0-90C4-126D1B86643E}" srcOrd="0" destOrd="0" presId="urn:microsoft.com/office/officeart/2005/8/layout/pictureOrgChart+Icon"/>
    <dgm:cxn modelId="{2117066C-C092-4396-8DFE-0411F7CFE9FA}" type="presOf" srcId="{EA74C521-42BD-448E-8229-C53C9ECFEA2F}" destId="{17873660-808B-4330-974E-420EC6757779}" srcOrd="0" destOrd="0" presId="urn:microsoft.com/office/officeart/2005/8/layout/pictureOrgChart+Icon"/>
    <dgm:cxn modelId="{D4C48A4D-DEE8-42B6-8596-BBFD4003733C}" srcId="{6A379539-9429-4942-BF9B-1E25FD2E21C3}" destId="{EA74C521-42BD-448E-8229-C53C9ECFEA2F}" srcOrd="0" destOrd="0" parTransId="{BD40F7EF-731C-44AA-BDED-BD3AF6BEAF2C}" sibTransId="{21FF6D48-10F3-4F20-93D1-726E9775D356}"/>
    <dgm:cxn modelId="{F7E21353-4EF7-477A-A7D1-52B7BC85AD97}" type="presOf" srcId="{A565A9A0-B833-4261-87E5-AB9F28334ADB}" destId="{EAA665F1-FFF5-434C-A8E6-981A10F43EF8}" srcOrd="1" destOrd="0" presId="urn:microsoft.com/office/officeart/2005/8/layout/pictureOrgChart+Icon"/>
    <dgm:cxn modelId="{F2CDFA57-07CB-41B1-844E-DEBF065C89FF}" type="presOf" srcId="{7E2CDC11-FF6D-4B3F-AEF0-3173357C9E5C}" destId="{2E5BF701-86E6-4DFD-AAE3-CC87804C878F}" srcOrd="1" destOrd="0" presId="urn:microsoft.com/office/officeart/2005/8/layout/pictureOrgChart+Icon"/>
    <dgm:cxn modelId="{6428AE97-58B0-40CF-839A-85E34937C02D}" srcId="{EA74C521-42BD-448E-8229-C53C9ECFEA2F}" destId="{299AE4C4-DAE1-47A9-9EA7-8AF46C121968}" srcOrd="1" destOrd="0" parTransId="{F212EC66-D964-4C1F-B8FE-ABF50E43DD9C}" sibTransId="{03CCB379-9218-4CB7-AD02-2CAC53405D90}"/>
    <dgm:cxn modelId="{BD10239C-8E19-4A0B-90F0-44534804368F}" type="presOf" srcId="{930790CD-0875-4E4E-8A95-1E2148146219}" destId="{2439D31B-45FD-4008-8819-607794993B9F}" srcOrd="0" destOrd="0" presId="urn:microsoft.com/office/officeart/2005/8/layout/pictureOrgChart+Icon"/>
    <dgm:cxn modelId="{8E9DF7AA-51E8-4B07-B391-20E2B1D8A2FD}" type="presOf" srcId="{A565A9A0-B833-4261-87E5-AB9F28334ADB}" destId="{6F37D0C2-B077-43B5-A486-CA75E5BA9C5E}" srcOrd="0" destOrd="0" presId="urn:microsoft.com/office/officeart/2005/8/layout/pictureOrgChart+Icon"/>
    <dgm:cxn modelId="{9E0FC8B3-0F33-4690-B4E7-1226228A883A}" srcId="{EA74C521-42BD-448E-8229-C53C9ECFEA2F}" destId="{7E2CDC11-FF6D-4B3F-AEF0-3173357C9E5C}" srcOrd="3" destOrd="0" parTransId="{930790CD-0875-4E4E-8A95-1E2148146219}" sibTransId="{B08E7C40-56CE-4E32-B0FC-A15E69DFEC45}"/>
    <dgm:cxn modelId="{941CEFBF-EE7C-4D3E-90CE-1D90C3EBB0B0}" type="presOf" srcId="{8E002ED1-E929-48C0-93B3-3D24BF8AED58}" destId="{4429E052-53D0-45F2-9631-C58C87BAC0BC}" srcOrd="0" destOrd="0" presId="urn:microsoft.com/office/officeart/2005/8/layout/pictureOrgChart+Icon"/>
    <dgm:cxn modelId="{923B91C2-A2F9-4CC6-8ABC-FDE11D3F384D}" type="presOf" srcId="{EA74C521-42BD-448E-8229-C53C9ECFEA2F}" destId="{F3656CD1-D73D-4F99-9E1E-B129E6D7415D}" srcOrd="1" destOrd="0" presId="urn:microsoft.com/office/officeart/2005/8/layout/pictureOrgChart+Icon"/>
    <dgm:cxn modelId="{BC78F4D7-46FF-4020-B799-DF334E32DCA3}" srcId="{EA74C521-42BD-448E-8229-C53C9ECFEA2F}" destId="{DE7E8974-4D45-48EF-A84B-8D76C9180575}" srcOrd="2" destOrd="0" parTransId="{DCAA6B2E-8C42-4C59-A215-9A21EFB98C59}" sibTransId="{28C1490B-4110-44A5-8AED-3CD5B87C1D2D}"/>
    <dgm:cxn modelId="{E9CEB5E2-5B58-4A87-B25A-C0CC0AA9CF4F}" type="presOf" srcId="{299AE4C4-DAE1-47A9-9EA7-8AF46C121968}" destId="{8549ACE1-5FB8-457B-80D9-0CA04F441A7D}" srcOrd="0" destOrd="0" presId="urn:microsoft.com/office/officeart/2005/8/layout/pictureOrgChart+Icon"/>
    <dgm:cxn modelId="{9389A6E5-5DAE-4499-8D75-6DA03646C656}" type="presOf" srcId="{F212EC66-D964-4C1F-B8FE-ABF50E43DD9C}" destId="{5A4C4DE8-D6B6-4538-92EF-9DDEB8FA67D3}" srcOrd="0" destOrd="0" presId="urn:microsoft.com/office/officeart/2005/8/layout/pictureOrgChart+Icon"/>
    <dgm:cxn modelId="{0EF5EAEB-6626-4A3E-8E78-F3CBD8F83CBB}" srcId="{EA74C521-42BD-448E-8229-C53C9ECFEA2F}" destId="{A565A9A0-B833-4261-87E5-AB9F28334ADB}" srcOrd="0" destOrd="0" parTransId="{8E002ED1-E929-48C0-93B3-3D24BF8AED58}" sibTransId="{C332F166-663D-4E95-8577-CBF2CF3668CD}"/>
    <dgm:cxn modelId="{980176FC-3C7B-4FFB-B814-CA961CAF9BF9}" type="presOf" srcId="{DE7E8974-4D45-48EF-A84B-8D76C9180575}" destId="{75F78380-D9E9-4FBB-9ED4-2128CC8C351E}" srcOrd="1" destOrd="0" presId="urn:microsoft.com/office/officeart/2005/8/layout/pictureOrgChart+Icon"/>
    <dgm:cxn modelId="{271A1EFE-01E0-4E6B-97B5-C1E3FDBD7C9A}" type="presOf" srcId="{DE7E8974-4D45-48EF-A84B-8D76C9180575}" destId="{815F9E9C-9704-4E6A-AC5D-95E5B2C3EDF3}" srcOrd="0" destOrd="0" presId="urn:microsoft.com/office/officeart/2005/8/layout/pictureOrgChart+Icon"/>
    <dgm:cxn modelId="{E0A0C354-BE1E-403D-8B5F-869786E79022}" type="presParOf" srcId="{434D6993-6342-448D-A449-7E34131F7CB2}" destId="{568289C2-E12B-4D6A-B987-149C62542222}" srcOrd="0" destOrd="0" presId="urn:microsoft.com/office/officeart/2005/8/layout/pictureOrgChart+Icon"/>
    <dgm:cxn modelId="{EE443762-F609-4D97-BA27-B4787225F7CD}" type="presParOf" srcId="{568289C2-E12B-4D6A-B987-149C62542222}" destId="{C95D04FB-F2EB-4462-B4D3-99C5E23DA712}" srcOrd="0" destOrd="0" presId="urn:microsoft.com/office/officeart/2005/8/layout/pictureOrgChart+Icon"/>
    <dgm:cxn modelId="{EBA923E2-A2D3-44D3-9650-5640F037B0A0}" type="presParOf" srcId="{C95D04FB-F2EB-4462-B4D3-99C5E23DA712}" destId="{17873660-808B-4330-974E-420EC6757779}" srcOrd="0" destOrd="0" presId="urn:microsoft.com/office/officeart/2005/8/layout/pictureOrgChart+Icon"/>
    <dgm:cxn modelId="{7BCCE522-F5CC-4E6E-9C73-77DDEACB880E}" type="presParOf" srcId="{C95D04FB-F2EB-4462-B4D3-99C5E23DA712}" destId="{699ACAD2-9260-44F6-B8D2-DF0AA7BD6FFE}" srcOrd="1" destOrd="0" presId="urn:microsoft.com/office/officeart/2005/8/layout/pictureOrgChart+Icon"/>
    <dgm:cxn modelId="{BC406BF4-1FBB-456B-A40D-C5496A098283}" type="presParOf" srcId="{C95D04FB-F2EB-4462-B4D3-99C5E23DA712}" destId="{F3656CD1-D73D-4F99-9E1E-B129E6D7415D}" srcOrd="2" destOrd="0" presId="urn:microsoft.com/office/officeart/2005/8/layout/pictureOrgChart+Icon"/>
    <dgm:cxn modelId="{162F358B-ACEE-4C15-8D84-A6B0F8BD9886}" type="presParOf" srcId="{568289C2-E12B-4D6A-B987-149C62542222}" destId="{FFDF05BD-1B3F-4073-AF89-E2E045312BDE}" srcOrd="1" destOrd="0" presId="urn:microsoft.com/office/officeart/2005/8/layout/pictureOrgChart+Icon"/>
    <dgm:cxn modelId="{4169F3E8-3B3D-4889-8C41-01B7C6D61DB7}" type="presParOf" srcId="{FFDF05BD-1B3F-4073-AF89-E2E045312BDE}" destId="{4429E052-53D0-45F2-9631-C58C87BAC0BC}" srcOrd="0" destOrd="0" presId="urn:microsoft.com/office/officeart/2005/8/layout/pictureOrgChart+Icon"/>
    <dgm:cxn modelId="{4EC5503D-6A1B-48AB-8509-A79477B60B02}" type="presParOf" srcId="{FFDF05BD-1B3F-4073-AF89-E2E045312BDE}" destId="{A929479D-E266-4117-B3DF-6E1BFB44BF15}" srcOrd="1" destOrd="0" presId="urn:microsoft.com/office/officeart/2005/8/layout/pictureOrgChart+Icon"/>
    <dgm:cxn modelId="{F0E040E7-3597-4AFF-A139-32C487DB3BA8}" type="presParOf" srcId="{A929479D-E266-4117-B3DF-6E1BFB44BF15}" destId="{46D21A5C-DD07-41C7-9B73-103A2B5782EB}" srcOrd="0" destOrd="0" presId="urn:microsoft.com/office/officeart/2005/8/layout/pictureOrgChart+Icon"/>
    <dgm:cxn modelId="{7E93D58B-B48B-47CD-8FC9-CE414E485B8D}" type="presParOf" srcId="{46D21A5C-DD07-41C7-9B73-103A2B5782EB}" destId="{6F37D0C2-B077-43B5-A486-CA75E5BA9C5E}" srcOrd="0" destOrd="0" presId="urn:microsoft.com/office/officeart/2005/8/layout/pictureOrgChart+Icon"/>
    <dgm:cxn modelId="{B5DB1C4D-13E0-409E-A676-731D2CEA0E83}" type="presParOf" srcId="{46D21A5C-DD07-41C7-9B73-103A2B5782EB}" destId="{F61D3F2B-2A2E-4209-8A43-DD93010BE924}" srcOrd="1" destOrd="0" presId="urn:microsoft.com/office/officeart/2005/8/layout/pictureOrgChart+Icon"/>
    <dgm:cxn modelId="{56A211AF-B9D9-4722-8A67-11C643145B65}" type="presParOf" srcId="{46D21A5C-DD07-41C7-9B73-103A2B5782EB}" destId="{EAA665F1-FFF5-434C-A8E6-981A10F43EF8}" srcOrd="2" destOrd="0" presId="urn:microsoft.com/office/officeart/2005/8/layout/pictureOrgChart+Icon"/>
    <dgm:cxn modelId="{83CF562D-4342-49D8-AAC8-26458356476B}" type="presParOf" srcId="{A929479D-E266-4117-B3DF-6E1BFB44BF15}" destId="{8DE13E69-6BDA-4B8B-A955-211A5FE47DC4}" srcOrd="1" destOrd="0" presId="urn:microsoft.com/office/officeart/2005/8/layout/pictureOrgChart+Icon"/>
    <dgm:cxn modelId="{7121610E-DA0B-4BF1-8A5F-413D5753CE92}" type="presParOf" srcId="{A929479D-E266-4117-B3DF-6E1BFB44BF15}" destId="{B86327C8-C6EA-4BCE-BC8C-AC02ECDE9A54}" srcOrd="2" destOrd="0" presId="urn:microsoft.com/office/officeart/2005/8/layout/pictureOrgChart+Icon"/>
    <dgm:cxn modelId="{B9863460-231E-4B19-B245-E214D63383B1}" type="presParOf" srcId="{FFDF05BD-1B3F-4073-AF89-E2E045312BDE}" destId="{5A4C4DE8-D6B6-4538-92EF-9DDEB8FA67D3}" srcOrd="2" destOrd="0" presId="urn:microsoft.com/office/officeart/2005/8/layout/pictureOrgChart+Icon"/>
    <dgm:cxn modelId="{C26CABFB-9A3D-47BF-941D-819EA5429198}" type="presParOf" srcId="{FFDF05BD-1B3F-4073-AF89-E2E045312BDE}" destId="{4227BEEB-09A1-4B8F-8726-E1C6B024267C}" srcOrd="3" destOrd="0" presId="urn:microsoft.com/office/officeart/2005/8/layout/pictureOrgChart+Icon"/>
    <dgm:cxn modelId="{575E8B1E-50FF-460A-A21E-8ABF81FAC45A}" type="presParOf" srcId="{4227BEEB-09A1-4B8F-8726-E1C6B024267C}" destId="{2C49188E-A6D2-40B4-AD0A-F659A68E47A4}" srcOrd="0" destOrd="0" presId="urn:microsoft.com/office/officeart/2005/8/layout/pictureOrgChart+Icon"/>
    <dgm:cxn modelId="{970EF712-F8DD-4733-8D18-B14CF76F8601}" type="presParOf" srcId="{2C49188E-A6D2-40B4-AD0A-F659A68E47A4}" destId="{8549ACE1-5FB8-457B-80D9-0CA04F441A7D}" srcOrd="0" destOrd="0" presId="urn:microsoft.com/office/officeart/2005/8/layout/pictureOrgChart+Icon"/>
    <dgm:cxn modelId="{C0F400E5-2A4E-4D33-B084-47311268C26D}" type="presParOf" srcId="{2C49188E-A6D2-40B4-AD0A-F659A68E47A4}" destId="{0FD2C3A1-6270-4F8E-A14D-BF18BA92C6EE}" srcOrd="1" destOrd="0" presId="urn:microsoft.com/office/officeart/2005/8/layout/pictureOrgChart+Icon"/>
    <dgm:cxn modelId="{70D5F08B-3713-48B1-A618-B0EBAA2A4D12}" type="presParOf" srcId="{2C49188E-A6D2-40B4-AD0A-F659A68E47A4}" destId="{E9C29317-A3AD-441E-B50F-3F15A3EE42D3}" srcOrd="2" destOrd="0" presId="urn:microsoft.com/office/officeart/2005/8/layout/pictureOrgChart+Icon"/>
    <dgm:cxn modelId="{B43AC26B-28A5-47AA-8C28-FCEF53BA626C}" type="presParOf" srcId="{4227BEEB-09A1-4B8F-8726-E1C6B024267C}" destId="{3955A2ED-80A8-4B8B-97C7-B73C055D36A8}" srcOrd="1" destOrd="0" presId="urn:microsoft.com/office/officeart/2005/8/layout/pictureOrgChart+Icon"/>
    <dgm:cxn modelId="{09C52241-C94D-4CF7-9EC1-F7A2CBA6A6C7}" type="presParOf" srcId="{4227BEEB-09A1-4B8F-8726-E1C6B024267C}" destId="{BA3CBE6E-E625-407F-A443-3B676CD13113}" srcOrd="2" destOrd="0" presId="urn:microsoft.com/office/officeart/2005/8/layout/pictureOrgChart+Icon"/>
    <dgm:cxn modelId="{F9F8E0A5-858A-458F-96EF-FB75769FFA5B}" type="presParOf" srcId="{568289C2-E12B-4D6A-B987-149C62542222}" destId="{A369255C-BA49-4D0D-9E6D-C1C3CFF2C529}" srcOrd="2" destOrd="0" presId="urn:microsoft.com/office/officeart/2005/8/layout/pictureOrgChart+Icon"/>
    <dgm:cxn modelId="{8576E3A8-31A3-4E69-ABE2-DC07DED03BCD}" type="presParOf" srcId="{A369255C-BA49-4D0D-9E6D-C1C3CFF2C529}" destId="{79CA602E-E758-4CFC-98E3-ABEB8BCED37F}" srcOrd="0" destOrd="0" presId="urn:microsoft.com/office/officeart/2005/8/layout/pictureOrgChart+Icon"/>
    <dgm:cxn modelId="{E0CEF5D5-D909-4CAB-92A2-7C5C12F93AAE}" type="presParOf" srcId="{A369255C-BA49-4D0D-9E6D-C1C3CFF2C529}" destId="{6D452C1D-4F9F-4014-9AE8-707EA7CDDE6E}" srcOrd="1" destOrd="0" presId="urn:microsoft.com/office/officeart/2005/8/layout/pictureOrgChart+Icon"/>
    <dgm:cxn modelId="{CB08EC50-3DBA-4289-A744-553BC9E40B41}" type="presParOf" srcId="{6D452C1D-4F9F-4014-9AE8-707EA7CDDE6E}" destId="{4205B684-985B-4256-83D1-B610A2AA7C0F}" srcOrd="0" destOrd="0" presId="urn:microsoft.com/office/officeart/2005/8/layout/pictureOrgChart+Icon"/>
    <dgm:cxn modelId="{C3EAE2CF-2E4F-4CA8-A1BE-8D7F63352013}" type="presParOf" srcId="{4205B684-985B-4256-83D1-B610A2AA7C0F}" destId="{815F9E9C-9704-4E6A-AC5D-95E5B2C3EDF3}" srcOrd="0" destOrd="0" presId="urn:microsoft.com/office/officeart/2005/8/layout/pictureOrgChart+Icon"/>
    <dgm:cxn modelId="{D315A778-2D07-40DB-87C6-C9A39813AB38}" type="presParOf" srcId="{4205B684-985B-4256-83D1-B610A2AA7C0F}" destId="{7535E8D5-59C1-44E9-87AB-1302A225B4F5}" srcOrd="1" destOrd="0" presId="urn:microsoft.com/office/officeart/2005/8/layout/pictureOrgChart+Icon"/>
    <dgm:cxn modelId="{70ECB06B-D544-41C0-9047-BBD1B8503CD9}" type="presParOf" srcId="{4205B684-985B-4256-83D1-B610A2AA7C0F}" destId="{75F78380-D9E9-4FBB-9ED4-2128CC8C351E}" srcOrd="2" destOrd="0" presId="urn:microsoft.com/office/officeart/2005/8/layout/pictureOrgChart+Icon"/>
    <dgm:cxn modelId="{EAE48D08-5091-4042-A869-4E95695B6D1B}" type="presParOf" srcId="{6D452C1D-4F9F-4014-9AE8-707EA7CDDE6E}" destId="{F22515CC-FE00-4E77-ACAC-14A982D16CCD}" srcOrd="1" destOrd="0" presId="urn:microsoft.com/office/officeart/2005/8/layout/pictureOrgChart+Icon"/>
    <dgm:cxn modelId="{FC85154E-E69B-4961-98F2-4F55C9CC1C40}" type="presParOf" srcId="{6D452C1D-4F9F-4014-9AE8-707EA7CDDE6E}" destId="{D7ED6BDF-4CB7-4DE0-9449-1218417ACA20}" srcOrd="2" destOrd="0" presId="urn:microsoft.com/office/officeart/2005/8/layout/pictureOrgChart+Icon"/>
    <dgm:cxn modelId="{E82F47C2-438E-46F2-812D-FD045681A606}" type="presParOf" srcId="{A369255C-BA49-4D0D-9E6D-C1C3CFF2C529}" destId="{2439D31B-45FD-4008-8819-607794993B9F}" srcOrd="2" destOrd="0" presId="urn:microsoft.com/office/officeart/2005/8/layout/pictureOrgChart+Icon"/>
    <dgm:cxn modelId="{0DA4F0C6-1C86-4E73-9ED1-6EE76CBFB6F7}" type="presParOf" srcId="{A369255C-BA49-4D0D-9E6D-C1C3CFF2C529}" destId="{450F6BFF-A7B2-499F-B308-0FE059225CE6}" srcOrd="3" destOrd="0" presId="urn:microsoft.com/office/officeart/2005/8/layout/pictureOrgChart+Icon"/>
    <dgm:cxn modelId="{D170242B-8E73-4EA9-9742-FBAB42FA5EE5}" type="presParOf" srcId="{450F6BFF-A7B2-499F-B308-0FE059225CE6}" destId="{023A6162-3DC7-4FB9-A642-7830593299E4}" srcOrd="0" destOrd="0" presId="urn:microsoft.com/office/officeart/2005/8/layout/pictureOrgChart+Icon"/>
    <dgm:cxn modelId="{566F10B6-A666-410B-B3A7-6D9B8D8ABE38}" type="presParOf" srcId="{023A6162-3DC7-4FB9-A642-7830593299E4}" destId="{3D957A8B-0C1E-49B0-90C4-126D1B86643E}" srcOrd="0" destOrd="0" presId="urn:microsoft.com/office/officeart/2005/8/layout/pictureOrgChart+Icon"/>
    <dgm:cxn modelId="{A1089D5D-B1D5-445F-91DA-A65A9C9D4712}" type="presParOf" srcId="{023A6162-3DC7-4FB9-A642-7830593299E4}" destId="{1E36492D-4B1B-44A0-9D68-3D9A9A485CF8}" srcOrd="1" destOrd="0" presId="urn:microsoft.com/office/officeart/2005/8/layout/pictureOrgChart+Icon"/>
    <dgm:cxn modelId="{2E2C0CA7-80BC-42BB-A432-CF354DA0E049}" type="presParOf" srcId="{023A6162-3DC7-4FB9-A642-7830593299E4}" destId="{2E5BF701-86E6-4DFD-AAE3-CC87804C878F}" srcOrd="2" destOrd="0" presId="urn:microsoft.com/office/officeart/2005/8/layout/pictureOrgChart+Icon"/>
    <dgm:cxn modelId="{CD3A5642-4423-4DE2-BCEF-B94B39C638F8}" type="presParOf" srcId="{450F6BFF-A7B2-499F-B308-0FE059225CE6}" destId="{76D1C98E-6B08-457B-AF92-0786B6AAE140}" srcOrd="1" destOrd="0" presId="urn:microsoft.com/office/officeart/2005/8/layout/pictureOrgChart+Icon"/>
    <dgm:cxn modelId="{CDECAEA4-1237-4CD6-827C-B967B50DF440}" type="presParOf" srcId="{450F6BFF-A7B2-499F-B308-0FE059225CE6}" destId="{7F8260F0-206F-40BB-99EF-E4ACA7B81B72}" srcOrd="2" destOrd="0" presId="urn:microsoft.com/office/officeart/2005/8/layout/pictureOrgChar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9E422E-84AF-4DD6-8588-252B67F55BF9}">
      <dsp:nvSpPr>
        <dsp:cNvPr id="0" name=""/>
        <dsp:cNvSpPr/>
      </dsp:nvSpPr>
      <dsp:spPr>
        <a:xfrm>
          <a:off x="3360994" y="2590799"/>
          <a:ext cx="1604179" cy="1193801"/>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ORA at a Glance</a:t>
          </a:r>
        </a:p>
      </dsp:txBody>
      <dsp:txXfrm>
        <a:off x="3595921" y="2765627"/>
        <a:ext cx="1134325" cy="844145"/>
      </dsp:txXfrm>
    </dsp:sp>
    <dsp:sp modelId="{6E3B0E18-C215-43B8-ACEA-156162BA223F}">
      <dsp:nvSpPr>
        <dsp:cNvPr id="0" name=""/>
        <dsp:cNvSpPr/>
      </dsp:nvSpPr>
      <dsp:spPr>
        <a:xfrm rot="16291253">
          <a:off x="3388731" y="1771730"/>
          <a:ext cx="1623485" cy="15456"/>
        </a:xfrm>
        <a:custGeom>
          <a:avLst/>
          <a:gdLst/>
          <a:ahLst/>
          <a:cxnLst/>
          <a:rect l="0" t="0" r="0" b="0"/>
          <a:pathLst>
            <a:path>
              <a:moveTo>
                <a:pt x="0" y="7728"/>
              </a:moveTo>
              <a:lnTo>
                <a:pt x="1623485" y="77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159887" y="1738872"/>
        <a:ext cx="81174" cy="81174"/>
      </dsp:txXfrm>
    </dsp:sp>
    <dsp:sp modelId="{8A51A0DF-C82D-4CB9-89F1-3BE9E2273371}">
      <dsp:nvSpPr>
        <dsp:cNvPr id="0" name=""/>
        <dsp:cNvSpPr/>
      </dsp:nvSpPr>
      <dsp:spPr>
        <a:xfrm>
          <a:off x="3589604" y="241723"/>
          <a:ext cx="1284111" cy="726319"/>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Arial" panose="020B0604020202020204" pitchFamily="34" charset="0"/>
              <a:cs typeface="Arial" panose="020B0604020202020204" pitchFamily="34" charset="0"/>
            </a:rPr>
            <a:t>Civil &amp; Criminal Investigators</a:t>
          </a:r>
        </a:p>
      </dsp:txBody>
      <dsp:txXfrm>
        <a:off x="3777658" y="348090"/>
        <a:ext cx="908003" cy="513585"/>
      </dsp:txXfrm>
    </dsp:sp>
    <dsp:sp modelId="{5AE55C29-72E7-4A28-A490-9A73F58D862A}">
      <dsp:nvSpPr>
        <dsp:cNvPr id="0" name=""/>
        <dsp:cNvSpPr/>
      </dsp:nvSpPr>
      <dsp:spPr>
        <a:xfrm rot="17937099">
          <a:off x="4012846" y="1855333"/>
          <a:ext cx="1766073" cy="15456"/>
        </a:xfrm>
        <a:custGeom>
          <a:avLst/>
          <a:gdLst/>
          <a:ahLst/>
          <a:cxnLst/>
          <a:rect l="0" t="0" r="0" b="0"/>
          <a:pathLst>
            <a:path>
              <a:moveTo>
                <a:pt x="0" y="7728"/>
              </a:moveTo>
              <a:lnTo>
                <a:pt x="1766073" y="77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4851731" y="1818909"/>
        <a:ext cx="88303" cy="88303"/>
      </dsp:txXfrm>
    </dsp:sp>
    <dsp:sp modelId="{312C9627-BC58-49F1-8B8A-B932279DCD05}">
      <dsp:nvSpPr>
        <dsp:cNvPr id="0" name=""/>
        <dsp:cNvSpPr/>
      </dsp:nvSpPr>
      <dsp:spPr>
        <a:xfrm>
          <a:off x="4880392" y="381001"/>
          <a:ext cx="1268946" cy="726319"/>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Arial" panose="020B0604020202020204" pitchFamily="34" charset="0"/>
              <a:cs typeface="Arial" panose="020B0604020202020204" pitchFamily="34" charset="0"/>
            </a:rPr>
            <a:t>Compliance Officers</a:t>
          </a:r>
        </a:p>
      </dsp:txBody>
      <dsp:txXfrm>
        <a:off x="5066225" y="487368"/>
        <a:ext cx="897280" cy="513585"/>
      </dsp:txXfrm>
    </dsp:sp>
    <dsp:sp modelId="{0ABA8373-DDFA-4124-8912-D7106E2A3FE1}">
      <dsp:nvSpPr>
        <dsp:cNvPr id="0" name=""/>
        <dsp:cNvSpPr/>
      </dsp:nvSpPr>
      <dsp:spPr>
        <a:xfrm rot="19269099">
          <a:off x="4474524" y="2081131"/>
          <a:ext cx="2105765" cy="15456"/>
        </a:xfrm>
        <a:custGeom>
          <a:avLst/>
          <a:gdLst/>
          <a:ahLst/>
          <a:cxnLst/>
          <a:rect l="0" t="0" r="0" b="0"/>
          <a:pathLst>
            <a:path>
              <a:moveTo>
                <a:pt x="0" y="7728"/>
              </a:moveTo>
              <a:lnTo>
                <a:pt x="2105765" y="77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a:off x="5474762" y="2036215"/>
        <a:ext cx="105288" cy="105288"/>
      </dsp:txXfrm>
    </dsp:sp>
    <dsp:sp modelId="{8A041D5D-C468-4AB3-8834-A4997FD55DFF}">
      <dsp:nvSpPr>
        <dsp:cNvPr id="0" name=""/>
        <dsp:cNvSpPr/>
      </dsp:nvSpPr>
      <dsp:spPr>
        <a:xfrm>
          <a:off x="6039481" y="761998"/>
          <a:ext cx="1368917" cy="726319"/>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Arial" panose="020B0604020202020204" pitchFamily="34" charset="0"/>
              <a:cs typeface="Arial" panose="020B0604020202020204" pitchFamily="34" charset="0"/>
            </a:rPr>
            <a:t>13 Laboratories</a:t>
          </a:r>
        </a:p>
      </dsp:txBody>
      <dsp:txXfrm>
        <a:off x="6239954" y="868365"/>
        <a:ext cx="967971" cy="513585"/>
      </dsp:txXfrm>
    </dsp:sp>
    <dsp:sp modelId="{A3E66D91-18A2-4FE5-86A2-06889C406049}">
      <dsp:nvSpPr>
        <dsp:cNvPr id="0" name=""/>
        <dsp:cNvSpPr/>
      </dsp:nvSpPr>
      <dsp:spPr>
        <a:xfrm rot="20213387">
          <a:off x="4778810" y="2491372"/>
          <a:ext cx="1995748" cy="15456"/>
        </a:xfrm>
        <a:custGeom>
          <a:avLst/>
          <a:gdLst/>
          <a:ahLst/>
          <a:cxnLst/>
          <a:rect l="0" t="0" r="0" b="0"/>
          <a:pathLst>
            <a:path>
              <a:moveTo>
                <a:pt x="0" y="7728"/>
              </a:moveTo>
              <a:lnTo>
                <a:pt x="1995748" y="77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a:off x="5726791" y="2449207"/>
        <a:ext cx="99787" cy="99787"/>
      </dsp:txXfrm>
    </dsp:sp>
    <dsp:sp modelId="{B37A8464-F9F6-4A0A-9F6A-E6DEE53F33B2}">
      <dsp:nvSpPr>
        <dsp:cNvPr id="0" name=""/>
        <dsp:cNvSpPr/>
      </dsp:nvSpPr>
      <dsp:spPr>
        <a:xfrm>
          <a:off x="6561409" y="1523996"/>
          <a:ext cx="1298500" cy="726319"/>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Arial" panose="020B0604020202020204" pitchFamily="34" charset="0"/>
              <a:cs typeface="Arial" panose="020B0604020202020204" pitchFamily="34" charset="0"/>
            </a:rPr>
            <a:t>Emergency Response Coordinators</a:t>
          </a:r>
        </a:p>
      </dsp:txBody>
      <dsp:txXfrm>
        <a:off x="6751570" y="1630363"/>
        <a:ext cx="918178" cy="513585"/>
      </dsp:txXfrm>
    </dsp:sp>
    <dsp:sp modelId="{9A959019-150A-418C-85C1-8889DE32612C}">
      <dsp:nvSpPr>
        <dsp:cNvPr id="0" name=""/>
        <dsp:cNvSpPr/>
      </dsp:nvSpPr>
      <dsp:spPr>
        <a:xfrm rot="21116789">
          <a:off x="4941976" y="2939477"/>
          <a:ext cx="1841573" cy="15456"/>
        </a:xfrm>
        <a:custGeom>
          <a:avLst/>
          <a:gdLst/>
          <a:ahLst/>
          <a:cxnLst/>
          <a:rect l="0" t="0" r="0" b="0"/>
          <a:pathLst>
            <a:path>
              <a:moveTo>
                <a:pt x="0" y="7728"/>
              </a:moveTo>
              <a:lnTo>
                <a:pt x="1841573" y="77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5816724" y="2901167"/>
        <a:ext cx="92078" cy="92078"/>
      </dsp:txXfrm>
    </dsp:sp>
    <dsp:sp modelId="{CDFC96E1-4E32-4446-BEE4-C8CB2B998F9B}">
      <dsp:nvSpPr>
        <dsp:cNvPr id="0" name=""/>
        <dsp:cNvSpPr/>
      </dsp:nvSpPr>
      <dsp:spPr>
        <a:xfrm>
          <a:off x="6751911" y="2362199"/>
          <a:ext cx="1357484" cy="726319"/>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Arial" panose="020B0604020202020204" pitchFamily="34" charset="0"/>
              <a:cs typeface="Arial" panose="020B0604020202020204" pitchFamily="34" charset="0"/>
            </a:rPr>
            <a:t>Recall Coordinators</a:t>
          </a:r>
        </a:p>
      </dsp:txBody>
      <dsp:txXfrm>
        <a:off x="6950710" y="2468566"/>
        <a:ext cx="959886" cy="513585"/>
      </dsp:txXfrm>
    </dsp:sp>
    <dsp:sp modelId="{1EEF95E5-119F-44AD-8AAB-FCAB5C348052}">
      <dsp:nvSpPr>
        <dsp:cNvPr id="0" name=""/>
        <dsp:cNvSpPr/>
      </dsp:nvSpPr>
      <dsp:spPr>
        <a:xfrm rot="466831">
          <a:off x="4943823" y="3407811"/>
          <a:ext cx="1773494" cy="15456"/>
        </a:xfrm>
        <a:custGeom>
          <a:avLst/>
          <a:gdLst/>
          <a:ahLst/>
          <a:cxnLst/>
          <a:rect l="0" t="0" r="0" b="0"/>
          <a:pathLst>
            <a:path>
              <a:moveTo>
                <a:pt x="0" y="7728"/>
              </a:moveTo>
              <a:lnTo>
                <a:pt x="1773494" y="77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5786233" y="3371202"/>
        <a:ext cx="88674" cy="88674"/>
      </dsp:txXfrm>
    </dsp:sp>
    <dsp:sp modelId="{58C6F378-9DA4-41EB-9B56-A1DBC2CE2396}">
      <dsp:nvSpPr>
        <dsp:cNvPr id="0" name=""/>
        <dsp:cNvSpPr/>
      </dsp:nvSpPr>
      <dsp:spPr>
        <a:xfrm>
          <a:off x="6675707" y="3276601"/>
          <a:ext cx="1591737" cy="726319"/>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Arial" panose="020B0604020202020204" pitchFamily="34" charset="0"/>
              <a:cs typeface="Arial" panose="020B0604020202020204" pitchFamily="34" charset="0"/>
            </a:rPr>
            <a:t>Consumer Complaint Coordinators</a:t>
          </a:r>
        </a:p>
      </dsp:txBody>
      <dsp:txXfrm>
        <a:off x="6908811" y="3382968"/>
        <a:ext cx="1125529" cy="513585"/>
      </dsp:txXfrm>
    </dsp:sp>
    <dsp:sp modelId="{EE7E95E5-FBC0-4648-BDE8-93C0C4EB3E47}">
      <dsp:nvSpPr>
        <dsp:cNvPr id="0" name=""/>
        <dsp:cNvSpPr/>
      </dsp:nvSpPr>
      <dsp:spPr>
        <a:xfrm rot="1288415">
          <a:off x="4797658" y="3852025"/>
          <a:ext cx="2147684" cy="15456"/>
        </a:xfrm>
        <a:custGeom>
          <a:avLst/>
          <a:gdLst/>
          <a:ahLst/>
          <a:cxnLst/>
          <a:rect l="0" t="0" r="0" b="0"/>
          <a:pathLst>
            <a:path>
              <a:moveTo>
                <a:pt x="0" y="7728"/>
              </a:moveTo>
              <a:lnTo>
                <a:pt x="2147684" y="77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a:off x="5817809" y="3806061"/>
        <a:ext cx="107384" cy="107384"/>
      </dsp:txXfrm>
    </dsp:sp>
    <dsp:sp modelId="{0E57EE03-D95D-4620-9292-63BB6B6E395F}">
      <dsp:nvSpPr>
        <dsp:cNvPr id="0" name=""/>
        <dsp:cNvSpPr/>
      </dsp:nvSpPr>
      <dsp:spPr>
        <a:xfrm>
          <a:off x="6713814" y="4114803"/>
          <a:ext cx="1458457" cy="726319"/>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Arial" panose="020B0604020202020204" pitchFamily="34" charset="0"/>
              <a:cs typeface="Arial" panose="020B0604020202020204" pitchFamily="34" charset="0"/>
            </a:rPr>
            <a:t>Official Establishment Inventory Coordinators</a:t>
          </a:r>
        </a:p>
      </dsp:txBody>
      <dsp:txXfrm>
        <a:off x="6927400" y="4221170"/>
        <a:ext cx="1031285" cy="513585"/>
      </dsp:txXfrm>
    </dsp:sp>
    <dsp:sp modelId="{F0355AE6-9E6B-4097-AAD0-B32AC1290A37}">
      <dsp:nvSpPr>
        <dsp:cNvPr id="0" name=""/>
        <dsp:cNvSpPr/>
      </dsp:nvSpPr>
      <dsp:spPr>
        <a:xfrm rot="2199118">
          <a:off x="4489603" y="4328674"/>
          <a:ext cx="2434567" cy="15456"/>
        </a:xfrm>
        <a:custGeom>
          <a:avLst/>
          <a:gdLst/>
          <a:ahLst/>
          <a:cxnLst/>
          <a:rect l="0" t="0" r="0" b="0"/>
          <a:pathLst>
            <a:path>
              <a:moveTo>
                <a:pt x="0" y="7728"/>
              </a:moveTo>
              <a:lnTo>
                <a:pt x="2434567" y="77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dirty="0"/>
        </a:p>
      </dsp:txBody>
      <dsp:txXfrm>
        <a:off x="5646022" y="4275538"/>
        <a:ext cx="121728" cy="121728"/>
      </dsp:txXfrm>
    </dsp:sp>
    <dsp:sp modelId="{32F0CBE8-8809-4CDB-804E-8C11813F35A2}">
      <dsp:nvSpPr>
        <dsp:cNvPr id="0" name=""/>
        <dsp:cNvSpPr/>
      </dsp:nvSpPr>
      <dsp:spPr>
        <a:xfrm>
          <a:off x="6367388" y="5015132"/>
          <a:ext cx="1347737" cy="628281"/>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Arial" panose="020B0604020202020204" pitchFamily="34" charset="0"/>
              <a:cs typeface="Arial" panose="020B0604020202020204" pitchFamily="34" charset="0"/>
            </a:rPr>
            <a:t>Disclosure &amp; FOIA</a:t>
          </a:r>
        </a:p>
      </dsp:txBody>
      <dsp:txXfrm>
        <a:off x="6564760" y="5107142"/>
        <a:ext cx="952993" cy="444261"/>
      </dsp:txXfrm>
    </dsp:sp>
    <dsp:sp modelId="{75F461F7-849E-479F-B728-6FAC73A312F3}">
      <dsp:nvSpPr>
        <dsp:cNvPr id="0" name=""/>
        <dsp:cNvSpPr/>
      </dsp:nvSpPr>
      <dsp:spPr>
        <a:xfrm rot="3524638">
          <a:off x="4021258" y="4562579"/>
          <a:ext cx="1962025" cy="15456"/>
        </a:xfrm>
        <a:custGeom>
          <a:avLst/>
          <a:gdLst/>
          <a:ahLst/>
          <a:cxnLst/>
          <a:rect l="0" t="0" r="0" b="0"/>
          <a:pathLst>
            <a:path>
              <a:moveTo>
                <a:pt x="0" y="7728"/>
              </a:moveTo>
              <a:lnTo>
                <a:pt x="1962025" y="77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a:off x="4953220" y="4521257"/>
        <a:ext cx="98101" cy="98101"/>
      </dsp:txXfrm>
    </dsp:sp>
    <dsp:sp modelId="{10A8C0F6-7BA1-4A4F-A729-0124D2A9785A}">
      <dsp:nvSpPr>
        <dsp:cNvPr id="0" name=""/>
        <dsp:cNvSpPr/>
      </dsp:nvSpPr>
      <dsp:spPr>
        <a:xfrm>
          <a:off x="4985593" y="5397896"/>
          <a:ext cx="1423412" cy="635021"/>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Arial" panose="020B0604020202020204" pitchFamily="34" charset="0"/>
              <a:cs typeface="Arial" panose="020B0604020202020204" pitchFamily="34" charset="0"/>
            </a:rPr>
            <a:t>Training, Education &amp; Development Staff</a:t>
          </a:r>
        </a:p>
      </dsp:txBody>
      <dsp:txXfrm>
        <a:off x="5194047" y="5490893"/>
        <a:ext cx="1006504" cy="449027"/>
      </dsp:txXfrm>
    </dsp:sp>
    <dsp:sp modelId="{EC69FE0D-464C-4E92-8875-03AA330A1A69}">
      <dsp:nvSpPr>
        <dsp:cNvPr id="0" name=""/>
        <dsp:cNvSpPr/>
      </dsp:nvSpPr>
      <dsp:spPr>
        <a:xfrm rot="5306692">
          <a:off x="3338902" y="4640259"/>
          <a:ext cx="1727654" cy="15456"/>
        </a:xfrm>
        <a:custGeom>
          <a:avLst/>
          <a:gdLst/>
          <a:ahLst/>
          <a:cxnLst/>
          <a:rect l="0" t="0" r="0" b="0"/>
          <a:pathLst>
            <a:path>
              <a:moveTo>
                <a:pt x="0" y="7728"/>
              </a:moveTo>
              <a:lnTo>
                <a:pt x="1727654" y="77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4159538" y="4604796"/>
        <a:ext cx="86382" cy="86382"/>
      </dsp:txXfrm>
    </dsp:sp>
    <dsp:sp modelId="{53B6485F-8ACE-4F77-8B1F-565432DB385D}">
      <dsp:nvSpPr>
        <dsp:cNvPr id="0" name=""/>
        <dsp:cNvSpPr/>
      </dsp:nvSpPr>
      <dsp:spPr>
        <a:xfrm>
          <a:off x="3551507" y="5511466"/>
          <a:ext cx="1367624" cy="673850"/>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Arial" panose="020B0604020202020204" pitchFamily="34" charset="0"/>
              <a:cs typeface="Arial" panose="020B0604020202020204" pitchFamily="34" charset="0"/>
            </a:rPr>
            <a:t>Administrative &amp; Mission Support</a:t>
          </a:r>
        </a:p>
      </dsp:txBody>
      <dsp:txXfrm>
        <a:off x="3751791" y="5610149"/>
        <a:ext cx="967056" cy="476484"/>
      </dsp:txXfrm>
    </dsp:sp>
    <dsp:sp modelId="{44185E90-0EEA-4D21-BB9D-6EF8ADCF2F75}">
      <dsp:nvSpPr>
        <dsp:cNvPr id="0" name=""/>
        <dsp:cNvSpPr/>
      </dsp:nvSpPr>
      <dsp:spPr>
        <a:xfrm rot="7085013">
          <a:off x="2352235" y="4643439"/>
          <a:ext cx="2059938" cy="15456"/>
        </a:xfrm>
        <a:custGeom>
          <a:avLst/>
          <a:gdLst/>
          <a:ahLst/>
          <a:cxnLst/>
          <a:rect l="0" t="0" r="0" b="0"/>
          <a:pathLst>
            <a:path>
              <a:moveTo>
                <a:pt x="0" y="7728"/>
              </a:moveTo>
              <a:lnTo>
                <a:pt x="2059938" y="77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10800000">
        <a:off x="3330706" y="4599669"/>
        <a:ext cx="102996" cy="102996"/>
      </dsp:txXfrm>
    </dsp:sp>
    <dsp:sp modelId="{1E0D40D1-2E1A-4296-A273-67EB7A8F54DD}">
      <dsp:nvSpPr>
        <dsp:cNvPr id="0" name=""/>
        <dsp:cNvSpPr/>
      </dsp:nvSpPr>
      <dsp:spPr>
        <a:xfrm>
          <a:off x="1999505" y="5550610"/>
          <a:ext cx="1453620" cy="659556"/>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Arial" panose="020B0604020202020204" pitchFamily="34" charset="0"/>
              <a:cs typeface="Arial" panose="020B0604020202020204" pitchFamily="34" charset="0"/>
            </a:rPr>
            <a:t>Communications Staff</a:t>
          </a:r>
        </a:p>
      </dsp:txBody>
      <dsp:txXfrm>
        <a:off x="2212383" y="5647200"/>
        <a:ext cx="1027864" cy="466376"/>
      </dsp:txXfrm>
    </dsp:sp>
    <dsp:sp modelId="{9B0E8605-744A-48C3-A86C-A8F1799FB449}">
      <dsp:nvSpPr>
        <dsp:cNvPr id="0" name=""/>
        <dsp:cNvSpPr/>
      </dsp:nvSpPr>
      <dsp:spPr>
        <a:xfrm rot="8404453">
          <a:off x="1543314" y="4384023"/>
          <a:ext cx="2362112" cy="15456"/>
        </a:xfrm>
        <a:custGeom>
          <a:avLst/>
          <a:gdLst/>
          <a:ahLst/>
          <a:cxnLst/>
          <a:rect l="0" t="0" r="0" b="0"/>
          <a:pathLst>
            <a:path>
              <a:moveTo>
                <a:pt x="0" y="7728"/>
              </a:moveTo>
              <a:lnTo>
                <a:pt x="2362112" y="77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dirty="0"/>
        </a:p>
      </dsp:txBody>
      <dsp:txXfrm rot="10800000">
        <a:off x="2665317" y="4332699"/>
        <a:ext cx="118105" cy="118105"/>
      </dsp:txXfrm>
    </dsp:sp>
    <dsp:sp modelId="{A9C61C8F-9259-4889-83BA-C2D585AB31BA}">
      <dsp:nvSpPr>
        <dsp:cNvPr id="0" name=""/>
        <dsp:cNvSpPr/>
      </dsp:nvSpPr>
      <dsp:spPr>
        <a:xfrm>
          <a:off x="760463" y="5094100"/>
          <a:ext cx="1381475" cy="726319"/>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Arial" panose="020B0604020202020204" pitchFamily="34" charset="0"/>
              <a:cs typeface="Arial" panose="020B0604020202020204" pitchFamily="34" charset="0"/>
            </a:rPr>
            <a:t>Operational Policy Analysts</a:t>
          </a:r>
        </a:p>
      </dsp:txBody>
      <dsp:txXfrm>
        <a:off x="962775" y="5200467"/>
        <a:ext cx="976851" cy="513585"/>
      </dsp:txXfrm>
    </dsp:sp>
    <dsp:sp modelId="{A6409416-408F-4254-B09E-6DEB21EB7E04}">
      <dsp:nvSpPr>
        <dsp:cNvPr id="0" name=""/>
        <dsp:cNvSpPr/>
      </dsp:nvSpPr>
      <dsp:spPr>
        <a:xfrm rot="9287758">
          <a:off x="1336820" y="3979319"/>
          <a:ext cx="2255746" cy="15456"/>
        </a:xfrm>
        <a:custGeom>
          <a:avLst/>
          <a:gdLst/>
          <a:ahLst/>
          <a:cxnLst/>
          <a:rect l="0" t="0" r="0" b="0"/>
          <a:pathLst>
            <a:path>
              <a:moveTo>
                <a:pt x="0" y="7728"/>
              </a:moveTo>
              <a:lnTo>
                <a:pt x="2255746" y="77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dirty="0"/>
        </a:p>
      </dsp:txBody>
      <dsp:txXfrm rot="10800000">
        <a:off x="2408300" y="3930654"/>
        <a:ext cx="112787" cy="112787"/>
      </dsp:txXfrm>
    </dsp:sp>
    <dsp:sp modelId="{D4611CF7-B25B-4455-B24E-370BB3DDF316}">
      <dsp:nvSpPr>
        <dsp:cNvPr id="0" name=""/>
        <dsp:cNvSpPr/>
      </dsp:nvSpPr>
      <dsp:spPr>
        <a:xfrm>
          <a:off x="210268" y="4350281"/>
          <a:ext cx="1422083" cy="726319"/>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Arial" panose="020B0604020202020204" pitchFamily="34" charset="0"/>
              <a:cs typeface="Arial" panose="020B0604020202020204" pitchFamily="34" charset="0"/>
            </a:rPr>
            <a:t>Planning &amp; Evaluation Analysts</a:t>
          </a:r>
        </a:p>
      </dsp:txBody>
      <dsp:txXfrm>
        <a:off x="418527" y="4456648"/>
        <a:ext cx="1005565" cy="513585"/>
      </dsp:txXfrm>
    </dsp:sp>
    <dsp:sp modelId="{4012F762-EC74-430A-9CFD-1573666E0946}">
      <dsp:nvSpPr>
        <dsp:cNvPr id="0" name=""/>
        <dsp:cNvSpPr/>
      </dsp:nvSpPr>
      <dsp:spPr>
        <a:xfrm rot="10080720">
          <a:off x="1518457" y="3540444"/>
          <a:ext cx="1893972" cy="15456"/>
        </a:xfrm>
        <a:custGeom>
          <a:avLst/>
          <a:gdLst/>
          <a:ahLst/>
          <a:cxnLst/>
          <a:rect l="0" t="0" r="0" b="0"/>
          <a:pathLst>
            <a:path>
              <a:moveTo>
                <a:pt x="0" y="7728"/>
              </a:moveTo>
              <a:lnTo>
                <a:pt x="1893972" y="77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rot="10800000">
        <a:off x="2418094" y="3500823"/>
        <a:ext cx="94698" cy="94698"/>
      </dsp:txXfrm>
    </dsp:sp>
    <dsp:sp modelId="{1C27C963-A799-4D47-A129-222F6B3A98DE}">
      <dsp:nvSpPr>
        <dsp:cNvPr id="0" name=""/>
        <dsp:cNvSpPr/>
      </dsp:nvSpPr>
      <dsp:spPr>
        <a:xfrm>
          <a:off x="3" y="3536885"/>
          <a:ext cx="1616613" cy="726319"/>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Arial" panose="020B0604020202020204" pitchFamily="34" charset="0"/>
              <a:cs typeface="Arial" panose="020B0604020202020204" pitchFamily="34" charset="0"/>
            </a:rPr>
            <a:t>Quality Systems Managers</a:t>
          </a:r>
        </a:p>
      </dsp:txBody>
      <dsp:txXfrm>
        <a:off x="236750" y="3643252"/>
        <a:ext cx="1143119" cy="513585"/>
      </dsp:txXfrm>
    </dsp:sp>
    <dsp:sp modelId="{923D1444-AECD-42DA-9230-B5DC008A3337}">
      <dsp:nvSpPr>
        <dsp:cNvPr id="0" name=""/>
        <dsp:cNvSpPr/>
      </dsp:nvSpPr>
      <dsp:spPr>
        <a:xfrm rot="10932881">
          <a:off x="1507666" y="3113150"/>
          <a:ext cx="1855101" cy="15456"/>
        </a:xfrm>
        <a:custGeom>
          <a:avLst/>
          <a:gdLst/>
          <a:ahLst/>
          <a:cxnLst/>
          <a:rect l="0" t="0" r="0" b="0"/>
          <a:pathLst>
            <a:path>
              <a:moveTo>
                <a:pt x="0" y="7728"/>
              </a:moveTo>
              <a:lnTo>
                <a:pt x="1855101" y="77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rot="10800000">
        <a:off x="2388840" y="3074500"/>
        <a:ext cx="92755" cy="92755"/>
      </dsp:txXfrm>
    </dsp:sp>
    <dsp:sp modelId="{32158E1D-CA6F-4953-8297-AF70C05F7B09}">
      <dsp:nvSpPr>
        <dsp:cNvPr id="0" name=""/>
        <dsp:cNvSpPr/>
      </dsp:nvSpPr>
      <dsp:spPr>
        <a:xfrm>
          <a:off x="79142" y="2694278"/>
          <a:ext cx="1431286" cy="726319"/>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Arial" panose="020B0604020202020204" pitchFamily="34" charset="0"/>
              <a:cs typeface="Arial" panose="020B0604020202020204" pitchFamily="34" charset="0"/>
            </a:rPr>
            <a:t>State Liaisons</a:t>
          </a:r>
        </a:p>
      </dsp:txBody>
      <dsp:txXfrm>
        <a:off x="288749" y="2800645"/>
        <a:ext cx="1012072" cy="513585"/>
      </dsp:txXfrm>
    </dsp:sp>
    <dsp:sp modelId="{ED3452C4-6E18-4D60-AE72-298AA6CDD073}">
      <dsp:nvSpPr>
        <dsp:cNvPr id="0" name=""/>
        <dsp:cNvSpPr/>
      </dsp:nvSpPr>
      <dsp:spPr>
        <a:xfrm rot="11757341">
          <a:off x="1429177" y="2687687"/>
          <a:ext cx="2024164" cy="15456"/>
        </a:xfrm>
        <a:custGeom>
          <a:avLst/>
          <a:gdLst/>
          <a:ahLst/>
          <a:cxnLst/>
          <a:rect l="0" t="0" r="0" b="0"/>
          <a:pathLst>
            <a:path>
              <a:moveTo>
                <a:pt x="0" y="7728"/>
              </a:moveTo>
              <a:lnTo>
                <a:pt x="2024164" y="77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10800000">
        <a:off x="2390655" y="2644811"/>
        <a:ext cx="101208" cy="101208"/>
      </dsp:txXfrm>
    </dsp:sp>
    <dsp:sp modelId="{078E3204-F451-403D-A69A-DA69794565EB}">
      <dsp:nvSpPr>
        <dsp:cNvPr id="0" name=""/>
        <dsp:cNvSpPr/>
      </dsp:nvSpPr>
      <dsp:spPr>
        <a:xfrm>
          <a:off x="149298" y="1878093"/>
          <a:ext cx="1406947" cy="726319"/>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Arial" panose="020B0604020202020204" pitchFamily="34" charset="0"/>
              <a:cs typeface="Arial" panose="020B0604020202020204" pitchFamily="34" charset="0"/>
            </a:rPr>
            <a:t>State Contracts, Grants &amp; Agreements</a:t>
          </a:r>
        </a:p>
      </dsp:txBody>
      <dsp:txXfrm>
        <a:off x="355341" y="1984460"/>
        <a:ext cx="994861" cy="513585"/>
      </dsp:txXfrm>
    </dsp:sp>
    <dsp:sp modelId="{B3E0F2C1-8889-40CA-B925-EB87FEE07EAF}">
      <dsp:nvSpPr>
        <dsp:cNvPr id="0" name=""/>
        <dsp:cNvSpPr/>
      </dsp:nvSpPr>
      <dsp:spPr>
        <a:xfrm rot="12916557">
          <a:off x="1784441" y="2197274"/>
          <a:ext cx="1978990" cy="15456"/>
        </a:xfrm>
        <a:custGeom>
          <a:avLst/>
          <a:gdLst/>
          <a:ahLst/>
          <a:cxnLst/>
          <a:rect l="0" t="0" r="0" b="0"/>
          <a:pathLst>
            <a:path>
              <a:moveTo>
                <a:pt x="0" y="7728"/>
              </a:moveTo>
              <a:lnTo>
                <a:pt x="1978990" y="77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10800000">
        <a:off x="2724461" y="2155528"/>
        <a:ext cx="98949" cy="98949"/>
      </dsp:txXfrm>
    </dsp:sp>
    <dsp:sp modelId="{C24BA01C-9100-493E-9D5B-21145E57C596}">
      <dsp:nvSpPr>
        <dsp:cNvPr id="0" name=""/>
        <dsp:cNvSpPr/>
      </dsp:nvSpPr>
      <dsp:spPr>
        <a:xfrm>
          <a:off x="825847" y="929084"/>
          <a:ext cx="1405952" cy="790228"/>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Arial" panose="020B0604020202020204" pitchFamily="34" charset="0"/>
              <a:cs typeface="Arial" panose="020B0604020202020204" pitchFamily="34" charset="0"/>
            </a:rPr>
            <a:t>State Cooperative Programs – Milk, Retail, Shellfish</a:t>
          </a:r>
        </a:p>
      </dsp:txBody>
      <dsp:txXfrm>
        <a:off x="1031744" y="1044810"/>
        <a:ext cx="994158" cy="558776"/>
      </dsp:txXfrm>
    </dsp:sp>
    <dsp:sp modelId="{8F3832A6-53F8-45DD-B3C4-3BE5C63000AB}">
      <dsp:nvSpPr>
        <dsp:cNvPr id="0" name=""/>
        <dsp:cNvSpPr/>
      </dsp:nvSpPr>
      <dsp:spPr>
        <a:xfrm rot="14517132">
          <a:off x="2694655" y="1921069"/>
          <a:ext cx="1595421" cy="15456"/>
        </a:xfrm>
        <a:custGeom>
          <a:avLst/>
          <a:gdLst/>
          <a:ahLst/>
          <a:cxnLst/>
          <a:rect l="0" t="0" r="0" b="0"/>
          <a:pathLst>
            <a:path>
              <a:moveTo>
                <a:pt x="0" y="7728"/>
              </a:moveTo>
              <a:lnTo>
                <a:pt x="1595421" y="77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3452481" y="1888912"/>
        <a:ext cx="79771" cy="79771"/>
      </dsp:txXfrm>
    </dsp:sp>
    <dsp:sp modelId="{DD486587-48A0-4BE5-9126-ED99E3F44C91}">
      <dsp:nvSpPr>
        <dsp:cNvPr id="0" name=""/>
        <dsp:cNvSpPr/>
      </dsp:nvSpPr>
      <dsp:spPr>
        <a:xfrm>
          <a:off x="2235316" y="471980"/>
          <a:ext cx="1371415" cy="768875"/>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Arial" panose="020B0604020202020204" pitchFamily="34" charset="0"/>
              <a:cs typeface="Arial" panose="020B0604020202020204" pitchFamily="34" charset="0"/>
            </a:rPr>
            <a:t>Import Operations</a:t>
          </a:r>
        </a:p>
      </dsp:txBody>
      <dsp:txXfrm>
        <a:off x="2436155" y="584579"/>
        <a:ext cx="969737" cy="5436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4C4DE8-D6B6-4538-92EF-9DDEB8FA67D3}">
      <dsp:nvSpPr>
        <dsp:cNvPr id="0" name=""/>
        <dsp:cNvSpPr/>
      </dsp:nvSpPr>
      <dsp:spPr>
        <a:xfrm>
          <a:off x="1919686" y="1786488"/>
          <a:ext cx="2334813" cy="713272"/>
        </a:xfrm>
        <a:custGeom>
          <a:avLst/>
          <a:gdLst/>
          <a:ahLst/>
          <a:cxnLst/>
          <a:rect l="0" t="0" r="0" b="0"/>
          <a:pathLst>
            <a:path>
              <a:moveTo>
                <a:pt x="2334813" y="0"/>
              </a:moveTo>
              <a:lnTo>
                <a:pt x="2334813" y="356636"/>
              </a:lnTo>
              <a:lnTo>
                <a:pt x="0" y="356636"/>
              </a:lnTo>
              <a:lnTo>
                <a:pt x="0" y="7132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29E052-53D0-45F2-9631-C58C87BAC0BC}">
      <dsp:nvSpPr>
        <dsp:cNvPr id="0" name=""/>
        <dsp:cNvSpPr/>
      </dsp:nvSpPr>
      <dsp:spPr>
        <a:xfrm>
          <a:off x="4254499" y="1786488"/>
          <a:ext cx="2272351" cy="713272"/>
        </a:xfrm>
        <a:custGeom>
          <a:avLst/>
          <a:gdLst/>
          <a:ahLst/>
          <a:cxnLst/>
          <a:rect l="0" t="0" r="0" b="0"/>
          <a:pathLst>
            <a:path>
              <a:moveTo>
                <a:pt x="0" y="0"/>
              </a:moveTo>
              <a:lnTo>
                <a:pt x="0" y="356636"/>
              </a:lnTo>
              <a:lnTo>
                <a:pt x="2272351" y="356636"/>
              </a:lnTo>
              <a:lnTo>
                <a:pt x="2272351" y="7132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873660-808B-4330-974E-420EC6757779}">
      <dsp:nvSpPr>
        <dsp:cNvPr id="0" name=""/>
        <dsp:cNvSpPr/>
      </dsp:nvSpPr>
      <dsp:spPr>
        <a:xfrm>
          <a:off x="2331499" y="88220"/>
          <a:ext cx="3846000" cy="169826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8134"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Arial" panose="020B0604020202020204" pitchFamily="34" charset="0"/>
              <a:cs typeface="Arial" panose="020B0604020202020204" pitchFamily="34" charset="0"/>
            </a:rPr>
            <a:t>Melinda Plaisier, MSW             Associate Commissioner for Regulatory Affairs</a:t>
          </a:r>
        </a:p>
      </dsp:txBody>
      <dsp:txXfrm>
        <a:off x="2331499" y="88220"/>
        <a:ext cx="3846000" cy="1698268"/>
      </dsp:txXfrm>
    </dsp:sp>
    <dsp:sp modelId="{699ACAD2-9260-44F6-B8D2-DF0AA7BD6FFE}">
      <dsp:nvSpPr>
        <dsp:cNvPr id="0" name=""/>
        <dsp:cNvSpPr/>
      </dsp:nvSpPr>
      <dsp:spPr>
        <a:xfrm>
          <a:off x="2575934" y="258047"/>
          <a:ext cx="1018961" cy="1358614"/>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6000" b="-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37D0C2-B077-43B5-A486-CA75E5BA9C5E}">
      <dsp:nvSpPr>
        <dsp:cNvPr id="0" name=""/>
        <dsp:cNvSpPr/>
      </dsp:nvSpPr>
      <dsp:spPr>
        <a:xfrm>
          <a:off x="4548674" y="2499761"/>
          <a:ext cx="3956354" cy="169826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8134"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Arial" panose="020B0604020202020204" pitchFamily="34" charset="0"/>
              <a:cs typeface="Arial" panose="020B0604020202020204" pitchFamily="34" charset="0"/>
            </a:rPr>
            <a:t>Paul Norris, DVM, MPA             Director, Office of                Regulatory Science </a:t>
          </a:r>
        </a:p>
      </dsp:txBody>
      <dsp:txXfrm>
        <a:off x="4548674" y="2499761"/>
        <a:ext cx="3956354" cy="1698268"/>
      </dsp:txXfrm>
    </dsp:sp>
    <dsp:sp modelId="{F61D3F2B-2A2E-4209-8A43-DD93010BE924}">
      <dsp:nvSpPr>
        <dsp:cNvPr id="0" name=""/>
        <dsp:cNvSpPr/>
      </dsp:nvSpPr>
      <dsp:spPr>
        <a:xfrm>
          <a:off x="4749028" y="2669588"/>
          <a:ext cx="1018961" cy="1358614"/>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0000" r="-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49ACE1-5FB8-457B-80D9-0CA04F441A7D}">
      <dsp:nvSpPr>
        <dsp:cNvPr id="0" name=""/>
        <dsp:cNvSpPr/>
      </dsp:nvSpPr>
      <dsp:spPr>
        <a:xfrm>
          <a:off x="3971" y="2499761"/>
          <a:ext cx="3831429" cy="169826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8134"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Arial" panose="020B0604020202020204" pitchFamily="34" charset="0"/>
              <a:cs typeface="Arial" panose="020B0604020202020204" pitchFamily="34" charset="0"/>
            </a:rPr>
            <a:t>Doug Stearn, JD                    Director, Office of Enforcement and Import Operations </a:t>
          </a:r>
        </a:p>
      </dsp:txBody>
      <dsp:txXfrm>
        <a:off x="3971" y="2499761"/>
        <a:ext cx="3831429" cy="1698268"/>
      </dsp:txXfrm>
    </dsp:sp>
    <dsp:sp modelId="{0FD2C3A1-6270-4F8E-A14D-BF18BA92C6EE}">
      <dsp:nvSpPr>
        <dsp:cNvPr id="0" name=""/>
        <dsp:cNvSpPr/>
      </dsp:nvSpPr>
      <dsp:spPr>
        <a:xfrm>
          <a:off x="224991" y="2669588"/>
          <a:ext cx="1018961" cy="1358614"/>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7000" r="-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5B9093-0713-4854-BB11-E9FB1A2E632C}">
      <dsp:nvSpPr>
        <dsp:cNvPr id="0" name=""/>
        <dsp:cNvSpPr/>
      </dsp:nvSpPr>
      <dsp:spPr>
        <a:xfrm>
          <a:off x="4361885" y="1440686"/>
          <a:ext cx="180862" cy="792348"/>
        </a:xfrm>
        <a:custGeom>
          <a:avLst/>
          <a:gdLst/>
          <a:ahLst/>
          <a:cxnLst/>
          <a:rect l="0" t="0" r="0" b="0"/>
          <a:pathLst>
            <a:path>
              <a:moveTo>
                <a:pt x="0" y="0"/>
              </a:moveTo>
              <a:lnTo>
                <a:pt x="0" y="792348"/>
              </a:lnTo>
              <a:lnTo>
                <a:pt x="180862" y="7923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7EDFFA-2F43-42E9-9118-405EFEED56B4}">
      <dsp:nvSpPr>
        <dsp:cNvPr id="0" name=""/>
        <dsp:cNvSpPr/>
      </dsp:nvSpPr>
      <dsp:spPr>
        <a:xfrm>
          <a:off x="937414" y="1440686"/>
          <a:ext cx="3424471" cy="1584697"/>
        </a:xfrm>
        <a:custGeom>
          <a:avLst/>
          <a:gdLst/>
          <a:ahLst/>
          <a:cxnLst/>
          <a:rect l="0" t="0" r="0" b="0"/>
          <a:pathLst>
            <a:path>
              <a:moveTo>
                <a:pt x="3424471" y="0"/>
              </a:moveTo>
              <a:lnTo>
                <a:pt x="3424471" y="1403835"/>
              </a:lnTo>
              <a:lnTo>
                <a:pt x="0" y="1403835"/>
              </a:lnTo>
              <a:lnTo>
                <a:pt x="0" y="15846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4C4DE8-D6B6-4538-92EF-9DDEB8FA67D3}">
      <dsp:nvSpPr>
        <dsp:cNvPr id="0" name=""/>
        <dsp:cNvSpPr/>
      </dsp:nvSpPr>
      <dsp:spPr>
        <a:xfrm>
          <a:off x="3183886" y="1440686"/>
          <a:ext cx="1177998" cy="1584697"/>
        </a:xfrm>
        <a:custGeom>
          <a:avLst/>
          <a:gdLst/>
          <a:ahLst/>
          <a:cxnLst/>
          <a:rect l="0" t="0" r="0" b="0"/>
          <a:pathLst>
            <a:path>
              <a:moveTo>
                <a:pt x="1177998" y="0"/>
              </a:moveTo>
              <a:lnTo>
                <a:pt x="1177998" y="1403835"/>
              </a:lnTo>
              <a:lnTo>
                <a:pt x="0" y="1403835"/>
              </a:lnTo>
              <a:lnTo>
                <a:pt x="0" y="15846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662BD6-BA73-42B4-88AE-7AAACA5AACE8}">
      <dsp:nvSpPr>
        <dsp:cNvPr id="0" name=""/>
        <dsp:cNvSpPr/>
      </dsp:nvSpPr>
      <dsp:spPr>
        <a:xfrm>
          <a:off x="4361885" y="1440686"/>
          <a:ext cx="1076586" cy="1584697"/>
        </a:xfrm>
        <a:custGeom>
          <a:avLst/>
          <a:gdLst/>
          <a:ahLst/>
          <a:cxnLst/>
          <a:rect l="0" t="0" r="0" b="0"/>
          <a:pathLst>
            <a:path>
              <a:moveTo>
                <a:pt x="0" y="0"/>
              </a:moveTo>
              <a:lnTo>
                <a:pt x="0" y="1403835"/>
              </a:lnTo>
              <a:lnTo>
                <a:pt x="1076586" y="1403835"/>
              </a:lnTo>
              <a:lnTo>
                <a:pt x="1076586" y="15846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29E052-53D0-45F2-9631-C58C87BAC0BC}">
      <dsp:nvSpPr>
        <dsp:cNvPr id="0" name=""/>
        <dsp:cNvSpPr/>
      </dsp:nvSpPr>
      <dsp:spPr>
        <a:xfrm>
          <a:off x="4361885" y="1440686"/>
          <a:ext cx="3364511" cy="1584697"/>
        </a:xfrm>
        <a:custGeom>
          <a:avLst/>
          <a:gdLst/>
          <a:ahLst/>
          <a:cxnLst/>
          <a:rect l="0" t="0" r="0" b="0"/>
          <a:pathLst>
            <a:path>
              <a:moveTo>
                <a:pt x="0" y="0"/>
              </a:moveTo>
              <a:lnTo>
                <a:pt x="0" y="1403835"/>
              </a:lnTo>
              <a:lnTo>
                <a:pt x="3364511" y="1403835"/>
              </a:lnTo>
              <a:lnTo>
                <a:pt x="3364511" y="15846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873660-808B-4330-974E-420EC6757779}">
      <dsp:nvSpPr>
        <dsp:cNvPr id="0" name=""/>
        <dsp:cNvSpPr/>
      </dsp:nvSpPr>
      <dsp:spPr>
        <a:xfrm>
          <a:off x="2833392" y="2107"/>
          <a:ext cx="3056985" cy="14385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8042"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Arial" panose="020B0604020202020204" pitchFamily="34" charset="0"/>
              <a:cs typeface="Arial" panose="020B0604020202020204" pitchFamily="34" charset="0"/>
            </a:rPr>
            <a:t>Ellen Morrison       </a:t>
          </a:r>
        </a:p>
        <a:p>
          <a:pPr marL="0" lvl="0" indent="0" algn="ctr" defTabSz="533400">
            <a:lnSpc>
              <a:spcPct val="90000"/>
            </a:lnSpc>
            <a:spcBef>
              <a:spcPct val="0"/>
            </a:spcBef>
            <a:spcAft>
              <a:spcPct val="35000"/>
            </a:spcAft>
            <a:buNone/>
          </a:pPr>
          <a:r>
            <a:rPr lang="en-US" sz="1200" b="1" kern="1200" dirty="0">
              <a:latin typeface="Arial" panose="020B0604020202020204" pitchFamily="34" charset="0"/>
              <a:cs typeface="Arial" panose="020B0604020202020204" pitchFamily="34" charset="0"/>
            </a:rPr>
            <a:t>Assistant Commissioner      Office of Medical Products and Tobacco Operations</a:t>
          </a:r>
        </a:p>
      </dsp:txBody>
      <dsp:txXfrm>
        <a:off x="2833392" y="2107"/>
        <a:ext cx="3056985" cy="1438578"/>
      </dsp:txXfrm>
    </dsp:sp>
    <dsp:sp modelId="{699ACAD2-9260-44F6-B8D2-DF0AA7BD6FFE}">
      <dsp:nvSpPr>
        <dsp:cNvPr id="0" name=""/>
        <dsp:cNvSpPr/>
      </dsp:nvSpPr>
      <dsp:spPr>
        <a:xfrm>
          <a:off x="2908641" y="330224"/>
          <a:ext cx="629379" cy="80920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3000" r="-1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37D0C2-B077-43B5-A486-CA75E5BA9C5E}">
      <dsp:nvSpPr>
        <dsp:cNvPr id="0" name=""/>
        <dsp:cNvSpPr/>
      </dsp:nvSpPr>
      <dsp:spPr>
        <a:xfrm>
          <a:off x="6737373" y="3025383"/>
          <a:ext cx="1978047" cy="12587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8042"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Arial" panose="020B0604020202020204" pitchFamily="34" charset="0"/>
              <a:cs typeface="Arial" panose="020B0604020202020204" pitchFamily="34" charset="0"/>
            </a:rPr>
            <a:t>Alonza Cruse Director,       Office of Pharmaceutical Quality Operations </a:t>
          </a:r>
        </a:p>
      </dsp:txBody>
      <dsp:txXfrm>
        <a:off x="6737373" y="3025383"/>
        <a:ext cx="1978047" cy="1258758"/>
      </dsp:txXfrm>
    </dsp:sp>
    <dsp:sp modelId="{F61D3F2B-2A2E-4209-8A43-DD93010BE924}">
      <dsp:nvSpPr>
        <dsp:cNvPr id="0" name=""/>
        <dsp:cNvSpPr/>
      </dsp:nvSpPr>
      <dsp:spPr>
        <a:xfrm>
          <a:off x="6800361" y="3263749"/>
          <a:ext cx="629379" cy="809201"/>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B777AB-D75E-4D37-9084-EB68F59F090A}">
      <dsp:nvSpPr>
        <dsp:cNvPr id="0" name=""/>
        <dsp:cNvSpPr/>
      </dsp:nvSpPr>
      <dsp:spPr>
        <a:xfrm>
          <a:off x="4501295" y="3025383"/>
          <a:ext cx="1874352" cy="12587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8042" tIns="7620" rIns="7620" bIns="7620" numCol="1" spcCol="1270" anchor="ctr" anchorCtr="0">
          <a:noAutofit/>
        </a:bodyPr>
        <a:lstStyle/>
        <a:p>
          <a:pPr marL="0" lvl="0" indent="0" algn="ctr" defTabSz="511175">
            <a:lnSpc>
              <a:spcPct val="100000"/>
            </a:lnSpc>
            <a:spcBef>
              <a:spcPct val="0"/>
            </a:spcBef>
            <a:spcAft>
              <a:spcPts val="0"/>
            </a:spcAft>
            <a:buNone/>
          </a:pPr>
          <a:r>
            <a:rPr lang="en-US" sz="1150" b="1" kern="1200" dirty="0">
              <a:latin typeface="Arial" panose="020B0604020202020204" pitchFamily="34" charset="0"/>
              <a:cs typeface="Arial" panose="020B0604020202020204" pitchFamily="34" charset="0"/>
            </a:rPr>
            <a:t>Jan Welch Director, Office  of Medical </a:t>
          </a:r>
        </a:p>
        <a:p>
          <a:pPr marL="0" lvl="0" indent="0" algn="ctr" defTabSz="511175">
            <a:lnSpc>
              <a:spcPct val="100000"/>
            </a:lnSpc>
            <a:spcBef>
              <a:spcPct val="0"/>
            </a:spcBef>
            <a:spcAft>
              <a:spcPts val="0"/>
            </a:spcAft>
            <a:buNone/>
          </a:pPr>
          <a:r>
            <a:rPr lang="en-US" sz="1150" b="1" kern="1200" dirty="0">
              <a:latin typeface="Arial" panose="020B0604020202020204" pitchFamily="34" charset="0"/>
              <a:cs typeface="Arial" panose="020B0604020202020204" pitchFamily="34" charset="0"/>
            </a:rPr>
            <a:t>Device and Radiological Health Operations</a:t>
          </a:r>
        </a:p>
      </dsp:txBody>
      <dsp:txXfrm>
        <a:off x="4501295" y="3025383"/>
        <a:ext cx="1874352" cy="1258758"/>
      </dsp:txXfrm>
    </dsp:sp>
    <dsp:sp modelId="{79987AAC-D981-4A07-872D-03153C1F1C5D}">
      <dsp:nvSpPr>
        <dsp:cNvPr id="0" name=""/>
        <dsp:cNvSpPr/>
      </dsp:nvSpPr>
      <dsp:spPr>
        <a:xfrm>
          <a:off x="4562380" y="3250162"/>
          <a:ext cx="629379" cy="809201"/>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6000" r="-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49ACE1-5FB8-457B-80D9-0CA04F441A7D}">
      <dsp:nvSpPr>
        <dsp:cNvPr id="0" name=""/>
        <dsp:cNvSpPr/>
      </dsp:nvSpPr>
      <dsp:spPr>
        <a:xfrm>
          <a:off x="2228201" y="3025383"/>
          <a:ext cx="1911369" cy="12587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8042"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Arial" panose="020B0604020202020204" pitchFamily="34" charset="0"/>
              <a:cs typeface="Arial" panose="020B0604020202020204" pitchFamily="34" charset="0"/>
            </a:rPr>
            <a:t> Chrissy Cochran, PhD Director, Office of Bioresearch Monitoring Operations</a:t>
          </a:r>
        </a:p>
      </dsp:txBody>
      <dsp:txXfrm>
        <a:off x="2228201" y="3025383"/>
        <a:ext cx="1911369" cy="1258758"/>
      </dsp:txXfrm>
    </dsp:sp>
    <dsp:sp modelId="{0FD2C3A1-6270-4F8E-A14D-BF18BA92C6EE}">
      <dsp:nvSpPr>
        <dsp:cNvPr id="0" name=""/>
        <dsp:cNvSpPr/>
      </dsp:nvSpPr>
      <dsp:spPr>
        <a:xfrm>
          <a:off x="2314373" y="3259139"/>
          <a:ext cx="629379" cy="809201"/>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4000" r="-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1E22F3-30CD-4F7B-B13F-7540BD7777E5}">
      <dsp:nvSpPr>
        <dsp:cNvPr id="0" name=""/>
        <dsp:cNvSpPr/>
      </dsp:nvSpPr>
      <dsp:spPr>
        <a:xfrm>
          <a:off x="8350" y="3025383"/>
          <a:ext cx="1858126" cy="12587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8042"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Arial" panose="020B0604020202020204" pitchFamily="34" charset="0"/>
              <a:cs typeface="Arial" panose="020B0604020202020204" pitchFamily="34" charset="0"/>
            </a:rPr>
            <a:t> Ginette Michaud, MD Director, Office of Biological Products Operations</a:t>
          </a:r>
        </a:p>
      </dsp:txBody>
      <dsp:txXfrm>
        <a:off x="8350" y="3025383"/>
        <a:ext cx="1858126" cy="1258758"/>
      </dsp:txXfrm>
    </dsp:sp>
    <dsp:sp modelId="{08B31E6A-9C0D-44AA-A051-642D69ED6765}">
      <dsp:nvSpPr>
        <dsp:cNvPr id="0" name=""/>
        <dsp:cNvSpPr/>
      </dsp:nvSpPr>
      <dsp:spPr>
        <a:xfrm>
          <a:off x="56986" y="3259139"/>
          <a:ext cx="629379" cy="809201"/>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6000" b="-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E0338A-BB1A-4680-9E85-A4B25D052073}">
      <dsp:nvSpPr>
        <dsp:cNvPr id="0" name=""/>
        <dsp:cNvSpPr/>
      </dsp:nvSpPr>
      <dsp:spPr>
        <a:xfrm>
          <a:off x="4542747" y="1802410"/>
          <a:ext cx="1722497" cy="8612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8042"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Arial" panose="020B0604020202020204" pitchFamily="34" charset="0"/>
              <a:cs typeface="Arial" panose="020B0604020202020204" pitchFamily="34" charset="0"/>
            </a:rPr>
            <a:t>Director Tobacco Staff [vacant]</a:t>
          </a:r>
          <a:endParaRPr lang="en-US" sz="1200" kern="1200" dirty="0">
            <a:latin typeface="Arial" panose="020B0604020202020204" pitchFamily="34" charset="0"/>
            <a:cs typeface="Arial" panose="020B0604020202020204" pitchFamily="34" charset="0"/>
          </a:endParaRPr>
        </a:p>
      </dsp:txBody>
      <dsp:txXfrm>
        <a:off x="4542747" y="1802410"/>
        <a:ext cx="1722497" cy="861248"/>
      </dsp:txXfrm>
    </dsp:sp>
    <dsp:sp modelId="{24CBEEED-4A45-49EC-BFC8-A4CBE39CB807}">
      <dsp:nvSpPr>
        <dsp:cNvPr id="0" name=""/>
        <dsp:cNvSpPr/>
      </dsp:nvSpPr>
      <dsp:spPr>
        <a:xfrm>
          <a:off x="4628872" y="1888535"/>
          <a:ext cx="516749" cy="688999"/>
        </a:xfrm>
        <a:prstGeom prst="rect">
          <a:avLst/>
        </a:prstGeom>
        <a:solidFill>
          <a:schemeClr val="accent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39D31B-45FD-4008-8819-607794993B9F}">
      <dsp:nvSpPr>
        <dsp:cNvPr id="0" name=""/>
        <dsp:cNvSpPr/>
      </dsp:nvSpPr>
      <dsp:spPr>
        <a:xfrm>
          <a:off x="4020286" y="1117048"/>
          <a:ext cx="234213" cy="1026076"/>
        </a:xfrm>
        <a:custGeom>
          <a:avLst/>
          <a:gdLst/>
          <a:ahLst/>
          <a:cxnLst/>
          <a:rect l="0" t="0" r="0" b="0"/>
          <a:pathLst>
            <a:path>
              <a:moveTo>
                <a:pt x="234213" y="0"/>
              </a:moveTo>
              <a:lnTo>
                <a:pt x="234213" y="1026076"/>
              </a:lnTo>
              <a:lnTo>
                <a:pt x="0" y="10260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CA602E-E758-4CFC-98E3-ABEB8BCED37F}">
      <dsp:nvSpPr>
        <dsp:cNvPr id="0" name=""/>
        <dsp:cNvSpPr/>
      </dsp:nvSpPr>
      <dsp:spPr>
        <a:xfrm>
          <a:off x="4254499" y="1117048"/>
          <a:ext cx="234213" cy="1026076"/>
        </a:xfrm>
        <a:custGeom>
          <a:avLst/>
          <a:gdLst/>
          <a:ahLst/>
          <a:cxnLst/>
          <a:rect l="0" t="0" r="0" b="0"/>
          <a:pathLst>
            <a:path>
              <a:moveTo>
                <a:pt x="0" y="0"/>
              </a:moveTo>
              <a:lnTo>
                <a:pt x="0" y="1026076"/>
              </a:lnTo>
              <a:lnTo>
                <a:pt x="234213" y="10260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4C4DE8-D6B6-4538-92EF-9DDEB8FA67D3}">
      <dsp:nvSpPr>
        <dsp:cNvPr id="0" name=""/>
        <dsp:cNvSpPr/>
      </dsp:nvSpPr>
      <dsp:spPr>
        <a:xfrm>
          <a:off x="2904986" y="1117048"/>
          <a:ext cx="1349513" cy="2052152"/>
        </a:xfrm>
        <a:custGeom>
          <a:avLst/>
          <a:gdLst/>
          <a:ahLst/>
          <a:cxnLst/>
          <a:rect l="0" t="0" r="0" b="0"/>
          <a:pathLst>
            <a:path>
              <a:moveTo>
                <a:pt x="1349513" y="0"/>
              </a:moveTo>
              <a:lnTo>
                <a:pt x="1349513" y="1817939"/>
              </a:lnTo>
              <a:lnTo>
                <a:pt x="0" y="1817939"/>
              </a:lnTo>
              <a:lnTo>
                <a:pt x="0" y="20521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29E052-53D0-45F2-9631-C58C87BAC0BC}">
      <dsp:nvSpPr>
        <dsp:cNvPr id="0" name=""/>
        <dsp:cNvSpPr/>
      </dsp:nvSpPr>
      <dsp:spPr>
        <a:xfrm>
          <a:off x="4254499" y="1117048"/>
          <a:ext cx="1492316" cy="2052152"/>
        </a:xfrm>
        <a:custGeom>
          <a:avLst/>
          <a:gdLst/>
          <a:ahLst/>
          <a:cxnLst/>
          <a:rect l="0" t="0" r="0" b="0"/>
          <a:pathLst>
            <a:path>
              <a:moveTo>
                <a:pt x="0" y="0"/>
              </a:moveTo>
              <a:lnTo>
                <a:pt x="0" y="1817939"/>
              </a:lnTo>
              <a:lnTo>
                <a:pt x="1492316" y="1817939"/>
              </a:lnTo>
              <a:lnTo>
                <a:pt x="1492316" y="20521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873660-808B-4330-974E-420EC6757779}">
      <dsp:nvSpPr>
        <dsp:cNvPr id="0" name=""/>
        <dsp:cNvSpPr/>
      </dsp:nvSpPr>
      <dsp:spPr>
        <a:xfrm>
          <a:off x="3059366" y="1748"/>
          <a:ext cx="2390266" cy="11153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6252"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Arial" panose="020B0604020202020204" pitchFamily="34" charset="0"/>
              <a:cs typeface="Arial" panose="020B0604020202020204" pitchFamily="34" charset="0"/>
            </a:rPr>
            <a:t>Michael Rogers, MS </a:t>
          </a:r>
        </a:p>
        <a:p>
          <a:pPr marL="0" lvl="0" indent="0" algn="ctr" defTabSz="533400">
            <a:lnSpc>
              <a:spcPct val="90000"/>
            </a:lnSpc>
            <a:spcBef>
              <a:spcPct val="0"/>
            </a:spcBef>
            <a:spcAft>
              <a:spcPct val="35000"/>
            </a:spcAft>
            <a:buNone/>
          </a:pPr>
          <a:r>
            <a:rPr lang="en-US" sz="1200" b="1" kern="1200" dirty="0">
              <a:latin typeface="Arial" panose="020B0604020202020204" pitchFamily="34" charset="0"/>
              <a:cs typeface="Arial" panose="020B0604020202020204" pitchFamily="34" charset="0"/>
            </a:rPr>
            <a:t>Assistant Commissioner for Human and Animal Foods [acting]</a:t>
          </a:r>
        </a:p>
      </dsp:txBody>
      <dsp:txXfrm>
        <a:off x="3059366" y="1748"/>
        <a:ext cx="2390266" cy="1115300"/>
      </dsp:txXfrm>
    </dsp:sp>
    <dsp:sp modelId="{699ACAD2-9260-44F6-B8D2-DF0AA7BD6FFE}">
      <dsp:nvSpPr>
        <dsp:cNvPr id="0" name=""/>
        <dsp:cNvSpPr/>
      </dsp:nvSpPr>
      <dsp:spPr>
        <a:xfrm>
          <a:off x="3250729" y="113278"/>
          <a:ext cx="669180" cy="89224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37D0C2-B077-43B5-A486-CA75E5BA9C5E}">
      <dsp:nvSpPr>
        <dsp:cNvPr id="0" name=""/>
        <dsp:cNvSpPr/>
      </dsp:nvSpPr>
      <dsp:spPr>
        <a:xfrm>
          <a:off x="4631516" y="3169201"/>
          <a:ext cx="2230600" cy="11153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6252"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Arial" panose="020B0604020202020204" pitchFamily="34" charset="0"/>
              <a:cs typeface="Arial" panose="020B0604020202020204" pitchFamily="34" charset="0"/>
            </a:rPr>
            <a:t>Joann Givens Director, Office of Human and Animal Foods West</a:t>
          </a:r>
        </a:p>
      </dsp:txBody>
      <dsp:txXfrm>
        <a:off x="4631516" y="3169201"/>
        <a:ext cx="2230600" cy="1115300"/>
      </dsp:txXfrm>
    </dsp:sp>
    <dsp:sp modelId="{F61D3F2B-2A2E-4209-8A43-DD93010BE924}">
      <dsp:nvSpPr>
        <dsp:cNvPr id="0" name=""/>
        <dsp:cNvSpPr/>
      </dsp:nvSpPr>
      <dsp:spPr>
        <a:xfrm>
          <a:off x="4743046" y="3280731"/>
          <a:ext cx="669180" cy="89224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7000" r="-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49ACE1-5FB8-457B-80D9-0CA04F441A7D}">
      <dsp:nvSpPr>
        <dsp:cNvPr id="0" name=""/>
        <dsp:cNvSpPr/>
      </dsp:nvSpPr>
      <dsp:spPr>
        <a:xfrm>
          <a:off x="1646883" y="3169201"/>
          <a:ext cx="2516206" cy="11153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6252"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Arial" panose="020B0604020202020204" pitchFamily="34" charset="0"/>
              <a:cs typeface="Arial" panose="020B0604020202020204" pitchFamily="34" charset="0"/>
            </a:rPr>
            <a:t>Vinetta Howard -King                  Director, Office of Human and Animal Foods East [acting]</a:t>
          </a:r>
        </a:p>
      </dsp:txBody>
      <dsp:txXfrm>
        <a:off x="1646883" y="3169201"/>
        <a:ext cx="2516206" cy="1115300"/>
      </dsp:txXfrm>
    </dsp:sp>
    <dsp:sp modelId="{0FD2C3A1-6270-4F8E-A14D-BF18BA92C6EE}">
      <dsp:nvSpPr>
        <dsp:cNvPr id="0" name=""/>
        <dsp:cNvSpPr/>
      </dsp:nvSpPr>
      <dsp:spPr>
        <a:xfrm>
          <a:off x="1792033" y="3280731"/>
          <a:ext cx="669180" cy="892240"/>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1000" r="-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5F9E9C-9704-4E6A-AC5D-95E5B2C3EDF3}">
      <dsp:nvSpPr>
        <dsp:cNvPr id="0" name=""/>
        <dsp:cNvSpPr/>
      </dsp:nvSpPr>
      <dsp:spPr>
        <a:xfrm>
          <a:off x="4488713" y="1585474"/>
          <a:ext cx="2230600" cy="11153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6252"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Arial" panose="020B0604020202020204" pitchFamily="34" charset="0"/>
              <a:cs typeface="Arial" panose="020B0604020202020204" pitchFamily="34" charset="0"/>
            </a:rPr>
            <a:t>Laurie Farmer Director,          Office of State Cooperative Programs [acting] </a:t>
          </a:r>
        </a:p>
      </dsp:txBody>
      <dsp:txXfrm>
        <a:off x="4488713" y="1585474"/>
        <a:ext cx="2230600" cy="1115300"/>
      </dsp:txXfrm>
    </dsp:sp>
    <dsp:sp modelId="{7535E8D5-59C1-44E9-87AB-1302A225B4F5}">
      <dsp:nvSpPr>
        <dsp:cNvPr id="0" name=""/>
        <dsp:cNvSpPr/>
      </dsp:nvSpPr>
      <dsp:spPr>
        <a:xfrm>
          <a:off x="4600243" y="1697004"/>
          <a:ext cx="669180" cy="892240"/>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957A8B-0C1E-49B0-90C4-126D1B86643E}">
      <dsp:nvSpPr>
        <dsp:cNvPr id="0" name=""/>
        <dsp:cNvSpPr/>
      </dsp:nvSpPr>
      <dsp:spPr>
        <a:xfrm>
          <a:off x="1789686" y="1585474"/>
          <a:ext cx="2230600" cy="11153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6252"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Arial" panose="020B0604020202020204" pitchFamily="34" charset="0"/>
              <a:cs typeface="Arial" panose="020B0604020202020204" pitchFamily="34" charset="0"/>
            </a:rPr>
            <a:t>Ellen Buchanan Director,             Audit Staff</a:t>
          </a:r>
        </a:p>
      </dsp:txBody>
      <dsp:txXfrm>
        <a:off x="1789686" y="1585474"/>
        <a:ext cx="2230600" cy="1115300"/>
      </dsp:txXfrm>
    </dsp:sp>
    <dsp:sp modelId="{1E36492D-4B1B-44A0-9D68-3D9A9A485CF8}">
      <dsp:nvSpPr>
        <dsp:cNvPr id="0" name=""/>
        <dsp:cNvSpPr/>
      </dsp:nvSpPr>
      <dsp:spPr>
        <a:xfrm>
          <a:off x="1901216" y="1697004"/>
          <a:ext cx="669180" cy="892240"/>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12000" r="-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ictureOrgChart+Icon">
  <dgm:title val="Picture Organization Chart"/>
  <dgm:desc val="Use to show hierarchical information or reporting relationships in an organization, with corresponding pictures. The assistant shape and the Org Chart hanging layouts are available with this layout."/>
  <dgm:catLst>
    <dgm:cat type="hierarchy" pri="1050"/>
    <dgm:cat type="officeonline" pri="1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1" styleLbl="alignImgPlace1">
              <dgm:alg type="sp"/>
              <dgm:shape xmlns:r="http://schemas.openxmlformats.org/officeDocument/2006/relationships" type="rect" r:blip="" blipPhldr="1">
                <dgm:adjLst/>
              </dgm:shape>
              <dgm:presOf/>
              <dgm:constrLst/>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 styleLbl="alignImgPlace1">
                    <dgm:alg type="sp"/>
                    <dgm:shape xmlns:r="http://schemas.openxmlformats.org/officeDocument/2006/relationships" type="rect" r:blip="" blipPhldr="1">
                      <dgm:adjLst/>
                    </dgm:shape>
                    <dgm:presOf/>
                    <dgm:constrLst/>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3" styleLbl="alignImgPlace1">
                    <dgm:alg type="sp"/>
                    <dgm:shape xmlns:r="http://schemas.openxmlformats.org/officeDocument/2006/relationships" type="rect" r:blip="" blipPhldr="1">
                      <dgm:adjLst/>
                    </dgm:shape>
                    <dgm:presOf/>
                    <dgm:constrLst/>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ictureOrgChart+Icon">
  <dgm:title val="Picture Organization Chart"/>
  <dgm:desc val="Use to show hierarchical information or reporting relationships in an organization, with corresponding pictures. The assistant shape and the Org Chart hanging layouts are available with this layout."/>
  <dgm:catLst>
    <dgm:cat type="hierarchy" pri="1050"/>
    <dgm:cat type="officeonline" pri="1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1" styleLbl="alignImgPlace1">
              <dgm:alg type="sp"/>
              <dgm:shape xmlns:r="http://schemas.openxmlformats.org/officeDocument/2006/relationships" type="rect" r:blip="" blipPhldr="1">
                <dgm:adjLst/>
              </dgm:shape>
              <dgm:presOf/>
              <dgm:constrLst/>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 styleLbl="alignImgPlace1">
                    <dgm:alg type="sp"/>
                    <dgm:shape xmlns:r="http://schemas.openxmlformats.org/officeDocument/2006/relationships" type="rect" r:blip="" blipPhldr="1">
                      <dgm:adjLst/>
                    </dgm:shape>
                    <dgm:presOf/>
                    <dgm:constrLst/>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3" styleLbl="alignImgPlace1">
                    <dgm:alg type="sp"/>
                    <dgm:shape xmlns:r="http://schemas.openxmlformats.org/officeDocument/2006/relationships" type="rect" r:blip="" blipPhldr="1">
                      <dgm:adjLst/>
                    </dgm:shape>
                    <dgm:presOf/>
                    <dgm:constrLst/>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ictureOrgChart+Icon">
  <dgm:title val="Picture Organization Chart"/>
  <dgm:desc val="Use to show hierarchical information or reporting relationships in an organization, with corresponding pictures. The assistant shape and the Org Chart hanging layouts are available with this layout."/>
  <dgm:catLst>
    <dgm:cat type="hierarchy" pri="1050"/>
    <dgm:cat type="officeonline" pri="1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1" styleLbl="alignImgPlace1">
              <dgm:alg type="sp"/>
              <dgm:shape xmlns:r="http://schemas.openxmlformats.org/officeDocument/2006/relationships" type="rect" r:blip="" blipPhldr="1">
                <dgm:adjLst/>
              </dgm:shape>
              <dgm:presOf/>
              <dgm:constrLst/>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 styleLbl="alignImgPlace1">
                    <dgm:alg type="sp"/>
                    <dgm:shape xmlns:r="http://schemas.openxmlformats.org/officeDocument/2006/relationships" type="rect" r:blip="" blipPhldr="1">
                      <dgm:adjLst/>
                    </dgm:shape>
                    <dgm:presOf/>
                    <dgm:constrLst/>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3" styleLbl="alignImgPlace1">
                    <dgm:alg type="sp"/>
                    <dgm:shape xmlns:r="http://schemas.openxmlformats.org/officeDocument/2006/relationships" type="rect" r:blip="" blipPhldr="1">
                      <dgm:adjLst/>
                    </dgm:shape>
                    <dgm:presOf/>
                    <dgm:constrLst/>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5A8733F-BA2E-4B61-AEF1-94F6EE237D39}" type="datetimeFigureOut">
              <a:rPr lang="en-US" smtClean="0"/>
              <a:t>9/21/2017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9652E11-E1AE-4B01-A0A6-8D73B53A669C}" type="slidenum">
              <a:rPr lang="en-US" smtClean="0"/>
              <a:t>‹#›</a:t>
            </a:fld>
            <a:endParaRPr lang="en-US" dirty="0"/>
          </a:p>
        </p:txBody>
      </p:sp>
    </p:spTree>
    <p:extLst>
      <p:ext uri="{BB962C8B-B14F-4D97-AF65-F5344CB8AC3E}">
        <p14:creationId xmlns:p14="http://schemas.microsoft.com/office/powerpoint/2010/main" val="12505951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eaLnBrk="1" fontAlgn="auto" hangingPunct="1">
              <a:spcBef>
                <a:spcPts val="0"/>
              </a:spcBef>
              <a:spcAft>
                <a:spcPts val="0"/>
              </a:spcAft>
              <a:defRPr sz="1200">
                <a:latin typeface="+mn-lt"/>
                <a:cs typeface="+mn-cs"/>
              </a:defRPr>
            </a:lvl1pPr>
          </a:lstStyle>
          <a:p>
            <a:pPr>
              <a:defRPr/>
            </a:pPr>
            <a:fld id="{7664FAD0-4FAE-466F-B7C2-BC8C6B5E8A0B}" type="datetimeFigureOut">
              <a:rPr lang="en-US"/>
              <a:pPr>
                <a:defRPr/>
              </a:pPr>
              <a:t>9/21/2017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fld id="{5CFE6053-F8CF-436D-B5B0-4026C15157DC}" type="slidenum">
              <a:rPr lang="en-US" altLang="en-US"/>
              <a:pPr/>
              <a:t>‹#›</a:t>
            </a:fld>
            <a:endParaRPr lang="en-US" altLang="en-US" dirty="0"/>
          </a:p>
        </p:txBody>
      </p:sp>
    </p:spTree>
    <p:extLst>
      <p:ext uri="{BB962C8B-B14F-4D97-AF65-F5344CB8AC3E}">
        <p14:creationId xmlns:p14="http://schemas.microsoft.com/office/powerpoint/2010/main" val="36815939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fda.gov/ForIndustry/UserFees/PrescriptionDrugUserFee/ucm272170.htm"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www.fda.gov/ForIndustry/UserFees/GenericDrugUserFees/default.htm" TargetMode="External"/><Relationship Id="rId4" Type="http://schemas.openxmlformats.org/officeDocument/2006/relationships/hyperlink" Target="https://www.fda.gov/ForIndustry/UserFees/MedicalDeviceUserFee/default.htm"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55585" y="4415790"/>
            <a:ext cx="5960961" cy="4693486"/>
          </a:xfrm>
        </p:spPr>
        <p:txBody>
          <a:bodyPr/>
          <a:lstStyle/>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Thank you for that warm welcome. Good morning/afternoon!</a:t>
            </a:r>
          </a:p>
          <a:p>
            <a:pPr marL="0" indent="0">
              <a:buFont typeface="Arial" panose="020B0604020202020204" pitchFamily="34" charset="0"/>
              <a:buNone/>
            </a:pPr>
            <a:endParaRPr lang="en-US" baseline="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sz="1200" baseline="0" dirty="0">
                <a:latin typeface="Arial" panose="020B0604020202020204" pitchFamily="34" charset="0"/>
                <a:cs typeface="Arial" panose="020B0604020202020204" pitchFamily="34" charset="0"/>
              </a:rPr>
              <a:t>I’m excited to share with you an overview</a:t>
            </a:r>
            <a:r>
              <a:rPr lang="en-US" sz="1200" dirty="0">
                <a:latin typeface="Arial" panose="020B0604020202020204" pitchFamily="34" charset="0"/>
                <a:cs typeface="Arial" panose="020B0604020202020204" pitchFamily="34" charset="0"/>
              </a:rPr>
              <a:t> </a:t>
            </a:r>
            <a:r>
              <a:rPr lang="en-US" sz="1200" baseline="0" dirty="0">
                <a:latin typeface="Arial" panose="020B0604020202020204" pitchFamily="34" charset="0"/>
                <a:cs typeface="Arial" panose="020B0604020202020204" pitchFamily="34" charset="0"/>
              </a:rPr>
              <a:t>of the FDA’s Office of Regulatory Affairs organizational model that we stood-up in May. </a:t>
            </a:r>
            <a:r>
              <a:rPr lang="en-US" sz="1200" kern="1200" dirty="0">
                <a:solidFill>
                  <a:schemeClr val="tx1"/>
                </a:solidFill>
                <a:effectLst/>
                <a:latin typeface="Arial" panose="020B0604020202020204" pitchFamily="34" charset="0"/>
                <a:ea typeface="+mn-ea"/>
                <a:cs typeface="Arial" panose="020B0604020202020204" pitchFamily="34" charset="0"/>
              </a:rPr>
              <a:t>The new model organizes our operations by commodity program area and realigns a number of our headquarters functions so that ORA more seamlessly reflects FDA’s broader structure. </a:t>
            </a:r>
          </a:p>
          <a:p>
            <a:pPr marL="171450" lvl="0" indent="-171450">
              <a:buFont typeface="Arial" panose="020B0604020202020204" pitchFamily="34" charset="0"/>
              <a:buChar char="•"/>
            </a:pPr>
            <a:endParaRPr lang="en-US" sz="1200"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baseline="0" dirty="0">
                <a:latin typeface="Arial" panose="020B0604020202020204" pitchFamily="34" charset="0"/>
                <a:cs typeface="Arial" panose="020B0604020202020204" pitchFamily="34" charset="0"/>
              </a:rPr>
              <a:t>Today I’ll  briefly cover: </a:t>
            </a:r>
          </a:p>
          <a:p>
            <a:pPr marL="171450" indent="-171450">
              <a:buFont typeface="Arial" panose="020B0604020202020204" pitchFamily="34" charset="0"/>
              <a:buChar char="•"/>
            </a:pPr>
            <a:endParaRPr lang="en-US" sz="1200" baseline="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sz="1200" baseline="0" dirty="0">
                <a:latin typeface="Arial" panose="020B0604020202020204" pitchFamily="34" charset="0"/>
                <a:cs typeface="Arial" panose="020B0604020202020204" pitchFamily="34" charset="0"/>
              </a:rPr>
              <a:t>Why we we’ve reorganized;</a:t>
            </a:r>
          </a:p>
          <a:p>
            <a:pPr marL="628650" lvl="1" indent="-171450">
              <a:buFont typeface="Arial" panose="020B0604020202020204" pitchFamily="34" charset="0"/>
              <a:buChar char="•"/>
            </a:pPr>
            <a:r>
              <a:rPr lang="en-US" sz="1200" baseline="0" dirty="0">
                <a:latin typeface="Arial" panose="020B0604020202020204" pitchFamily="34" charset="0"/>
                <a:cs typeface="Arial" panose="020B0604020202020204" pitchFamily="34" charset="0"/>
              </a:rPr>
              <a:t>A summary of our reorganization and key changes;</a:t>
            </a:r>
          </a:p>
          <a:p>
            <a:pPr marL="628650" lvl="1" indent="-171450">
              <a:buFont typeface="Arial" panose="020B0604020202020204" pitchFamily="34" charset="0"/>
              <a:buChar char="•"/>
            </a:pPr>
            <a:r>
              <a:rPr lang="en-US" sz="1200" baseline="0" dirty="0">
                <a:latin typeface="Arial" panose="020B0604020202020204" pitchFamily="34" charset="0"/>
                <a:cs typeface="Arial" panose="020B0604020202020204" pitchFamily="34" charset="0"/>
              </a:rPr>
              <a:t>New program operations and offices and the specialization of our field staff;</a:t>
            </a:r>
          </a:p>
          <a:p>
            <a:pPr marL="628650" lvl="1" indent="-171450">
              <a:buFont typeface="Arial" panose="020B0604020202020204" pitchFamily="34" charset="0"/>
              <a:buChar char="•"/>
            </a:pPr>
            <a:r>
              <a:rPr lang="en-US" sz="1200" baseline="0" dirty="0">
                <a:latin typeface="Arial" panose="020B0604020202020204" pitchFamily="34" charset="0"/>
                <a:cs typeface="Arial" panose="020B0604020202020204" pitchFamily="34" charset="0"/>
              </a:rPr>
              <a:t>Contacts and resources available to you throughout our transition,</a:t>
            </a:r>
          </a:p>
          <a:p>
            <a:pPr marL="628650" lvl="1" indent="-171450">
              <a:buFont typeface="Arial" panose="020B0604020202020204" pitchFamily="34" charset="0"/>
              <a:buChar char="•"/>
            </a:pPr>
            <a:r>
              <a:rPr lang="en-US" sz="1200" baseline="0" dirty="0">
                <a:latin typeface="Arial" panose="020B0604020202020204" pitchFamily="34" charset="0"/>
                <a:cs typeface="Arial" panose="020B0604020202020204" pitchFamily="34" charset="0"/>
              </a:rPr>
              <a:t>And then we’ll have time for questions and discussion. </a:t>
            </a:r>
            <a:endParaRPr lang="en-US" sz="12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CFE6053-F8CF-436D-B5B0-4026C15157DC}" type="slidenum">
              <a:rPr lang="en-US" altLang="en-US" smtClean="0"/>
              <a:pPr/>
              <a:t>1</a:t>
            </a:fld>
            <a:endParaRPr lang="en-US" altLang="en-US" dirty="0"/>
          </a:p>
        </p:txBody>
      </p:sp>
    </p:spTree>
    <p:extLst>
      <p:ext uri="{BB962C8B-B14F-4D97-AF65-F5344CB8AC3E}">
        <p14:creationId xmlns:p14="http://schemas.microsoft.com/office/powerpoint/2010/main" val="4121728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dirty="0">
                <a:latin typeface="Arial" panose="020B0604020202020204" pitchFamily="34" charset="0"/>
                <a:cs typeface="Arial" panose="020B0604020202020204" pitchFamily="34" charset="0"/>
              </a:rPr>
              <a:t>The Import Program includes the Division of the Northeast Imports, the Division of the Southwest Imports, and the Division of the West Coast Imports each with one investigations branch and one compliance branch. </a:t>
            </a:r>
          </a:p>
          <a:p>
            <a:pPr marL="174708" indent="-174708" defTabSz="931774">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a:p>
            <a:pPr marL="174708" indent="-174708" defTabSz="931774">
              <a:buFont typeface="Arial" panose="020B0604020202020204" pitchFamily="34" charset="0"/>
              <a:buChar char="•"/>
              <a:defRPr/>
            </a:pPr>
            <a:r>
              <a:rPr lang="en-US" dirty="0">
                <a:latin typeface="Arial" panose="020B0604020202020204" pitchFamily="34" charset="0"/>
                <a:cs typeface="Arial" panose="020B0604020202020204" pitchFamily="34" charset="0"/>
              </a:rPr>
              <a:t>The Division of the Northern Border Imports and the Division of the Southeast Imports each have two investigations branches and one compliance branch. </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CFE6053-F8CF-436D-B5B0-4026C15157DC}" type="slidenum">
              <a:rPr lang="en-US" altLang="en-US" smtClean="0"/>
              <a:pPr/>
              <a:t>10</a:t>
            </a:fld>
            <a:endParaRPr lang="en-US" altLang="en-US" dirty="0"/>
          </a:p>
        </p:txBody>
      </p:sp>
    </p:spTree>
    <p:extLst>
      <p:ext uri="{BB962C8B-B14F-4D97-AF65-F5344CB8AC3E}">
        <p14:creationId xmlns:p14="http://schemas.microsoft.com/office/powerpoint/2010/main" val="775762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0" dirty="0">
                <a:latin typeface="Arial" panose="020B0604020202020204" pitchFamily="34" charset="0"/>
                <a:cs typeface="Arial" panose="020B0604020202020204" pitchFamily="34" charset="0"/>
              </a:rPr>
              <a:t>ORA’s Laboratories will also specialize with our lab staff assigned to the Office of Regulatory Science directed by Dr. Paul Norris. </a:t>
            </a:r>
          </a:p>
          <a:p>
            <a:pPr marL="174708" indent="-174708">
              <a:buFont typeface="Arial" panose="020B0604020202020204" pitchFamily="34" charset="0"/>
              <a:buChar char="•"/>
            </a:pPr>
            <a:endParaRPr lang="en-US" b="0" dirty="0">
              <a:latin typeface="Arial" panose="020B0604020202020204" pitchFamily="34" charset="0"/>
              <a:cs typeface="Arial" panose="020B0604020202020204" pitchFamily="34" charset="0"/>
            </a:endParaRP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ORA operates 13 laboratories, located strategically across the United States, to support the Agency’s mission to protect public health and create new knowledge in the field of regulatory science. The Office of Regulatory Science (ORS) realignment results in the laboratories reporting into ORS, establishing a national laboratory and science network. </a:t>
            </a:r>
          </a:p>
          <a:p>
            <a:pPr marL="174708" indent="-174708">
              <a:buFont typeface="Arial" panose="020B0604020202020204" pitchFamily="34" charset="0"/>
              <a:buChar char="•"/>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CFE6053-F8CF-436D-B5B0-4026C15157DC}" type="slidenum">
              <a:rPr lang="en-US" altLang="en-US" smtClean="0"/>
              <a:pPr/>
              <a:t>11</a:t>
            </a:fld>
            <a:endParaRPr lang="en-US" altLang="en-US" dirty="0"/>
          </a:p>
        </p:txBody>
      </p:sp>
    </p:spTree>
    <p:extLst>
      <p:ext uri="{BB962C8B-B14F-4D97-AF65-F5344CB8AC3E}">
        <p14:creationId xmlns:p14="http://schemas.microsoft.com/office/powerpoint/2010/main" val="3780728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In support of FDA’s program alignment and ORA’s ongoing Laboratory Optimization initiatives, the 13 laboratories have increased their program specialization and now align into two commodity driven programs – medical products, tobacco and specialty laboratories and human and animal food laboratories. Three laboratories now house two programs (two have both a pharmaceutical program and a human and animal foods program; and one houses both human and animal food and tobacco), to ensure adequate service to all programs across the country. </a:t>
            </a:r>
          </a:p>
          <a:p>
            <a:pPr marL="174708" indent="-174708">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The result is an increased specialization of programs within the laboratories, maximizing resources, scientific knowledge, skills and assets, and scientific partnerships with FDA’s programs. </a:t>
            </a:r>
          </a:p>
          <a:p>
            <a:endParaRPr lang="en-US" dirty="0">
              <a:latin typeface="Arial" panose="020B0604020202020204" pitchFamily="34" charset="0"/>
              <a:cs typeface="Arial" panose="020B0604020202020204" pitchFamily="34" charset="0"/>
            </a:endParaRPr>
          </a:p>
          <a:p>
            <a:pPr marL="174708" indent="-174708" defTabSz="931774">
              <a:buFont typeface="Arial" panose="020B0604020202020204" pitchFamily="34" charset="0"/>
              <a:buChar char="•"/>
              <a:defRPr/>
            </a:pPr>
            <a:r>
              <a:rPr lang="en-US" dirty="0">
                <a:latin typeface="Arial" panose="020B0604020202020204" pitchFamily="34" charset="0"/>
                <a:cs typeface="Arial" panose="020B0604020202020204" pitchFamily="34" charset="0"/>
              </a:rPr>
              <a:t>Specializing by FDA-regulated product type more closely mirrors the organizational model of FDA’s centers and the industries we regulate. This will enhance the effectiveness of our communications, our processes, and our ability to keep pace with scientific innovation and protect public health.  </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CFE6053-F8CF-436D-B5B0-4026C15157DC}" type="slidenum">
              <a:rPr lang="en-US" altLang="en-US" smtClean="0"/>
              <a:pPr/>
              <a:t>12</a:t>
            </a:fld>
            <a:endParaRPr lang="en-US" altLang="en-US" dirty="0"/>
          </a:p>
        </p:txBody>
      </p:sp>
    </p:spTree>
    <p:extLst>
      <p:ext uri="{BB962C8B-B14F-4D97-AF65-F5344CB8AC3E}">
        <p14:creationId xmlns:p14="http://schemas.microsoft.com/office/powerpoint/2010/main" val="962050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Barbara Cassens is the director of the Office of Partnerships. Under her leadership the office provides advice and counsel to the Associate Commissioner for Regulatory</a:t>
            </a:r>
            <a:r>
              <a:rPr lang="en-US" sz="1200" kern="1200" baseline="0" dirty="0">
                <a:solidFill>
                  <a:schemeClr val="tx1"/>
                </a:solidFill>
                <a:effectLst/>
                <a:latin typeface="Arial" panose="020B0604020202020204" pitchFamily="34" charset="0"/>
                <a:ea typeface="+mn-ea"/>
                <a:cs typeface="Arial" panose="020B0604020202020204" pitchFamily="34" charset="0"/>
              </a:rPr>
              <a:t> Affairs</a:t>
            </a:r>
            <a:r>
              <a:rPr lang="en-US" sz="1200" kern="1200" dirty="0">
                <a:solidFill>
                  <a:schemeClr val="tx1"/>
                </a:solidFill>
                <a:effectLst/>
                <a:latin typeface="Arial" panose="020B0604020202020204" pitchFamily="34" charset="0"/>
                <a:ea typeface="+mn-ea"/>
                <a:cs typeface="Arial" panose="020B0604020202020204" pitchFamily="34" charset="0"/>
              </a:rPr>
              <a:t> and other members of ORA’s  leadership team on policies and programs related to the development, coordination, and evaluation of agency partnerships with other federal, state, local, tribal, and territorial regulatory and public health agencies and international partners. </a:t>
            </a:r>
          </a:p>
          <a:p>
            <a:pPr marL="171450" lvl="0" indent="-171450">
              <a:buFont typeface="Arial" panose="020B0604020202020204" pitchFamily="34" charset="0"/>
              <a:buChar char="•"/>
            </a:pP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The Office of Partnerships has three Divisions – the Division of Partnership Investments and Agreements (DIPA) which includes two branches – the Human and Animal Food Branch and the Laboratory, Medical Products, and Innovation Branch– is currently led by Abram Brown III who is acting. The Division of Integration  (which is currently vacant), and the Division of Standards Implementation, led by Timothy Weigner who is also acting in his role.</a:t>
            </a:r>
          </a:p>
          <a:p>
            <a:pPr marL="171450" lvl="0" indent="-171450">
              <a:buFont typeface="Arial" panose="020B0604020202020204" pitchFamily="34" charset="0"/>
              <a:buChar char="•"/>
            </a:pP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Arial" panose="020B0604020202020204" pitchFamily="34" charset="0"/>
                <a:ea typeface="+mn-ea"/>
                <a:cs typeface="Arial" panose="020B0604020202020204" pitchFamily="34" charset="0"/>
              </a:rPr>
              <a:t>The Office of Partnerships develops, implements, coordinates, and evaluates the Agency’s federal-state program policy. OP serves as the ORA focal point for the coordination of cooperative relationships with federal, state, local, tribal, territorial, and international regulatory and public health agencies and associations. </a:t>
            </a:r>
          </a:p>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CFE6053-F8CF-436D-B5B0-4026C15157DC}" type="slidenum">
              <a:rPr lang="en-US" altLang="en-US" smtClean="0"/>
              <a:pPr/>
              <a:t>13</a:t>
            </a:fld>
            <a:endParaRPr lang="en-US" altLang="en-US" dirty="0"/>
          </a:p>
        </p:txBody>
      </p:sp>
    </p:spTree>
    <p:extLst>
      <p:ext uri="{BB962C8B-B14F-4D97-AF65-F5344CB8AC3E}">
        <p14:creationId xmlns:p14="http://schemas.microsoft.com/office/powerpoint/2010/main" val="981858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Patricia Alcock is the director of the Office of Training, Education and Development (OTED). The office develops the strategic training, education and development plan for ORA personnel and where appropriate, state and local regulatory partners, in line with ORA’s mission, program priorities and core values. </a:t>
            </a:r>
          </a:p>
          <a:p>
            <a:pPr marL="171450" lvl="0" indent="-171450">
              <a:buFont typeface="Arial" panose="020B0604020202020204" pitchFamily="34" charset="0"/>
              <a:buChar char="•"/>
            </a:pPr>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OTED maintains ORA and related State and local training data, approves ORA certification programs and associated standards for regulatory staff, and provides oversight of OTED’s accreditation commitments.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CFE6053-F8CF-436D-B5B0-4026C15157DC}" type="slidenum">
              <a:rPr lang="en-US" altLang="en-US" smtClean="0"/>
              <a:pPr/>
              <a:t>14</a:t>
            </a:fld>
            <a:endParaRPr lang="en-US" altLang="en-US" dirty="0"/>
          </a:p>
        </p:txBody>
      </p:sp>
    </p:spTree>
    <p:extLst>
      <p:ext uri="{BB962C8B-B14F-4D97-AF65-F5344CB8AC3E}">
        <p14:creationId xmlns:p14="http://schemas.microsoft.com/office/powerpoint/2010/main" val="981858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0" dirty="0">
                <a:latin typeface="Arial" panose="020B0604020202020204" pitchFamily="34" charset="0"/>
                <a:cs typeface="Arial" panose="020B0604020202020204" pitchFamily="34" charset="0"/>
              </a:rPr>
              <a:t>Under Ellen Morrison’s leadership as the Assistant</a:t>
            </a:r>
            <a:r>
              <a:rPr lang="en-US" b="0" baseline="0" dirty="0">
                <a:latin typeface="Arial" panose="020B0604020202020204" pitchFamily="34" charset="0"/>
                <a:cs typeface="Arial" panose="020B0604020202020204" pitchFamily="34" charset="0"/>
              </a:rPr>
              <a:t> Commissioner for Medical Products and Tobacco Operations, </a:t>
            </a:r>
            <a:r>
              <a:rPr lang="en-US" b="0" dirty="0">
                <a:latin typeface="Arial" panose="020B0604020202020204" pitchFamily="34" charset="0"/>
                <a:cs typeface="Arial" panose="020B0604020202020204" pitchFamily="34" charset="0"/>
              </a:rPr>
              <a:t>We’ve established</a:t>
            </a:r>
            <a:r>
              <a:rPr lang="en-US" b="0" baseline="0"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OMPTO </a:t>
            </a:r>
            <a:r>
              <a:rPr lang="en-US" dirty="0">
                <a:latin typeface="Arial" panose="020B0604020202020204" pitchFamily="34" charset="0"/>
                <a:cs typeface="Arial" panose="020B0604020202020204" pitchFamily="34" charset="0"/>
              </a:rPr>
              <a:t>to include four operational offices – Office of Biological Products Operations (OBPO), Office of Bioresearch Monitoring Operations (OBIMO),</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Office of Medical Device and Radiological Health Operations (OMDRHO), and Office of Pharmaceutical Quality Operations (OPQO).</a:t>
            </a:r>
          </a:p>
          <a:p>
            <a:pPr marL="174708" indent="-174708">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OPMTO also includes the Tobacco Operations staff which is aligned to OMPTO’s immediate office. </a:t>
            </a:r>
          </a:p>
          <a:p>
            <a:pPr marL="174708" indent="-174708">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Each of these offices is led by a director who directs and oversees the operations of the program in ORA Districts, as well as ensures coordination between the field and headquarters program functions. </a:t>
            </a:r>
          </a:p>
          <a:p>
            <a:pPr lvl="0" algn="l"/>
            <a:endParaRPr lang="en-US" dirty="0">
              <a:latin typeface="Arial" panose="020B0604020202020204" pitchFamily="34" charset="0"/>
              <a:cs typeface="Arial" panose="020B0604020202020204" pitchFamily="34" charset="0"/>
            </a:endParaRP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Our OMPTO leadership team includes:</a:t>
            </a:r>
          </a:p>
          <a:p>
            <a:pPr marL="640585" lvl="1" indent="-174698">
              <a:buFont typeface="Arial" panose="020B0604020202020204" pitchFamily="34" charset="0"/>
              <a:buChar char="•"/>
            </a:pPr>
            <a:r>
              <a:rPr lang="en-US" dirty="0">
                <a:latin typeface="Arial" panose="020B0604020202020204" pitchFamily="34" charset="0"/>
                <a:cs typeface="Arial" panose="020B0604020202020204" pitchFamily="34" charset="0"/>
              </a:rPr>
              <a:t>Ginette Michaud is the director of the Office of Biological Product Operations</a:t>
            </a:r>
          </a:p>
          <a:p>
            <a:pPr marL="640585" lvl="1" indent="-174698">
              <a:buFont typeface="Arial" panose="020B0604020202020204" pitchFamily="34" charset="0"/>
              <a:buChar char="•"/>
            </a:pPr>
            <a:r>
              <a:rPr lang="en-US" dirty="0">
                <a:latin typeface="Arial" panose="020B0604020202020204" pitchFamily="34" charset="0"/>
                <a:cs typeface="Arial" panose="020B0604020202020204" pitchFamily="34" charset="0"/>
              </a:rPr>
              <a:t>Chrissy Cochran is the director of the Office of Bioresearch Monitoring Operations (BIMO). FDA announced this new office in 2015 after determining a need to increase our field operations and center coordination in this commodity area.</a:t>
            </a:r>
          </a:p>
          <a:p>
            <a:pPr marL="640585" lvl="1" indent="-174698">
              <a:buFont typeface="Arial" panose="020B0604020202020204" pitchFamily="34" charset="0"/>
              <a:buChar char="•"/>
            </a:pPr>
            <a:r>
              <a:rPr lang="en-US" dirty="0">
                <a:latin typeface="Arial" panose="020B0604020202020204" pitchFamily="34" charset="0"/>
                <a:cs typeface="Arial" panose="020B0604020202020204" pitchFamily="34" charset="0"/>
              </a:rPr>
              <a:t>Jan Welch is the director for the Office of Medical Devices and Radiological Health Operations, and </a:t>
            </a:r>
          </a:p>
          <a:p>
            <a:pPr marL="640585" lvl="1" indent="-174698">
              <a:buFont typeface="Arial" panose="020B0604020202020204" pitchFamily="34" charset="0"/>
              <a:buChar char="•"/>
            </a:pPr>
            <a:r>
              <a:rPr lang="en-US" dirty="0">
                <a:latin typeface="Arial" panose="020B0604020202020204" pitchFamily="34" charset="0"/>
                <a:cs typeface="Arial" panose="020B0604020202020204" pitchFamily="34" charset="0"/>
              </a:rPr>
              <a:t>Alonza Cruse is the director of the Office of Pharmaceutical Quality Operations.</a:t>
            </a:r>
          </a:p>
          <a:p>
            <a:pPr lvl="0" algn="l"/>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CFE6053-F8CF-436D-B5B0-4026C15157DC}" type="slidenum">
              <a:rPr lang="en-US" altLang="en-US" smtClean="0"/>
              <a:pPr/>
              <a:t>15</a:t>
            </a:fld>
            <a:endParaRPr lang="en-US" altLang="en-US" dirty="0"/>
          </a:p>
        </p:txBody>
      </p:sp>
    </p:spTree>
    <p:extLst>
      <p:ext uri="{BB962C8B-B14F-4D97-AF65-F5344CB8AC3E}">
        <p14:creationId xmlns:p14="http://schemas.microsoft.com/office/powerpoint/2010/main" val="37807284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b="0" dirty="0">
                <a:latin typeface="Arial" panose="020B0604020202020204" pitchFamily="34" charset="0"/>
                <a:cs typeface="Arial" panose="020B0604020202020204" pitchFamily="34" charset="0"/>
              </a:rPr>
              <a:t>The Office of Biological Product Operations is directed by Dr. Ginette Michaud.</a:t>
            </a:r>
          </a:p>
          <a:p>
            <a:pPr defTabSz="931774">
              <a:defRPr/>
            </a:pPr>
            <a:endParaRPr lang="en-US" b="1" dirty="0">
              <a:latin typeface="Arial" panose="020B0604020202020204" pitchFamily="34" charset="0"/>
              <a:cs typeface="Arial" panose="020B0604020202020204" pitchFamily="34" charset="0"/>
            </a:endParaRP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The Office of Biological Products Operations is responsible for the following activities as they relate to the safety, efficacy and quality of Allergenics, Blood &amp; Blood Products, Protein Therapeutics, Cellular &amp; Gene Therapy Products, Tissue &amp; Tissue Products, Vaccines, Xenotransplantation, and Retroviral Diagnostics.  </a:t>
            </a:r>
          </a:p>
          <a:p>
            <a:pPr marL="174708" indent="-174708">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ORA’s oversight of inspectional operations and compliance actions to protect and advance public health. </a:t>
            </a:r>
          </a:p>
          <a:p>
            <a:pPr marL="174708" indent="-174708">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Leading ORA’s collaboration with the FDA’s Center for Biologics Evaluation and Research. </a:t>
            </a:r>
          </a:p>
          <a:p>
            <a:pPr marL="174708" indent="-174708">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Working with ORA’s domestic and foreign counterparts. </a:t>
            </a:r>
          </a:p>
          <a:p>
            <a:pPr marL="174708" indent="-174708">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Implementing new authorities granted by legislation. </a:t>
            </a:r>
          </a:p>
          <a:p>
            <a:pPr marL="174708" indent="-174708">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Developing regulatory program standards for quality improvements. </a:t>
            </a:r>
          </a:p>
          <a:p>
            <a:pPr marL="174708" indent="-174708">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Enforcement of FDA regulations. </a:t>
            </a:r>
          </a:p>
          <a:p>
            <a:pPr marL="174708" indent="-174708">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Investigations of consumer complaints, fatalities, serious adverse events, and emergencies. </a:t>
            </a:r>
          </a:p>
          <a:p>
            <a:pPr marL="174708" indent="-174708">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OBPO has two Divisions – Division of Biological Products Operations I and II which carry out similar operational responsibilities across the division boundaries. </a:t>
            </a:r>
          </a:p>
          <a:p>
            <a:pPr marL="174708" indent="-174708">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OBPO also includes the Biological Products Operations Staff and Biological Products Inspection Staff (Team Biologics) within the Office of the Director. </a:t>
            </a:r>
          </a:p>
          <a:p>
            <a:pPr marL="174708" indent="-174708">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Within each of the two field Divisions, there is a Biological Products Investigations Branch and a Biological Products Compliance Branch. </a:t>
            </a:r>
          </a:p>
          <a:p>
            <a:pPr marL="174708" indent="-174708">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4708" indent="-174708">
              <a:buFont typeface="Arial" panose="020B0604020202020204" pitchFamily="34" charset="0"/>
              <a:buChar char="•"/>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CFE6053-F8CF-436D-B5B0-4026C15157DC}" type="slidenum">
              <a:rPr lang="en-US" altLang="en-US" smtClean="0"/>
              <a:pPr/>
              <a:t>16</a:t>
            </a:fld>
            <a:endParaRPr lang="en-US" altLang="en-US" dirty="0"/>
          </a:p>
        </p:txBody>
      </p:sp>
    </p:spTree>
    <p:extLst>
      <p:ext uri="{BB962C8B-B14F-4D97-AF65-F5344CB8AC3E}">
        <p14:creationId xmlns:p14="http://schemas.microsoft.com/office/powerpoint/2010/main" val="1863600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b="0" dirty="0">
                <a:latin typeface="Arial" panose="020B0604020202020204" pitchFamily="34" charset="0"/>
                <a:cs typeface="Arial" panose="020B0604020202020204" pitchFamily="34" charset="0"/>
              </a:rPr>
              <a:t>The Office of Biological Product Operations has two Divisions – Division of Biological Products Operations I and II. </a:t>
            </a:r>
          </a:p>
          <a:p>
            <a:pPr marL="174708" indent="-174708">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The Division of Biological Products Operations I and II are each led by a Program Division Director (PDD) reporting to the program director (PD) for Biological Products. Each Division includes a Biological Products Investigations Branch and a Biological Products Compliance Branch. </a:t>
            </a:r>
          </a:p>
          <a:p>
            <a:pPr marL="174708" indent="-174708">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The Division of Biological Products Operations I and II have the same functional duties within the division boundaries detailed in the boundary maps. These Divisions manage field inspection and compliance operations within the associated division for products regulated by the Center for Biologics Evaluation and Research.</a:t>
            </a:r>
          </a:p>
          <a:p>
            <a:pPr marL="174708" indent="-174708">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 Divisions II and II manage and evaluate resource use in support of the biologics program. They both conduct investigations and inspections related to biological products and recommend legal action and assist in implementing approved action. These Divisions manage and evaluate biologics program activities and manages a quality assurance program. </a:t>
            </a:r>
          </a:p>
          <a:p>
            <a:pPr marL="174708" indent="-174708">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Both divisions also develop short and long-range work plans, staffing needs, and budgetary proposals for the Division’s assigned portion of the nationwide program. Finally, Divisions I and II advise the Office of Biological Products Operations program director (PD) of emerging problems, trends, program needs and any local or state issues.  </a:t>
            </a:r>
          </a:p>
          <a:p>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CFE6053-F8CF-436D-B5B0-4026C15157DC}" type="slidenum">
              <a:rPr lang="en-US" altLang="en-US" smtClean="0"/>
              <a:pPr/>
              <a:t>17</a:t>
            </a:fld>
            <a:endParaRPr lang="en-US" altLang="en-US" dirty="0"/>
          </a:p>
        </p:txBody>
      </p:sp>
    </p:spTree>
    <p:extLst>
      <p:ext uri="{BB962C8B-B14F-4D97-AF65-F5344CB8AC3E}">
        <p14:creationId xmlns:p14="http://schemas.microsoft.com/office/powerpoint/2010/main" val="18636003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0" dirty="0">
                <a:latin typeface="Arial" panose="020B0604020202020204" pitchFamily="34" charset="0"/>
                <a:cs typeface="Arial" panose="020B0604020202020204" pitchFamily="34" charset="0"/>
              </a:rPr>
              <a:t>The Office of Bioresearch Monitoring Operations (OBIMO) is directed by Dr. Chrissy Cochran. This regulatory program is responsible for the following cross-center activities: </a:t>
            </a:r>
          </a:p>
          <a:p>
            <a:endParaRPr lang="en-US" dirty="0">
              <a:latin typeface="Arial" panose="020B0604020202020204" pitchFamily="34" charset="0"/>
              <a:cs typeface="Arial" panose="020B0604020202020204" pitchFamily="34" charset="0"/>
            </a:endParaRP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Ensuring the protection of subjects involved in clinical research for FDA-regulated products. </a:t>
            </a:r>
          </a:p>
          <a:p>
            <a:pPr marL="174708" indent="-174708">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Ensuring that non-clinical research is conducted according to Good Laboratory Practices (GLP) requirements. </a:t>
            </a:r>
          </a:p>
          <a:p>
            <a:pPr marL="174708" indent="-174708">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Ensuring the quality and integrity of clinical trial data and non-clinical study data that support the research and marketing applications submitted for review. </a:t>
            </a:r>
          </a:p>
          <a:p>
            <a:pPr marL="174708" indent="-174708">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Working with ORA’s Office of Strategic Planning and Operational Policy (OSPOP) the centers to develop and carry out an annual global work plan. </a:t>
            </a:r>
          </a:p>
          <a:p>
            <a:pPr marL="174708" indent="-174708">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Liaison with the Good Clinical Practice Program and other key stakeholders. </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CFE6053-F8CF-436D-B5B0-4026C15157DC}" type="slidenum">
              <a:rPr lang="en-US" altLang="en-US" smtClean="0"/>
              <a:pPr/>
              <a:t>18</a:t>
            </a:fld>
            <a:endParaRPr lang="en-US" altLang="en-US" dirty="0"/>
          </a:p>
        </p:txBody>
      </p:sp>
    </p:spTree>
    <p:extLst>
      <p:ext uri="{BB962C8B-B14F-4D97-AF65-F5344CB8AC3E}">
        <p14:creationId xmlns:p14="http://schemas.microsoft.com/office/powerpoint/2010/main" val="39174816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Bioresearch Monitoring program director (PD) and has two Divisions – the Division of Bioresearch Monitoring Operations I and II. </a:t>
            </a:r>
          </a:p>
          <a:p>
            <a:pPr marL="174708" indent="-174708">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OBIMO also includes the Bioresearch Monitoring Operations Staff. </a:t>
            </a:r>
          </a:p>
        </p:txBody>
      </p:sp>
      <p:sp>
        <p:nvSpPr>
          <p:cNvPr id="4" name="Slide Number Placeholder 3"/>
          <p:cNvSpPr>
            <a:spLocks noGrp="1"/>
          </p:cNvSpPr>
          <p:nvPr>
            <p:ph type="sldNum" sz="quarter" idx="10"/>
          </p:nvPr>
        </p:nvSpPr>
        <p:spPr/>
        <p:txBody>
          <a:bodyPr/>
          <a:lstStyle/>
          <a:p>
            <a:fld id="{5CFE6053-F8CF-436D-B5B0-4026C15157DC}" type="slidenum">
              <a:rPr lang="en-US" altLang="en-US" smtClean="0"/>
              <a:pPr/>
              <a:t>19</a:t>
            </a:fld>
            <a:endParaRPr lang="en-US" altLang="en-US" dirty="0"/>
          </a:p>
        </p:txBody>
      </p:sp>
    </p:spTree>
    <p:extLst>
      <p:ext uri="{BB962C8B-B14F-4D97-AF65-F5344CB8AC3E}">
        <p14:creationId xmlns:p14="http://schemas.microsoft.com/office/powerpoint/2010/main" val="2417180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Every change is rooted in a reason. For ORA, our reorganization is in response to a charge to the entire agency to modernize our workforce. That charge came in the form of an</a:t>
            </a:r>
            <a:r>
              <a:rPr lang="en-US" baseline="0" dirty="0">
                <a:latin typeface="Arial" panose="020B0604020202020204" pitchFamily="34" charset="0"/>
                <a:cs typeface="Arial" panose="020B0604020202020204" pitchFamily="34" charset="0"/>
              </a:rPr>
              <a:t> initiative </a:t>
            </a:r>
            <a:r>
              <a:rPr lang="en-US" dirty="0">
                <a:latin typeface="Arial" panose="020B0604020202020204" pitchFamily="34" charset="0"/>
                <a:cs typeface="Arial" panose="020B0604020202020204" pitchFamily="34" charset="0"/>
              </a:rPr>
              <a:t>called Program Alignment. </a:t>
            </a:r>
          </a:p>
          <a:p>
            <a:endParaRPr lang="en-US" dirty="0">
              <a:latin typeface="Arial" panose="020B0604020202020204" pitchFamily="34" charset="0"/>
              <a:cs typeface="Arial" panose="020B0604020202020204" pitchFamily="34" charset="0"/>
            </a:endParaRP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Program Alignment was launched on September 6, 2013, when FDA’s Commissioner charged the directorates, centers, and ORA to identify a path forward for the agency to modernize and strengthen the FDA’s workforce to improve our public health response in a way that keeps pace with the acceleration of scientific innovation, global expansion of markets, and modern legal authorities. </a:t>
            </a:r>
          </a:p>
          <a:p>
            <a:r>
              <a:rPr lang="en-US" dirty="0">
                <a:latin typeface="Arial" panose="020B0604020202020204" pitchFamily="34" charset="0"/>
                <a:cs typeface="Arial" panose="020B0604020202020204" pitchFamily="34" charset="0"/>
              </a:rPr>
              <a:t> </a:t>
            </a: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Program Alignment moves the FDA toward a more collaborative program-based model. </a:t>
            </a:r>
          </a:p>
          <a:p>
            <a:endParaRPr lang="en-US" dirty="0">
              <a:latin typeface="Arial" panose="020B0604020202020204" pitchFamily="34" charset="0"/>
              <a:cs typeface="Arial" panose="020B0604020202020204" pitchFamily="34" charset="0"/>
            </a:endParaRP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Over the past four years the agency has executed a number of action plans that would help ORA and the product centers be more effective in protecting public health. </a:t>
            </a:r>
          </a:p>
          <a:p>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We’ve also spent that time planning to reorganize the Office of Regulatory Affairs with an emphasis on modernizing our field operations by aligning by program area to reflect FDA’s structure. </a:t>
            </a:r>
          </a:p>
        </p:txBody>
      </p:sp>
      <p:sp>
        <p:nvSpPr>
          <p:cNvPr id="4" name="Slide Number Placeholder 3"/>
          <p:cNvSpPr>
            <a:spLocks noGrp="1"/>
          </p:cNvSpPr>
          <p:nvPr>
            <p:ph type="sldNum" sz="quarter" idx="10"/>
          </p:nvPr>
        </p:nvSpPr>
        <p:spPr/>
        <p:txBody>
          <a:bodyPr/>
          <a:lstStyle/>
          <a:p>
            <a:fld id="{5CFE6053-F8CF-436D-B5B0-4026C15157DC}" type="slidenum">
              <a:rPr lang="en-US" altLang="en-US" smtClean="0"/>
              <a:pPr/>
              <a:t>2</a:t>
            </a:fld>
            <a:endParaRPr lang="en-US" altLang="en-US" dirty="0"/>
          </a:p>
        </p:txBody>
      </p:sp>
    </p:spTree>
    <p:extLst>
      <p:ext uri="{BB962C8B-B14F-4D97-AF65-F5344CB8AC3E}">
        <p14:creationId xmlns:p14="http://schemas.microsoft.com/office/powerpoint/2010/main" val="12643720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0" dirty="0">
                <a:latin typeface="Arial" panose="020B0604020202020204" pitchFamily="34" charset="0"/>
                <a:cs typeface="Arial" panose="020B0604020202020204" pitchFamily="34" charset="0"/>
              </a:rPr>
              <a:t>The Office of Medical Devices and Radiological Health Operations (OMDRHO) is directed by Jan Welch. </a:t>
            </a:r>
          </a:p>
          <a:p>
            <a:endParaRPr lang="en-US" dirty="0">
              <a:latin typeface="Arial" panose="020B0604020202020204" pitchFamily="34" charset="0"/>
              <a:cs typeface="Arial" panose="020B0604020202020204" pitchFamily="34" charset="0"/>
            </a:endParaRP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The office is responsible for the following activities as they relate to safe, effective, and high-quality medical devices and safe radiation-emitting products:</a:t>
            </a:r>
          </a:p>
          <a:p>
            <a:pPr marL="174708" indent="-174708">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ORA’s oversight of inspectional operations and compliance actions to protect and advance public health. </a:t>
            </a:r>
          </a:p>
          <a:p>
            <a:pPr marL="174708" indent="-174708">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Leading ORA’s collaboration in operational activities with the FDA’s Center for Devices and Radiological Health (CDRH). </a:t>
            </a:r>
          </a:p>
          <a:p>
            <a:pPr marL="174708" indent="-174708">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Working with ORA’s Federal, state, local, tribal, territorial and foreign counterparts. </a:t>
            </a:r>
          </a:p>
          <a:p>
            <a:pPr marL="174708" indent="-174708">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Advancing outreach, education, and cooperative endeavors with industry, trade groups, academia, and other stakeholders to further the protection of public health. </a:t>
            </a:r>
          </a:p>
          <a:p>
            <a:pPr marL="174708" indent="-174708">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Implementing new authorities granted by legislation. </a:t>
            </a:r>
          </a:p>
          <a:p>
            <a:pPr marL="174708" indent="-174708">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Developing regulatory program standards for quality improvements. </a:t>
            </a:r>
          </a:p>
          <a:p>
            <a:pPr marL="174708" indent="-174708">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Enforcement of FDA regulations. </a:t>
            </a:r>
          </a:p>
          <a:p>
            <a:pPr marL="174708" indent="-174708">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Investigations of consumer complaints and emergencies. </a:t>
            </a:r>
          </a:p>
          <a:p>
            <a:pPr marL="174708" indent="-174708">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The Office of Medical Devices and Radiological Health Operations has three Divisions – Division of Medical Devices and Radiological Health Operations I, II, and III. OMDRHO also includes the Foreign Medical Devices and Radiological Health Inspection Staff and Medical Devices and Radiological Health Operations Staff. </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CFE6053-F8CF-436D-B5B0-4026C15157DC}" type="slidenum">
              <a:rPr lang="en-US" altLang="en-US" smtClean="0"/>
              <a:pPr/>
              <a:t>20</a:t>
            </a:fld>
            <a:endParaRPr lang="en-US" altLang="en-US" dirty="0"/>
          </a:p>
        </p:txBody>
      </p:sp>
    </p:spTree>
    <p:extLst>
      <p:ext uri="{BB962C8B-B14F-4D97-AF65-F5344CB8AC3E}">
        <p14:creationId xmlns:p14="http://schemas.microsoft.com/office/powerpoint/2010/main" val="38023819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The Division of Medical Devices and Radiological Health Operations are each led by a Program Division Director (PDD) reporting to the Director for Medical Devices and Radiological Health Operations. Each Division includes a Medical Devices and Radiological Health Operations Investigations Branch and a Medical Devices and Radiological Health Operations Compliance Branch. </a:t>
            </a:r>
          </a:p>
          <a:p>
            <a:endParaRPr lang="en-US" dirty="0">
              <a:latin typeface="Arial" panose="020B0604020202020204" pitchFamily="34" charset="0"/>
              <a:cs typeface="Arial" panose="020B0604020202020204" pitchFamily="34" charset="0"/>
            </a:endParaRP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The Division of Medical Devices and Radiological Health Operations I, II, and III have the same functional duties within the division boundaries detailed in the boundary maps. These Divisions manage inspection and compliance operations within the associated division for products regulated by the Center for Devices and Radiological Health (CDRH). </a:t>
            </a:r>
          </a:p>
        </p:txBody>
      </p:sp>
      <p:sp>
        <p:nvSpPr>
          <p:cNvPr id="4" name="Slide Number Placeholder 3"/>
          <p:cNvSpPr>
            <a:spLocks noGrp="1"/>
          </p:cNvSpPr>
          <p:nvPr>
            <p:ph type="sldNum" sz="quarter" idx="10"/>
          </p:nvPr>
        </p:nvSpPr>
        <p:spPr/>
        <p:txBody>
          <a:bodyPr/>
          <a:lstStyle/>
          <a:p>
            <a:fld id="{5CFE6053-F8CF-436D-B5B0-4026C15157DC}" type="slidenum">
              <a:rPr lang="en-US" altLang="en-US" smtClean="0"/>
              <a:pPr/>
              <a:t>21</a:t>
            </a:fld>
            <a:endParaRPr lang="en-US" altLang="en-US" dirty="0"/>
          </a:p>
        </p:txBody>
      </p:sp>
    </p:spTree>
    <p:extLst>
      <p:ext uri="{BB962C8B-B14F-4D97-AF65-F5344CB8AC3E}">
        <p14:creationId xmlns:p14="http://schemas.microsoft.com/office/powerpoint/2010/main" val="35579178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0" dirty="0">
                <a:latin typeface="Arial" panose="020B0604020202020204" pitchFamily="34" charset="0"/>
                <a:cs typeface="Arial" panose="020B0604020202020204" pitchFamily="34" charset="0"/>
              </a:rPr>
              <a:t>And finally in OMPTO we have the Office of Pharmaceutical Quality</a:t>
            </a:r>
            <a:r>
              <a:rPr lang="en-US" b="0" baseline="0" dirty="0">
                <a:latin typeface="Arial" panose="020B0604020202020204" pitchFamily="34" charset="0"/>
                <a:cs typeface="Arial" panose="020B0604020202020204" pitchFamily="34" charset="0"/>
              </a:rPr>
              <a:t> Operations directed by Alonza Cruse. The office </a:t>
            </a:r>
            <a:r>
              <a:rPr lang="en-US" b="0" dirty="0">
                <a:latin typeface="Arial" panose="020B0604020202020204" pitchFamily="34" charset="0"/>
                <a:cs typeface="Arial" panose="020B0604020202020204" pitchFamily="34" charset="0"/>
              </a:rPr>
              <a:t>provides advice and counsel to ORA and FDA leaders regarding pharmaceutical products field operations and emergency response activities. </a:t>
            </a:r>
          </a:p>
          <a:p>
            <a:endParaRPr lang="en-US" dirty="0">
              <a:latin typeface="Arial" panose="020B0604020202020204" pitchFamily="34" charset="0"/>
              <a:cs typeface="Arial" panose="020B0604020202020204" pitchFamily="34" charset="0"/>
            </a:endParaRP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OPQO collaborates with the agency’s Center for Drug Evaluation and Research (CDER) and the Center for Veterinary Medicine (CVM) on all FDA-regulated pharmaceutical and biopharmaceutical products. </a:t>
            </a:r>
          </a:p>
          <a:p>
            <a:pPr marL="174708" indent="-174708">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OPQO coordinates, directs and assists with pharmaceutical product investigative activities, including conducting investigations and inspections of pharmaceutical products, as well as providing technical assistance regarding pharmaceutical investigational operations. </a:t>
            </a:r>
          </a:p>
          <a:p>
            <a:pPr marL="174708" indent="-174708">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ORA, CDER and CVM partner to develop annual work plans and strategic priorities for inspections, compliance, analysis, and import operations as part of FDA’s implementation of the </a:t>
            </a:r>
            <a:r>
              <a:rPr lang="en-US" u="sng" dirty="0">
                <a:latin typeface="Arial" panose="020B0604020202020204" pitchFamily="34" charset="0"/>
                <a:cs typeface="Arial" panose="020B0604020202020204" pitchFamily="34" charset="0"/>
                <a:hlinkClick r:id="rId3"/>
              </a:rPr>
              <a:t>Prescription Drug User Fee Act</a:t>
            </a:r>
            <a:r>
              <a:rPr lang="en-US" dirty="0">
                <a:latin typeface="Arial" panose="020B0604020202020204" pitchFamily="34" charset="0"/>
                <a:cs typeface="Arial" panose="020B0604020202020204" pitchFamily="34" charset="0"/>
              </a:rPr>
              <a:t>, </a:t>
            </a:r>
            <a:r>
              <a:rPr lang="en-US" u="sng" dirty="0">
                <a:latin typeface="Arial" panose="020B0604020202020204" pitchFamily="34" charset="0"/>
                <a:cs typeface="Arial" panose="020B0604020202020204" pitchFamily="34" charset="0"/>
                <a:hlinkClick r:id="rId4"/>
              </a:rPr>
              <a:t>Medical Device User Fee and Modernization Act</a:t>
            </a:r>
            <a:r>
              <a:rPr lang="en-US" dirty="0">
                <a:latin typeface="Arial" panose="020B0604020202020204" pitchFamily="34" charset="0"/>
                <a:cs typeface="Arial" panose="020B0604020202020204" pitchFamily="34" charset="0"/>
              </a:rPr>
              <a:t>, and the </a:t>
            </a:r>
            <a:r>
              <a:rPr lang="en-US" u="sng" dirty="0">
                <a:latin typeface="Arial" panose="020B0604020202020204" pitchFamily="34" charset="0"/>
                <a:cs typeface="Arial" panose="020B0604020202020204" pitchFamily="34" charset="0"/>
                <a:hlinkClick r:id="rId5"/>
              </a:rPr>
              <a:t>Generic Drug User Fee Amendment</a:t>
            </a:r>
            <a:r>
              <a:rPr lang="en-US" u="sng"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CFE6053-F8CF-436D-B5B0-4026C15157DC}" type="slidenum">
              <a:rPr lang="en-US" altLang="en-US" smtClean="0"/>
              <a:pPr/>
              <a:t>22</a:t>
            </a:fld>
            <a:endParaRPr lang="en-US" altLang="en-US" dirty="0"/>
          </a:p>
        </p:txBody>
      </p:sp>
    </p:spTree>
    <p:extLst>
      <p:ext uri="{BB962C8B-B14F-4D97-AF65-F5344CB8AC3E}">
        <p14:creationId xmlns:p14="http://schemas.microsoft.com/office/powerpoint/2010/main" val="35065664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The Division of Pharmaceutical Quality Operations I, II, III, and IV are each led by a Program Division Director (PDD) reporting to the Director for Pharmaceutical Quality. Each Division includes a Pharmaceutical Quality Investigations Branch and a Pharmaceutical Quality Compliance Branch except for Division I which includes two Investigations Branches (Pharmaceutical Quality Investigations Branch I and II). </a:t>
            </a:r>
          </a:p>
          <a:p>
            <a:endParaRPr lang="en-US" dirty="0">
              <a:latin typeface="Arial" panose="020B0604020202020204" pitchFamily="34" charset="0"/>
              <a:cs typeface="Arial" panose="020B0604020202020204" pitchFamily="34" charset="0"/>
            </a:endParaRP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The Division of Pharmaceutical Quality Operations I, II III and IV have the same functional duties within the division boundaries detailed in the boundary map. </a:t>
            </a:r>
          </a:p>
          <a:p>
            <a:pPr marL="174708" indent="-174708">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These divisions manage field inspection and compliance operations within the associated division for pharmaceutical products. These divisions manage and evaluate resource use in support of the pharmaceutical quality program. </a:t>
            </a:r>
          </a:p>
          <a:p>
            <a:pPr marL="174708" indent="-174708">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Each division conducts investigations and inspections related to pharmaceutical products and recommend legal action and assists in implementing approved action. </a:t>
            </a:r>
          </a:p>
          <a:p>
            <a:pPr marL="174708" indent="-174708">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The divisions also manage and evaluate pharmaceutical program activities and manage a quality assurance program. They develop and implement strategies for the accomplishments of work plans, staffing needs, and budgetary proposals for the Division’s assigned portion of the nationwide program. </a:t>
            </a:r>
          </a:p>
          <a:p>
            <a:pPr marL="174708" indent="-174708">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Finally, they advise the Pharmaceutical Quality PD of emerging problems, trends, program needs and any local or state issues. </a:t>
            </a:r>
          </a:p>
        </p:txBody>
      </p:sp>
      <p:sp>
        <p:nvSpPr>
          <p:cNvPr id="4" name="Slide Number Placeholder 3"/>
          <p:cNvSpPr>
            <a:spLocks noGrp="1"/>
          </p:cNvSpPr>
          <p:nvPr>
            <p:ph type="sldNum" sz="quarter" idx="10"/>
          </p:nvPr>
        </p:nvSpPr>
        <p:spPr/>
        <p:txBody>
          <a:bodyPr/>
          <a:lstStyle/>
          <a:p>
            <a:fld id="{5CFE6053-F8CF-436D-B5B0-4026C15157DC}" type="slidenum">
              <a:rPr lang="en-US" altLang="en-US" smtClean="0"/>
              <a:pPr/>
              <a:t>23</a:t>
            </a:fld>
            <a:endParaRPr lang="en-US" altLang="en-US" dirty="0"/>
          </a:p>
        </p:txBody>
      </p:sp>
    </p:spTree>
    <p:extLst>
      <p:ext uri="{BB962C8B-B14F-4D97-AF65-F5344CB8AC3E}">
        <p14:creationId xmlns:p14="http://schemas.microsoft.com/office/powerpoint/2010/main" val="28783893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b="0" dirty="0">
                <a:latin typeface="Arial" panose="020B0604020202020204" pitchFamily="34" charset="0"/>
                <a:cs typeface="Arial" panose="020B0604020202020204" pitchFamily="34" charset="0"/>
              </a:rPr>
              <a:t>Similar to OMPTO, our Office of Human and Animal Food Operations also aligns with our center</a:t>
            </a:r>
            <a:r>
              <a:rPr lang="en-US" b="0" baseline="0"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partners to advance FDA’s mission. This office also reports directly to the Associate Commissioner for Regulatory Affairs and is currently</a:t>
            </a:r>
            <a:r>
              <a:rPr lang="en-US" b="0" baseline="0" dirty="0">
                <a:latin typeface="Arial" panose="020B0604020202020204" pitchFamily="34" charset="0"/>
                <a:cs typeface="Arial" panose="020B0604020202020204" pitchFamily="34" charset="0"/>
              </a:rPr>
              <a:t> led by acting Assistant Commissioner Michael Rogers</a:t>
            </a:r>
            <a:r>
              <a:rPr lang="en-US" b="0" dirty="0">
                <a:latin typeface="Arial" panose="020B0604020202020204" pitchFamily="34" charset="0"/>
                <a:cs typeface="Arial" panose="020B0604020202020204" pitchFamily="34" charset="0"/>
              </a:rPr>
              <a:t>. </a:t>
            </a:r>
          </a:p>
          <a:p>
            <a:pPr marL="174708" indent="-174708" defTabSz="931774">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The Office of Human and Animal Food Operations (OHAFO) is responsible for the following activities as they relate to the safety of the nation's domestically produced and imported human and animal foods, and cosmetics: </a:t>
            </a:r>
          </a:p>
          <a:p>
            <a:endParaRPr lang="en-US" dirty="0">
              <a:latin typeface="Arial" panose="020B0604020202020204" pitchFamily="34" charset="0"/>
              <a:cs typeface="Arial" panose="020B0604020202020204" pitchFamily="34" charset="0"/>
            </a:endParaRP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ORA’s oversight of inspectional operations and compliance actions to protect and advance public health. </a:t>
            </a:r>
          </a:p>
          <a:p>
            <a:pPr marL="174708" indent="-174708">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Leading ORA’s collaboration with the FDA’s Office of Veterinary Medicine’s Centers for Food Safety and Applied Nutrition (CFSAN) and Veterinary Medicine (CVM). </a:t>
            </a:r>
          </a:p>
          <a:p>
            <a:pPr marL="174708" indent="-174708">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Working with external partners such as state, local, tribal, territorial and foreign counterparts in conjunction with the Office of Partnerships. </a:t>
            </a:r>
          </a:p>
          <a:p>
            <a:pPr marL="174708" indent="-174708">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Implementing new authorities granted by legislation. </a:t>
            </a:r>
          </a:p>
          <a:p>
            <a:pPr marL="174708" indent="-174708">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Developing regulatory program standards for quality improvements. </a:t>
            </a:r>
          </a:p>
          <a:p>
            <a:pPr marL="174708" indent="-174708">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Enforcement of FDA regulations related to Human and Animal Food. </a:t>
            </a:r>
          </a:p>
          <a:p>
            <a:pPr marL="174708" indent="-174708">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Investigations of consumer complaints, recalls and emergencies. </a:t>
            </a:r>
          </a:p>
          <a:p>
            <a:pPr defTabSz="931774">
              <a:defRPr/>
            </a:pPr>
            <a:endParaRPr lang="en-US" dirty="0">
              <a:latin typeface="Arial" panose="020B0604020202020204" pitchFamily="34" charset="0"/>
              <a:cs typeface="Arial" panose="020B0604020202020204" pitchFamily="34" charset="0"/>
            </a:endParaRPr>
          </a:p>
          <a:p>
            <a:pPr defTabSz="931774">
              <a:defRPr/>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lvl="0" algn="l"/>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CFE6053-F8CF-436D-B5B0-4026C15157DC}" type="slidenum">
              <a:rPr lang="en-US" altLang="en-US" smtClean="0"/>
              <a:pPr/>
              <a:t>24</a:t>
            </a:fld>
            <a:endParaRPr lang="en-US" altLang="en-US" dirty="0"/>
          </a:p>
        </p:txBody>
      </p:sp>
    </p:spTree>
    <p:extLst>
      <p:ext uri="{BB962C8B-B14F-4D97-AF65-F5344CB8AC3E}">
        <p14:creationId xmlns:p14="http://schemas.microsoft.com/office/powerpoint/2010/main" val="37807284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OHAFO – East includes: </a:t>
            </a:r>
          </a:p>
          <a:p>
            <a:endParaRPr lang="en-US" dirty="0">
              <a:latin typeface="Arial" panose="020B0604020202020204" pitchFamily="34" charset="0"/>
              <a:cs typeface="Arial" panose="020B0604020202020204" pitchFamily="34" charset="0"/>
            </a:endParaRP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Six east field divisions with a Human and Animal Foods Investigations Branch and a Human and Animal Foods  Compliance Branch. The only exception is division 5 which includes two Human and Animal Foods  Investigations Branches. </a:t>
            </a:r>
          </a:p>
          <a:p>
            <a:endParaRPr lang="en-US" dirty="0">
              <a:latin typeface="Arial" panose="020B0604020202020204" pitchFamily="34" charset="0"/>
              <a:cs typeface="Arial" panose="020B0604020202020204" pitchFamily="34" charset="0"/>
            </a:endParaRP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As mentioned, OHAFO – East is led by a program director (PD) reporting to the Assistant Commissioner for Human and Animal Food Operations (ACHAFO). </a:t>
            </a:r>
          </a:p>
          <a:p>
            <a:pPr marL="174708" indent="-174708">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OHAFO – East also has the Division of Foreign Human and Animal Food operations which includes two Foreign HAF Inspection Branches and two Foreign Human and Animal Food Inspection Planning Branches.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OHAFO</a:t>
            </a:r>
            <a:r>
              <a:rPr lang="en-US" b="1" baseline="0"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 </a:t>
            </a:r>
            <a:r>
              <a:rPr lang="en-US" b="1" baseline="0" dirty="0">
                <a:latin typeface="Arial" panose="020B0604020202020204" pitchFamily="34" charset="0"/>
                <a:cs typeface="Arial" panose="020B0604020202020204" pitchFamily="34" charset="0"/>
              </a:rPr>
              <a:t>West includes:</a:t>
            </a:r>
          </a:p>
          <a:p>
            <a:endParaRPr lang="en-US" dirty="0">
              <a:latin typeface="Arial" panose="020B0604020202020204" pitchFamily="34" charset="0"/>
              <a:cs typeface="Arial" panose="020B0604020202020204" pitchFamily="34" charset="0"/>
            </a:endParaRP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Six West field Divisions each with a HAF Investigations Branch and a HAF Compliance Branch. </a:t>
            </a:r>
          </a:p>
          <a:p>
            <a:pPr marL="174708" indent="-174708">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OHAFO – West is led by a program director (PD) reporting to the Assistant Commissioner for Human and Animal Food Operations (ACHAFO). </a:t>
            </a:r>
          </a:p>
          <a:p>
            <a:pPr marL="174708" indent="-174708">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OHAFO – West includes the Division of Domestic Human and Animal Food Operations (DDHAFO). DDHAFO includes the Domestic and Animal Food Operations Branch and two Domestic Produce Safety Branches. </a:t>
            </a:r>
          </a:p>
          <a:p>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CFE6053-F8CF-436D-B5B0-4026C15157DC}" type="slidenum">
              <a:rPr lang="en-US" altLang="en-US" smtClean="0"/>
              <a:pPr/>
              <a:t>25</a:t>
            </a:fld>
            <a:endParaRPr lang="en-US" altLang="en-US" dirty="0"/>
          </a:p>
        </p:txBody>
      </p:sp>
    </p:spTree>
    <p:extLst>
      <p:ext uri="{BB962C8B-B14F-4D97-AF65-F5344CB8AC3E}">
        <p14:creationId xmlns:p14="http://schemas.microsoft.com/office/powerpoint/2010/main" val="210079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4708" indent="-174708" eaLnBrk="1" hangingPunct="1">
              <a:spcBef>
                <a:spcPct val="0"/>
              </a:spcBef>
              <a:buFont typeface="Arial" panose="020B0604020202020204" pitchFamily="34" charset="0"/>
              <a:buChar char="•"/>
            </a:pPr>
            <a:r>
              <a:rPr lang="en-US" altLang="en-US" dirty="0">
                <a:latin typeface="Arial" panose="020B0604020202020204" pitchFamily="34" charset="0"/>
                <a:cs typeface="Arial" panose="020B0604020202020204" pitchFamily="34" charset="0"/>
              </a:rPr>
              <a:t>Finally, we understand this transition is a significant change. We have engaged all of our internal resources to ensure you continue to have positive engagements with the Office of Regulatory Affairs.</a:t>
            </a:r>
          </a:p>
          <a:p>
            <a:pPr marL="174708" indent="-174708" eaLnBrk="1" hangingPunct="1">
              <a:spcBef>
                <a:spcPct val="0"/>
              </a:spcBef>
              <a:buFont typeface="Arial" panose="020B0604020202020204" pitchFamily="34" charset="0"/>
              <a:buChar char="•"/>
            </a:pPr>
            <a:endParaRPr lang="en-US" altLang="en-US" dirty="0">
              <a:latin typeface="Arial" panose="020B0604020202020204" pitchFamily="34" charset="0"/>
              <a:cs typeface="Arial" panose="020B0604020202020204" pitchFamily="34" charset="0"/>
            </a:endParaRPr>
          </a:p>
          <a:p>
            <a:pPr marL="174708" indent="-174708" eaLnBrk="1" hangingPunct="1">
              <a:spcBef>
                <a:spcPct val="0"/>
              </a:spcBef>
              <a:buFont typeface="Arial" panose="020B0604020202020204" pitchFamily="34" charset="0"/>
              <a:buChar char="•"/>
            </a:pPr>
            <a:r>
              <a:rPr lang="en-US" altLang="en-US" dirty="0">
                <a:latin typeface="Arial" panose="020B0604020202020204" pitchFamily="34" charset="0"/>
                <a:cs typeface="Arial" panose="020B0604020202020204" pitchFamily="34" charset="0"/>
              </a:rPr>
              <a:t>Our ombudsman is available to you to address any concerns regarding your engagement with ORA that would benefit from a third party. </a:t>
            </a:r>
          </a:p>
          <a:p>
            <a:pPr marL="174708" indent="-174708" eaLnBrk="1" hangingPunct="1">
              <a:spcBef>
                <a:spcPct val="0"/>
              </a:spcBef>
              <a:buFont typeface="Arial" panose="020B0604020202020204" pitchFamily="34" charset="0"/>
              <a:buChar char="•"/>
            </a:pPr>
            <a:endParaRPr lang="en-US" altLang="en-US" dirty="0">
              <a:latin typeface="Arial" panose="020B0604020202020204" pitchFamily="34" charset="0"/>
              <a:cs typeface="Arial" panose="020B0604020202020204" pitchFamily="34" charset="0"/>
            </a:endParaRPr>
          </a:p>
          <a:p>
            <a:pPr marL="174708" indent="-174708" defTabSz="931774" eaLnBrk="1" hangingPunct="1">
              <a:spcBef>
                <a:spcPct val="0"/>
              </a:spcBef>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The ombudsman is a neutral arbiter for ORA-related disputes or concerns. She serves as an informal and impartial problem solver and a translator when parties aren’t able to resolve a conflict or reach agreement on an issue. She seeks to find solutions between ORA, external partners, and the general public.  The Ombudsman is committed to increasing transparency and quickly addressing problems that arise. </a:t>
            </a:r>
          </a:p>
          <a:p>
            <a:pPr marL="174708" indent="-174708" eaLnBrk="1" hangingPunct="1">
              <a:spcBef>
                <a:spcPct val="0"/>
              </a:spcBef>
              <a:buFont typeface="Arial" panose="020B0604020202020204" pitchFamily="34" charset="0"/>
              <a:buChar char="•"/>
            </a:pPr>
            <a:endParaRPr lang="en-US" altLang="en-US" dirty="0">
              <a:latin typeface="Arial" panose="020B0604020202020204" pitchFamily="34" charset="0"/>
              <a:cs typeface="Arial" panose="020B0604020202020204" pitchFamily="34" charset="0"/>
            </a:endParaRPr>
          </a:p>
          <a:p>
            <a:pPr marL="174708" indent="-174708" eaLnBrk="1" hangingPunct="1">
              <a:spcBef>
                <a:spcPct val="0"/>
              </a:spcBef>
              <a:buFont typeface="Arial" panose="020B0604020202020204" pitchFamily="34" charset="0"/>
              <a:buChar char="•"/>
            </a:pPr>
            <a:r>
              <a:rPr lang="en-US" altLang="en-US" dirty="0">
                <a:latin typeface="Arial" panose="020B0604020202020204" pitchFamily="34" charset="0"/>
                <a:cs typeface="Arial" panose="020B0604020202020204" pitchFamily="34" charset="0"/>
              </a:rPr>
              <a:t>External stakeholders who are experiencing problems related to inspections, lab results, detentions and refusals, criminal investigations, or any ORA-specific dispute may contact ORA’s ombudsman, Jessica Zeller, at ORAOmbudsman@fda.hhs.gov or 513-679-2777 or 240-535-6021. </a:t>
            </a:r>
          </a:p>
          <a:p>
            <a:pPr marL="174708" indent="-174708" eaLnBrk="1" hangingPunct="1">
              <a:spcBef>
                <a:spcPct val="0"/>
              </a:spcBef>
              <a:buFont typeface="Arial" panose="020B0604020202020204" pitchFamily="34" charset="0"/>
              <a:buChar char="•"/>
            </a:pPr>
            <a:endParaRPr lang="en-US" altLang="en-US" dirty="0">
              <a:latin typeface="Arial" panose="020B0604020202020204" pitchFamily="34" charset="0"/>
              <a:cs typeface="Arial" panose="020B0604020202020204" pitchFamily="34" charset="0"/>
            </a:endParaRPr>
          </a:p>
        </p:txBody>
      </p:sp>
      <p:sp>
        <p:nvSpPr>
          <p:cNvPr id="163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13C9E3E-113A-47C4-937E-54739D9D6713}" type="slidenum">
              <a:rPr lang="en-US" altLang="en-US" smtClean="0">
                <a:solidFill>
                  <a:srgbClr val="000000"/>
                </a:solidFill>
              </a:rPr>
              <a:pPr fontAlgn="base">
                <a:spcBef>
                  <a:spcPct val="0"/>
                </a:spcBef>
                <a:spcAft>
                  <a:spcPct val="0"/>
                </a:spcAft>
                <a:defRPr/>
              </a:pPr>
              <a:t>26</a:t>
            </a:fld>
            <a:endParaRPr lang="en-US" altLang="en-US" dirty="0">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There are a number of resources available to you to learn more about our reorganization. </a:t>
            </a:r>
          </a:p>
          <a:p>
            <a:pPr marL="174708" indent="-174708">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I encourage you to visit “FDA.gov forward slash ORA” to find an overview of our transition along with fact sheets for each of the new operational offices mentioned today. You will also find updated contact information for each of our new offices, and those of our district offices and various personnel, including </a:t>
            </a:r>
            <a:r>
              <a:rPr lang="en-US" sz="1200" kern="1200" dirty="0">
                <a:solidFill>
                  <a:schemeClr val="tx1"/>
                </a:solidFill>
                <a:effectLst/>
                <a:latin typeface="+mn-lt"/>
                <a:ea typeface="+mn-ea"/>
                <a:cs typeface="+mn-cs"/>
              </a:rPr>
              <a:t>recall coordinators, consumer complaint coordinators,</a:t>
            </a:r>
            <a:r>
              <a:rPr lang="en-US" sz="1200" kern="1200" baseline="0" dirty="0">
                <a:solidFill>
                  <a:schemeClr val="tx1"/>
                </a:solidFill>
                <a:effectLst/>
                <a:latin typeface="+mn-lt"/>
                <a:ea typeface="+mn-ea"/>
                <a:cs typeface="+mn-cs"/>
              </a:rPr>
              <a:t> and import operations. </a:t>
            </a:r>
            <a:r>
              <a:rPr lang="en-US" sz="1200" b="0" dirty="0"/>
              <a:t>You </a:t>
            </a:r>
            <a:r>
              <a:rPr lang="en-US" dirty="0">
                <a:latin typeface="Arial" panose="020B0604020202020204" pitchFamily="34" charset="0"/>
                <a:cs typeface="Arial" panose="020B0604020202020204" pitchFamily="34" charset="0"/>
              </a:rPr>
              <a:t>can always find the latest information on ORA there. </a:t>
            </a:r>
          </a:p>
          <a:p>
            <a:pPr marL="174708" indent="-174708">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4708" marR="0" lvl="1" indent="-174708"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For now, continue to work with your current ORA offices and contacts including District Directors, state liaisons, and your contacts in the Office of Partnerships. Any changes to your current contacts will be communicated, however we encourage you to let us know if you need assistance identifying a contact. We’ve established a mailbox for such inquiries. Please direct your general questions about our realignment to engageora@fda.hhs.gov. For questions about the</a:t>
            </a:r>
            <a:r>
              <a:rPr lang="en-US" baseline="0" dirty="0">
                <a:latin typeface="Arial" panose="020B0604020202020204" pitchFamily="34" charset="0"/>
                <a:cs typeface="Arial" panose="020B0604020202020204" pitchFamily="34" charset="0"/>
              </a:rPr>
              <a:t> Office of Partnerships, please email </a:t>
            </a:r>
            <a:r>
              <a:rPr lang="en-US" dirty="0">
                <a:solidFill>
                  <a:srgbClr val="2D2926"/>
                </a:solidFill>
                <a:latin typeface="Arial" panose="020B0604020202020204" pitchFamily="34" charset="0"/>
                <a:cs typeface="Arial" panose="020B0604020202020204" pitchFamily="34" charset="0"/>
              </a:rPr>
              <a:t>OP-ORA@fda.hhs.gov</a:t>
            </a:r>
            <a:r>
              <a:rPr lang="en-US" dirty="0">
                <a:solidFill>
                  <a:schemeClr val="tx1"/>
                </a:solidFill>
                <a:latin typeface="Arial" panose="020B0604020202020204" pitchFamily="34" charset="0"/>
                <a:cs typeface="Arial" panose="020B0604020202020204" pitchFamily="34" charset="0"/>
              </a:rPr>
              <a:t>.</a:t>
            </a:r>
            <a:endParaRPr lang="en-US" dirty="0">
              <a:solidFill>
                <a:srgbClr val="2D2926"/>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CFE6053-F8CF-436D-B5B0-4026C15157DC}" type="slidenum">
              <a:rPr lang="en-US" altLang="en-US" smtClean="0"/>
              <a:pPr/>
              <a:t>27</a:t>
            </a:fld>
            <a:endParaRPr lang="en-US" altLang="en-US" dirty="0"/>
          </a:p>
        </p:txBody>
      </p:sp>
    </p:spTree>
    <p:extLst>
      <p:ext uri="{BB962C8B-B14F-4D97-AF65-F5344CB8AC3E}">
        <p14:creationId xmlns:p14="http://schemas.microsoft.com/office/powerpoint/2010/main" val="8415683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dirty="0">
                <a:latin typeface="Arial" panose="020B0604020202020204" pitchFamily="34" charset="0"/>
                <a:cs typeface="Arial" panose="020B0604020202020204" pitchFamily="34" charset="0"/>
              </a:rPr>
              <a:t>Thank you for allowing me to share news of our recent reorganization. I hope this presentation shed some light on the work we’ve done over the last three years to strengthen the agency’s field operations. Now, I am happy to take your questions regarding ORA’s realignment. Thank you.</a:t>
            </a:r>
          </a:p>
          <a:p>
            <a:pPr defTabSz="931774">
              <a:defRPr/>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CFE6053-F8CF-436D-B5B0-4026C15157DC}" type="slidenum">
              <a:rPr lang="en-US" altLang="en-US" smtClean="0"/>
              <a:pPr/>
              <a:t>28</a:t>
            </a:fld>
            <a:endParaRPr lang="en-US" altLang="en-US" dirty="0"/>
          </a:p>
        </p:txBody>
      </p:sp>
    </p:spTree>
    <p:extLst>
      <p:ext uri="{BB962C8B-B14F-4D97-AF65-F5344CB8AC3E}">
        <p14:creationId xmlns:p14="http://schemas.microsoft.com/office/powerpoint/2010/main" val="3951832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CFE6053-F8CF-436D-B5B0-4026C15157DC}" type="slidenum">
              <a:rPr lang="en-US" altLang="en-US" smtClean="0"/>
              <a:pPr/>
              <a:t>29</a:t>
            </a:fld>
            <a:endParaRPr lang="en-US" altLang="en-US" dirty="0"/>
          </a:p>
        </p:txBody>
      </p:sp>
    </p:spTree>
    <p:extLst>
      <p:ext uri="{BB962C8B-B14F-4D97-AF65-F5344CB8AC3E}">
        <p14:creationId xmlns:p14="http://schemas.microsoft.com/office/powerpoint/2010/main" val="2150510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The ORA many are familiar with was</a:t>
            </a:r>
            <a:r>
              <a:rPr lang="en-US" baseline="0" dirty="0">
                <a:latin typeface="Arial" panose="020B0604020202020204" pitchFamily="34" charset="0"/>
                <a:cs typeface="Arial" panose="020B0604020202020204" pitchFamily="34" charset="0"/>
              </a:rPr>
              <a:t> historically </a:t>
            </a:r>
            <a:r>
              <a:rPr lang="en-US" dirty="0">
                <a:latin typeface="Arial" panose="020B0604020202020204" pitchFamily="34" charset="0"/>
                <a:cs typeface="Arial" panose="020B0604020202020204" pitchFamily="34" charset="0"/>
              </a:rPr>
              <a:t>organized by geographic area. ORA’s regions previously captured our district offices and field operational staff. </a:t>
            </a:r>
          </a:p>
          <a:p>
            <a:pPr marL="174708" indent="-174708">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This previous model had little emphasis on specialization, a key area of focus for the Program Alignment initiative. </a:t>
            </a:r>
          </a:p>
          <a:p>
            <a:pPr marL="174708" indent="-174708">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In fact, most ORA field staff were generalist conducting inspectional and compliance activities across commodities with the exception of Team Biologics, our small Tobacco Cadre, and BIMO staff. </a:t>
            </a: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CFE6053-F8CF-436D-B5B0-4026C15157DC}" type="slidenum">
              <a:rPr lang="en-US" altLang="en-US" smtClean="0"/>
              <a:pPr/>
              <a:t>3</a:t>
            </a:fld>
            <a:endParaRPr lang="en-US" altLang="en-US" dirty="0"/>
          </a:p>
        </p:txBody>
      </p:sp>
    </p:spTree>
    <p:extLst>
      <p:ext uri="{BB962C8B-B14F-4D97-AF65-F5344CB8AC3E}">
        <p14:creationId xmlns:p14="http://schemas.microsoft.com/office/powerpoint/2010/main" val="841568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In the new organizational model, for a given product type, the entire reporting chain for ORA’s inspection and compliance staff--from the employees on the front lines to the assistant commissioners at headquarters—now specializes in that particular commodity.</a:t>
            </a:r>
          </a:p>
          <a:p>
            <a:r>
              <a:rPr lang="en-US" dirty="0">
                <a:latin typeface="Arial" panose="020B0604020202020204" pitchFamily="34" charset="0"/>
                <a:cs typeface="Arial" panose="020B0604020202020204" pitchFamily="34" charset="0"/>
              </a:rPr>
              <a:t> </a:t>
            </a: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This is a significant change from ORA’s previous geographically aligned organizational</a:t>
            </a:r>
            <a:r>
              <a:rPr lang="en-US" baseline="0" dirty="0">
                <a:latin typeface="Arial" panose="020B0604020202020204" pitchFamily="34" charset="0"/>
                <a:cs typeface="Arial" panose="020B0604020202020204" pitchFamily="34" charset="0"/>
              </a:rPr>
              <a:t> model</a:t>
            </a:r>
            <a:r>
              <a:rPr lang="en-US" dirty="0">
                <a:latin typeface="Arial" panose="020B0604020202020204" pitchFamily="34" charset="0"/>
                <a:cs typeface="Arial" panose="020B0604020202020204" pitchFamily="34" charset="0"/>
              </a:rPr>
              <a:t>, where employees, regardless of their area of expertise, may have worked in more than one program area. </a:t>
            </a:r>
          </a:p>
          <a:p>
            <a:r>
              <a:rPr lang="en-US" dirty="0">
                <a:latin typeface="Arial" panose="020B0604020202020204" pitchFamily="34" charset="0"/>
                <a:cs typeface="Arial" panose="020B0604020202020204" pitchFamily="34" charset="0"/>
              </a:rPr>
              <a:t> </a:t>
            </a: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Ultimately these changes will result in a high level of technical expertise and more uniform application of ORA’s policies and processes.  </a:t>
            </a:r>
          </a:p>
          <a:p>
            <a:pPr marL="174708" indent="-174708">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While operations are now aligned  to programs, some functions have been retained based in geography, which I’ll cover momentarily.  </a:t>
            </a:r>
          </a:p>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ORA’s most senior official, the Associate Commissioner for Regulatory Affairs (ACRA), will continue to lead the office.</a:t>
            </a:r>
            <a:endParaRPr lang="en-US" dirty="0">
              <a:effectLst/>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The responsibilities of the existing assistant commissioner for operations are now divided between two new positions: the assistant commissioner for Medical Products and Tobacco Operations, and the assistant commissioner for Human and Animal Food Operations. </a:t>
            </a:r>
          </a:p>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Additionally, ORA’s laboratories, which now also specialize by product type, are overseen by the assistant commissioner for regulatory science in the Office</a:t>
            </a:r>
            <a:r>
              <a:rPr lang="en-US" baseline="0" dirty="0">
                <a:latin typeface="Arial" panose="020B0604020202020204" pitchFamily="34" charset="0"/>
                <a:cs typeface="Arial" panose="020B0604020202020204" pitchFamily="34" charset="0"/>
              </a:rPr>
              <a:t> of Regulatory Science</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The assistant commissioner for partnerships and policy position will remain.</a:t>
            </a:r>
            <a:endParaRPr lang="en-US" sz="1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CFE6053-F8CF-436D-B5B0-4026C15157DC}" type="slidenum">
              <a:rPr lang="en-US" altLang="en-US" smtClean="0"/>
              <a:pPr/>
              <a:t>4</a:t>
            </a:fld>
            <a:endParaRPr lang="en-US" altLang="en-US" dirty="0"/>
          </a:p>
        </p:txBody>
      </p:sp>
    </p:spTree>
    <p:extLst>
      <p:ext uri="{BB962C8B-B14F-4D97-AF65-F5344CB8AC3E}">
        <p14:creationId xmlns:p14="http://schemas.microsoft.com/office/powerpoint/2010/main" val="841568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latin typeface="Arial" panose="020B0604020202020204" pitchFamily="34" charset="0"/>
                <a:cs typeface="Arial" panose="020B0604020202020204" pitchFamily="34" charset="0"/>
              </a:rPr>
              <a:t>ORA at a Glance</a:t>
            </a:r>
          </a:p>
        </p:txBody>
      </p:sp>
      <p:sp>
        <p:nvSpPr>
          <p:cNvPr id="4" name="Slide Number Placeholder 3"/>
          <p:cNvSpPr>
            <a:spLocks noGrp="1"/>
          </p:cNvSpPr>
          <p:nvPr>
            <p:ph type="sldNum" sz="quarter" idx="10"/>
          </p:nvPr>
        </p:nvSpPr>
        <p:spPr/>
        <p:txBody>
          <a:bodyPr/>
          <a:lstStyle/>
          <a:p>
            <a:fld id="{5CFE6053-F8CF-436D-B5B0-4026C15157DC}" type="slidenum">
              <a:rPr lang="en-US" altLang="en-US" smtClean="0"/>
              <a:pPr/>
              <a:t>5</a:t>
            </a:fld>
            <a:endParaRPr lang="en-US" altLang="en-US" dirty="0"/>
          </a:p>
        </p:txBody>
      </p:sp>
    </p:spTree>
    <p:extLst>
      <p:ext uri="{BB962C8B-B14F-4D97-AF65-F5344CB8AC3E}">
        <p14:creationId xmlns:p14="http://schemas.microsoft.com/office/powerpoint/2010/main" val="769595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baseline="0" dirty="0">
                <a:solidFill>
                  <a:schemeClr val="tx1"/>
                </a:solidFill>
                <a:effectLst/>
                <a:latin typeface="Arial" panose="020B0604020202020204" pitchFamily="34" charset="0"/>
                <a:ea typeface="+mn-ea"/>
                <a:cs typeface="Arial" panose="020B0604020202020204" pitchFamily="34" charset="0"/>
              </a:rPr>
              <a:t>Let me tell you what has changed to our structure since May 15.</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lvl="0"/>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A number of our components have changed</a:t>
            </a:r>
            <a:r>
              <a:rPr lang="en-US" baseline="0" dirty="0">
                <a:latin typeface="Arial" panose="020B0604020202020204" pitchFamily="34" charset="0"/>
                <a:cs typeface="Arial" panose="020B0604020202020204" pitchFamily="34" charset="0"/>
              </a:rPr>
              <a:t> to reflect our alignment by commodity program area. </a:t>
            </a:r>
            <a:endParaRPr lang="en-US" dirty="0">
              <a:latin typeface="Arial" panose="020B0604020202020204" pitchFamily="34" charset="0"/>
              <a:cs typeface="Arial" panose="020B0604020202020204" pitchFamily="34" charset="0"/>
            </a:endParaRPr>
          </a:p>
          <a:p>
            <a:pPr lvl="0"/>
            <a:endParaRPr lang="en-US" dirty="0">
              <a:latin typeface="Arial" panose="020B0604020202020204" pitchFamily="34" charset="0"/>
              <a:cs typeface="Arial" panose="020B0604020202020204" pitchFamily="34" charset="0"/>
            </a:endParaRP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The five regions have sunset and</a:t>
            </a:r>
            <a:r>
              <a:rPr lang="en-US" baseline="0" dirty="0">
                <a:latin typeface="Arial" panose="020B0604020202020204" pitchFamily="34" charset="0"/>
                <a:cs typeface="Arial" panose="020B0604020202020204" pitchFamily="34" charset="0"/>
              </a:rPr>
              <a:t> we’ve stood up </a:t>
            </a:r>
            <a:r>
              <a:rPr lang="en-US" dirty="0">
                <a:latin typeface="Arial" panose="020B0604020202020204" pitchFamily="34" charset="0"/>
                <a:cs typeface="Arial" panose="020B0604020202020204" pitchFamily="34" charset="0"/>
              </a:rPr>
              <a:t>the following six  specialized programs for operations, with a office director for each program area including: </a:t>
            </a:r>
          </a:p>
          <a:p>
            <a:pPr marL="640594" lvl="1" indent="-174708">
              <a:buFont typeface="Arial" panose="020B0604020202020204" pitchFamily="34" charset="0"/>
              <a:buChar char="•"/>
            </a:pPr>
            <a:r>
              <a:rPr lang="en-US" dirty="0">
                <a:latin typeface="Arial" panose="020B0604020202020204" pitchFamily="34" charset="0"/>
                <a:cs typeface="Arial" panose="020B0604020202020204" pitchFamily="34" charset="0"/>
              </a:rPr>
              <a:t>Biological Products</a:t>
            </a:r>
          </a:p>
          <a:p>
            <a:pPr marL="640594" lvl="1" indent="-174708">
              <a:buFont typeface="Arial" panose="020B0604020202020204" pitchFamily="34" charset="0"/>
              <a:buChar char="•"/>
            </a:pPr>
            <a:r>
              <a:rPr lang="en-US" dirty="0">
                <a:latin typeface="Arial" panose="020B0604020202020204" pitchFamily="34" charset="0"/>
                <a:cs typeface="Arial" panose="020B0604020202020204" pitchFamily="34" charset="0"/>
              </a:rPr>
              <a:t>Bioresearch Monitoring</a:t>
            </a:r>
          </a:p>
          <a:p>
            <a:pPr marL="640594" lvl="1" indent="-174708">
              <a:buFont typeface="Arial" panose="020B0604020202020204" pitchFamily="34" charset="0"/>
              <a:buChar char="•"/>
            </a:pPr>
            <a:r>
              <a:rPr lang="en-US" dirty="0">
                <a:latin typeface="Arial" panose="020B0604020202020204" pitchFamily="34" charset="0"/>
                <a:cs typeface="Arial" panose="020B0604020202020204" pitchFamily="34" charset="0"/>
              </a:rPr>
              <a:t>Human and Animal Food</a:t>
            </a:r>
          </a:p>
          <a:p>
            <a:pPr marL="640594" lvl="1" indent="-174708">
              <a:buFont typeface="Arial" panose="020B0604020202020204" pitchFamily="34" charset="0"/>
              <a:buChar char="•"/>
            </a:pPr>
            <a:r>
              <a:rPr lang="en-US" dirty="0">
                <a:latin typeface="Arial" panose="020B0604020202020204" pitchFamily="34" charset="0"/>
                <a:cs typeface="Arial" panose="020B0604020202020204" pitchFamily="34" charset="0"/>
              </a:rPr>
              <a:t>Medical Devices and Radiological Health</a:t>
            </a:r>
          </a:p>
          <a:p>
            <a:pPr marL="640594" lvl="1" indent="-174708">
              <a:buFont typeface="Arial" panose="020B0604020202020204" pitchFamily="34" charset="0"/>
              <a:buChar char="•"/>
            </a:pPr>
            <a:r>
              <a:rPr lang="en-US" dirty="0">
                <a:latin typeface="Arial" panose="020B0604020202020204" pitchFamily="34" charset="0"/>
                <a:cs typeface="Arial" panose="020B0604020202020204" pitchFamily="34" charset="0"/>
              </a:rPr>
              <a:t>Pharmaceutical Quality, and </a:t>
            </a:r>
          </a:p>
          <a:p>
            <a:pPr marL="640594" lvl="1" indent="-174708">
              <a:buFont typeface="Arial" panose="020B0604020202020204" pitchFamily="34" charset="0"/>
              <a:buChar char="•"/>
            </a:pPr>
            <a:r>
              <a:rPr lang="en-US" dirty="0">
                <a:latin typeface="Arial" panose="020B0604020202020204" pitchFamily="34" charset="0"/>
                <a:cs typeface="Arial" panose="020B0604020202020204" pitchFamily="34" charset="0"/>
              </a:rPr>
              <a:t>Tobacco </a:t>
            </a:r>
          </a:p>
          <a:p>
            <a:pPr lvl="0"/>
            <a:endParaRPr lang="en-US" dirty="0">
              <a:latin typeface="Arial" panose="020B0604020202020204" pitchFamily="34" charset="0"/>
              <a:cs typeface="Arial" panose="020B0604020202020204" pitchFamily="34" charset="0"/>
            </a:endParaRP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Our regions and regional management structure has moved to a program-based management structure</a:t>
            </a:r>
            <a:r>
              <a:rPr lang="en-US" baseline="0" dirty="0">
                <a:latin typeface="Arial" panose="020B0604020202020204" pitchFamily="34" charset="0"/>
                <a:cs typeface="Arial" panose="020B0604020202020204" pitchFamily="34" charset="0"/>
              </a:rPr>
              <a:t> however,</a:t>
            </a:r>
            <a:r>
              <a:rPr lang="en-US" dirty="0">
                <a:latin typeface="Arial" panose="020B0604020202020204" pitchFamily="34" charset="0"/>
                <a:cs typeface="Arial" panose="020B0604020202020204" pitchFamily="34" charset="0"/>
              </a:rPr>
              <a:t> our 20 district offices have been retained. Moreover, our district directors, while aligned operationally into one program area, also have responsibility over a geographic area overseeing state liaisons, emergency response coordinators and other key functions that need to remain geographically based.</a:t>
            </a:r>
          </a:p>
          <a:p>
            <a:r>
              <a:rPr lang="en-US" dirty="0">
                <a:latin typeface="Arial" panose="020B0604020202020204" pitchFamily="34" charset="0"/>
                <a:cs typeface="Arial" panose="020B0604020202020204" pitchFamily="34" charset="0"/>
              </a:rPr>
              <a:t> </a:t>
            </a: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Our 20 district directors are joined by an additional eight program division directors who have operational program responsibilities only.  </a:t>
            </a:r>
          </a:p>
          <a:p>
            <a:r>
              <a:rPr lang="en-US" dirty="0">
                <a:latin typeface="Arial" panose="020B0604020202020204" pitchFamily="34" charset="0"/>
                <a:cs typeface="Arial" panose="020B0604020202020204" pitchFamily="34" charset="0"/>
              </a:rPr>
              <a:t> </a:t>
            </a: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The district director remains the most senior official in the district regardless of their operational program assignment, thus they continue to support regulatory meetings held locally and they have oversight for employee safety and facilities across the district. </a:t>
            </a:r>
          </a:p>
          <a:p>
            <a:r>
              <a:rPr lang="en-US" dirty="0">
                <a:latin typeface="Arial" panose="020B0604020202020204" pitchFamily="34" charset="0"/>
                <a:cs typeface="Arial" panose="020B0604020202020204" pitchFamily="34" charset="0"/>
              </a:rPr>
              <a:t> </a:t>
            </a: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All regional food and drug directors (RFDDs) and regional staff have</a:t>
            </a:r>
            <a:r>
              <a:rPr lang="en-US" baseline="0" dirty="0">
                <a:latin typeface="Arial" panose="020B0604020202020204" pitchFamily="34" charset="0"/>
                <a:cs typeface="Arial" panose="020B0604020202020204" pitchFamily="34" charset="0"/>
              </a:rPr>
              <a:t> transitioned to </a:t>
            </a:r>
            <a:r>
              <a:rPr lang="en-US" dirty="0">
                <a:latin typeface="Arial" panose="020B0604020202020204" pitchFamily="34" charset="0"/>
                <a:cs typeface="Arial" panose="020B0604020202020204" pitchFamily="34" charset="0"/>
              </a:rPr>
              <a:t>other positions in ORA.</a:t>
            </a:r>
          </a:p>
          <a:p>
            <a:pPr lvl="0"/>
            <a:endParaRPr lang="en-US" dirty="0">
              <a:latin typeface="Arial" panose="020B0604020202020204" pitchFamily="34" charset="0"/>
              <a:cs typeface="Arial" panose="020B0604020202020204" pitchFamily="34" charset="0"/>
            </a:endParaRP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ORA has also aligned Import Operations as its own program of specialization, although it will still oversee all products regulated by FDA. </a:t>
            </a:r>
          </a:p>
          <a:p>
            <a:r>
              <a:rPr lang="en-US" sz="1200" kern="1200" dirty="0">
                <a:solidFill>
                  <a:schemeClr val="tx1"/>
                </a:solidFill>
                <a:effectLst/>
                <a:latin typeface="Arial" panose="020B0604020202020204" pitchFamily="34" charset="0"/>
                <a:ea typeface="+mn-ea"/>
                <a:cs typeface="Arial" panose="020B0604020202020204" pitchFamily="34" charset="0"/>
              </a:rPr>
              <a:t> </a:t>
            </a:r>
          </a:p>
          <a:p>
            <a:pPr lvl="0"/>
            <a:endParaRPr lang="en-US" sz="1200" b="1" kern="1200" dirty="0">
              <a:solidFill>
                <a:schemeClr val="tx1"/>
              </a:solidFill>
              <a:effectLst/>
              <a:latin typeface="Arial" panose="020B0604020202020204" pitchFamily="34" charset="0"/>
              <a:ea typeface="+mn-ea"/>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CFE6053-F8CF-436D-B5B0-4026C15157DC}" type="slidenum">
              <a:rPr lang="en-US" altLang="en-US" smtClean="0"/>
              <a:pPr/>
              <a:t>6</a:t>
            </a:fld>
            <a:endParaRPr lang="en-US" altLang="en-US" dirty="0"/>
          </a:p>
        </p:txBody>
      </p:sp>
    </p:spTree>
    <p:extLst>
      <p:ext uri="{BB962C8B-B14F-4D97-AF65-F5344CB8AC3E}">
        <p14:creationId xmlns:p14="http://schemas.microsoft.com/office/powerpoint/2010/main" val="1494787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dirty="0">
                <a:latin typeface="Arial" panose="020B0604020202020204" pitchFamily="34" charset="0"/>
                <a:cs typeface="Arial" panose="020B0604020202020204" pitchFamily="34" charset="0"/>
              </a:rPr>
              <a:t>ORA’s Laboratories now specialize and align to either Human and Animal Food Labs or Medical Product, Tobacco and Specialty Labs.</a:t>
            </a:r>
          </a:p>
          <a:p>
            <a:pPr marL="174708" indent="-174708" defTabSz="931774">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a:p>
            <a:pPr marL="174708" indent="-174708" defTabSz="931774">
              <a:buFont typeface="Arial" panose="020B0604020202020204" pitchFamily="34" charset="0"/>
              <a:buChar char="•"/>
              <a:defRPr/>
            </a:pPr>
            <a:r>
              <a:rPr lang="en-US" dirty="0">
                <a:latin typeface="Arial" panose="020B0604020202020204" pitchFamily="34" charset="0"/>
                <a:cs typeface="Arial" panose="020B0604020202020204" pitchFamily="34" charset="0"/>
              </a:rPr>
              <a:t>Our training hub, previously called the Division of Human Resource Development within the Office of Resource Management has been established as its own office, the Office of Training, Education and Development.</a:t>
            </a:r>
          </a:p>
          <a:p>
            <a:pPr marL="174708" indent="-174708" defTabSz="931774">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a:p>
            <a:pPr marL="174708" indent="-174708" defTabSz="931774">
              <a:buFont typeface="Arial" panose="020B0604020202020204" pitchFamily="34" charset="0"/>
              <a:buChar char="•"/>
              <a:defRPr/>
            </a:pPr>
            <a:r>
              <a:rPr lang="en-US" dirty="0">
                <a:latin typeface="Arial" panose="020B0604020202020204" pitchFamily="34" charset="0"/>
                <a:cs typeface="Arial" panose="020B0604020202020204" pitchFamily="34" charset="0"/>
              </a:rPr>
              <a:t>The Office of State Cooperative Programs  aligns under the Human and Animal Food Operations, and is run as a single national program</a:t>
            </a:r>
          </a:p>
          <a:p>
            <a:pPr marL="174708" indent="-174708" defTabSz="931774">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a:p>
            <a:pPr marL="174708" indent="-174708" defTabSz="931774">
              <a:buFont typeface="Arial" panose="020B0604020202020204" pitchFamily="34" charset="0"/>
              <a:buChar char="•"/>
              <a:defRPr/>
            </a:pPr>
            <a:r>
              <a:rPr lang="en-US" dirty="0">
                <a:latin typeface="Arial" panose="020B0604020202020204" pitchFamily="34" charset="0"/>
                <a:cs typeface="Arial" panose="020B0604020202020204" pitchFamily="34" charset="0"/>
              </a:rPr>
              <a:t>We have retained certain functions based in geography: consumer complaint coordinators, state liaisons, emergency response coordinators. That means your contact for those functions remains the same.</a:t>
            </a:r>
          </a:p>
          <a:p>
            <a:pPr marL="174708" indent="-174708" defTabSz="931774">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a:p>
            <a:pPr marL="174708" indent="-174708" defTabSz="931774">
              <a:buFont typeface="Arial" panose="020B0604020202020204" pitchFamily="34" charset="0"/>
              <a:buChar char="•"/>
              <a:defRPr/>
            </a:pPr>
            <a:r>
              <a:rPr lang="en-US" dirty="0">
                <a:latin typeface="Arial" panose="020B0604020202020204" pitchFamily="34" charset="0"/>
                <a:cs typeface="Arial" panose="020B0604020202020204" pitchFamily="34" charset="0"/>
              </a:rPr>
              <a:t>A number of functions remain embedded in their local district, however now report into a single office. That means Freedom of Information (FOI) staff now report into the Division of Information Disclosure; industrial hygienists report into the Office of Regulatory Science, and all administrative staff report into the Office of Management.</a:t>
            </a:r>
          </a:p>
          <a:p>
            <a:pPr defTabSz="931774">
              <a:defRPr/>
            </a:pPr>
            <a:endParaRPr lang="en-US"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latin typeface="Arial" panose="020B0604020202020204" pitchFamily="34" charset="0"/>
              <a:cs typeface="Arial" panose="020B0604020202020204" pitchFamily="34" charset="0"/>
            </a:endParaRPr>
          </a:p>
          <a:p>
            <a:r>
              <a:rPr lang="en-US" sz="1200" b="1" kern="1200" dirty="0">
                <a:solidFill>
                  <a:schemeClr val="tx1"/>
                </a:solidFill>
                <a:effectLst/>
                <a:latin typeface="Arial" panose="020B0604020202020204" pitchFamily="34" charset="0"/>
                <a:ea typeface="+mn-ea"/>
                <a:cs typeface="Arial" panose="020B0604020202020204" pitchFamily="34" charset="0"/>
              </a:rPr>
              <a:t>Benefits of ORA’s Realignment</a:t>
            </a:r>
          </a:p>
          <a:p>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Specializing by FDA-regulated product type more closely mirrors the organizational model of FDA’s centers and the industries we regulate. This will enhance the effectiveness of our communications, our processes, and our ability to keep pace with scientific innovation and protect public health.  </a:t>
            </a:r>
          </a:p>
          <a:p>
            <a:pPr marL="171450" lvl="0" indent="-171450">
              <a:buFont typeface="Arial" panose="020B0604020202020204" pitchFamily="34" charset="0"/>
              <a:buChar char="•"/>
            </a:pP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We recognize our reorganization will impact all of our stakeholders.  By specializing ORA staff we will provide more seamless and coordinated interactions between the agency and industry, as well as our federal, state, tribal and local regulators.</a:t>
            </a:r>
          </a:p>
          <a:p>
            <a:pPr marL="171450" lvl="0" indent="-171450">
              <a:buFont typeface="Arial" panose="020B0604020202020204" pitchFamily="34" charset="0"/>
              <a:buChar char="•"/>
            </a:pP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Our reorganization will drive new efficiency across each commodity with enhanced coordination between ORA and our agency partners.</a:t>
            </a:r>
          </a:p>
          <a:p>
            <a:pPr marL="171450" lvl="0" indent="-171450">
              <a:buFont typeface="Arial" panose="020B0604020202020204" pitchFamily="34" charset="0"/>
              <a:buChar char="•"/>
            </a:pP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The majority of investigators, compliance officers and the supervisory chain will only focus on one commodity area.  For example, device investigators will only focus on device work.</a:t>
            </a:r>
          </a:p>
          <a:p>
            <a:pPr marL="171450" lvl="0" indent="-171450">
              <a:buFont typeface="Arial" panose="020B0604020202020204" pitchFamily="34" charset="0"/>
              <a:buChar char="•"/>
            </a:pP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We will focus inspections on activities that are critical to both product and process quality improves the inspection outcome.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CFE6053-F8CF-436D-B5B0-4026C15157DC}" type="slidenum">
              <a:rPr lang="en-US" altLang="en-US" smtClean="0"/>
              <a:pPr/>
              <a:t>7</a:t>
            </a:fld>
            <a:endParaRPr lang="en-US" altLang="en-US" dirty="0"/>
          </a:p>
        </p:txBody>
      </p:sp>
    </p:spTree>
    <p:extLst>
      <p:ext uri="{BB962C8B-B14F-4D97-AF65-F5344CB8AC3E}">
        <p14:creationId xmlns:p14="http://schemas.microsoft.com/office/powerpoint/2010/main" val="3669125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b="0" dirty="0">
              <a:cs typeface="Arial" panose="020B0604020202020204" pitchFamily="34" charset="0"/>
            </a:endParaRPr>
          </a:p>
          <a:p>
            <a:pPr marL="174708" indent="-174708">
              <a:buFont typeface="Arial" panose="020B0604020202020204" pitchFamily="34" charset="0"/>
              <a:buChar char="•"/>
            </a:pPr>
            <a:r>
              <a:rPr lang="en-US" b="0" dirty="0">
                <a:cs typeface="Arial" panose="020B0604020202020204" pitchFamily="34" charset="0"/>
              </a:rPr>
              <a:t>I’ll start with the offices that report directly to </a:t>
            </a:r>
            <a:r>
              <a:rPr lang="en-US" b="0" baseline="0" dirty="0">
                <a:cs typeface="Arial" panose="020B0604020202020204" pitchFamily="34" charset="0"/>
              </a:rPr>
              <a:t>the </a:t>
            </a:r>
            <a:r>
              <a:rPr lang="en-US" b="0" dirty="0">
                <a:cs typeface="Arial" panose="020B0604020202020204" pitchFamily="34" charset="0"/>
              </a:rPr>
              <a:t>Associate Commissioner for Regulatory Affairs. </a:t>
            </a:r>
          </a:p>
          <a:p>
            <a:pPr lvl="0" algn="l"/>
            <a:endParaRPr lang="en-US" b="0" dirty="0">
              <a:cs typeface="Arial" panose="020B0604020202020204" pitchFamily="34" charset="0"/>
            </a:endParaRPr>
          </a:p>
          <a:p>
            <a:pPr marL="174708" indent="-174708">
              <a:buFont typeface="Arial" panose="020B0604020202020204" pitchFamily="34" charset="0"/>
              <a:buChar char="•"/>
            </a:pPr>
            <a:r>
              <a:rPr lang="en-US" b="0" dirty="0">
                <a:cs typeface="Arial" panose="020B0604020202020204" pitchFamily="34" charset="0"/>
              </a:rPr>
              <a:t>Import Operations has been elevated to its own program in the Office of Enforcement and Import Operations led by Doug Stearn. </a:t>
            </a:r>
          </a:p>
          <a:p>
            <a:pPr marL="174708" indent="-174708">
              <a:buFont typeface="Arial" panose="020B0604020202020204" pitchFamily="34" charset="0"/>
              <a:buChar char="•"/>
            </a:pPr>
            <a:endParaRPr lang="en-US" b="0" dirty="0">
              <a:cs typeface="Arial" panose="020B0604020202020204" pitchFamily="34" charset="0"/>
            </a:endParaRPr>
          </a:p>
          <a:p>
            <a:pPr marL="174708" indent="-174708">
              <a:buFont typeface="Arial" panose="020B0604020202020204" pitchFamily="34" charset="0"/>
              <a:buChar char="•"/>
            </a:pPr>
            <a:r>
              <a:rPr lang="en-US" b="0" dirty="0">
                <a:cs typeface="Arial" panose="020B0604020202020204" pitchFamily="34" charset="0"/>
              </a:rPr>
              <a:t>ORA’s Laboratories have</a:t>
            </a:r>
            <a:r>
              <a:rPr lang="en-US" b="0" baseline="0" dirty="0">
                <a:cs typeface="Arial" panose="020B0604020202020204" pitchFamily="34" charset="0"/>
              </a:rPr>
              <a:t> been </a:t>
            </a:r>
            <a:r>
              <a:rPr lang="en-US" b="0" dirty="0">
                <a:cs typeface="Arial" panose="020B0604020202020204" pitchFamily="34" charset="0"/>
              </a:rPr>
              <a:t>specialized with our lab staff assigned to the Office of Regulatory Science directed by Dr. Paul Norris. </a:t>
            </a:r>
            <a:endParaRPr lang="en-US" b="0" dirty="0"/>
          </a:p>
          <a:p>
            <a:endParaRPr lang="en-US" b="0" dirty="0">
              <a:cs typeface="Arial" panose="020B0604020202020204" pitchFamily="34" charset="0"/>
            </a:endParaRPr>
          </a:p>
          <a:p>
            <a:pPr lvl="0" algn="l"/>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CFE6053-F8CF-436D-B5B0-4026C15157DC}" type="slidenum">
              <a:rPr lang="en-US" altLang="en-US" smtClean="0"/>
              <a:pPr/>
              <a:t>8</a:t>
            </a:fld>
            <a:endParaRPr lang="en-US" altLang="en-US" dirty="0"/>
          </a:p>
        </p:txBody>
      </p:sp>
    </p:spTree>
    <p:extLst>
      <p:ext uri="{BB962C8B-B14F-4D97-AF65-F5344CB8AC3E}">
        <p14:creationId xmlns:p14="http://schemas.microsoft.com/office/powerpoint/2010/main" val="3780728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The Office of Enforcement and Import Operations (OEIO) is responsible for the following cross-Center activities: </a:t>
            </a:r>
          </a:p>
          <a:p>
            <a:endParaRPr lang="en-US" dirty="0">
              <a:latin typeface="Arial" panose="020B0604020202020204" pitchFamily="34" charset="0"/>
              <a:cs typeface="Arial" panose="020B0604020202020204" pitchFamily="34" charset="0"/>
            </a:endParaRP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Providing direction, assistance, management and oversight of field import operations, including conducting field investigations and compliance activities. </a:t>
            </a:r>
          </a:p>
          <a:p>
            <a:pPr marL="174708" indent="-174708">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Serving as the agency focal point for headquarters/field relationships on all import programs, operations, and problems. Establishes field uniformity for import activities through adherence to procedural policy and operation's automated systems. Establishes and oversees a filed import quality control program. </a:t>
            </a:r>
          </a:p>
          <a:p>
            <a:pPr marL="174708" indent="-174708">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Coordinating agency import activities with the U.S. Customs and Border Protection, including the development and institution of joint regulations, procedures, policies, and operations, as well as coordinating activities with other Federal agencies and foreign governments with border responsibilities through interagency agreements, memoranda of understanding, and informal working relationships. </a:t>
            </a:r>
          </a:p>
          <a:p>
            <a:pPr marL="174708" indent="-174708">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Providing subject matter expertise and direction for the development of import policies and new import procedures and regulations. </a:t>
            </a:r>
          </a:p>
          <a:p>
            <a:pPr marL="174708" indent="-174708">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Providing support and direction for designated compliance and recall operations that cut across programs. </a:t>
            </a:r>
          </a:p>
          <a:p>
            <a:pPr marL="174708" indent="-174708">
              <a:buFont typeface="Arial" panose="020B0604020202020204" pitchFamily="34" charset="0"/>
              <a:buChar char="•"/>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The Import program director (PD) is the Director of OEIO and reports to the Associate Commissioner for Regulatory Affairs (ACRA).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Program Division Directors (PDD) for import divisions report to the Director of OEIO.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The Division of Enforcement (DE) has two branches – the Recall Operations Branch and the Health Fraud Branch.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The Division of Food Defense Targeting (DFDT) now reports to OEIO.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The Division of Import Operations Management (DIOM) includes the Import Operations Branch and the Import Compliance Branch and reports to OEIO.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The Division of Import Program Development (DIPD) includes the Program Development Branch and the Import Technical Assistance Branch and reports to     OEIO.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Import Policy has been relocated to the Import Policy Branch in the Division of Operational Policy, Office of Strategic Planning and Operational Policy (OSPOP). </a:t>
            </a:r>
          </a:p>
          <a:p>
            <a:pPr marL="174708" indent="-174708">
              <a:buFont typeface="Arial" panose="020B0604020202020204" pitchFamily="34" charset="0"/>
              <a:buChar char="•"/>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CFE6053-F8CF-436D-B5B0-4026C15157DC}" type="slidenum">
              <a:rPr lang="en-US" altLang="en-US" smtClean="0"/>
              <a:pPr/>
              <a:t>9</a:t>
            </a:fld>
            <a:endParaRPr lang="en-US" altLang="en-US" dirty="0"/>
          </a:p>
        </p:txBody>
      </p:sp>
    </p:spTree>
    <p:extLst>
      <p:ext uri="{BB962C8B-B14F-4D97-AF65-F5344CB8AC3E}">
        <p14:creationId xmlns:p14="http://schemas.microsoft.com/office/powerpoint/2010/main" val="37807284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43625" y="217488"/>
            <a:ext cx="282892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p:cNvSpPr>
            <a:spLocks noGrp="1"/>
          </p:cNvSpPr>
          <p:nvPr>
            <p:ph type="dt" sz="half" idx="10"/>
          </p:nvPr>
        </p:nvSpPr>
        <p:spPr>
          <a:xfrm>
            <a:off x="3773488" y="6354763"/>
            <a:ext cx="2133600" cy="365125"/>
          </a:xfrm>
        </p:spPr>
        <p:txBody>
          <a:bodyPr/>
          <a:lstStyle>
            <a:lvl1pPr>
              <a:defRPr/>
            </a:lvl1pPr>
          </a:lstStyle>
          <a:p>
            <a:pPr>
              <a:defRPr/>
            </a:pPr>
            <a:fld id="{41B76487-FA87-48B0-B27D-0BB273F69EF6}" type="datetimeFigureOut">
              <a:rPr lang="en-US"/>
              <a:pPr>
                <a:defRPr/>
              </a:pPr>
              <a:t>9/21/2017</a:t>
            </a:fld>
            <a:endParaRPr lang="en-US" dirty="0"/>
          </a:p>
        </p:txBody>
      </p:sp>
      <p:sp>
        <p:nvSpPr>
          <p:cNvPr id="6" name="Footer Placeholder 4"/>
          <p:cNvSpPr>
            <a:spLocks noGrp="1"/>
          </p:cNvSpPr>
          <p:nvPr>
            <p:ph type="ftr" sz="quarter" idx="11"/>
          </p:nvPr>
        </p:nvSpPr>
        <p:spPr>
          <a:xfrm>
            <a:off x="304800" y="6384925"/>
            <a:ext cx="2895600" cy="365125"/>
          </a:xfrm>
        </p:spPr>
        <p:txBody>
          <a:bodyPr/>
          <a:lstStyle>
            <a:lvl1pPr algn="l">
              <a:defRPr b="1">
                <a:solidFill>
                  <a:schemeClr val="tx2">
                    <a:lumMod val="60000"/>
                    <a:lumOff val="40000"/>
                  </a:schemeClr>
                </a:solidFill>
                <a:latin typeface="Helvetica"/>
                <a:cs typeface="Helvetica"/>
              </a:defRPr>
            </a:lvl1pPr>
          </a:lstStyle>
          <a:p>
            <a:pPr>
              <a:defRPr/>
            </a:pPr>
            <a:r>
              <a:rPr lang="en-US" dirty="0"/>
              <a:t>www.fda.gov</a:t>
            </a:r>
          </a:p>
        </p:txBody>
      </p:sp>
    </p:spTree>
    <p:extLst>
      <p:ext uri="{BB962C8B-B14F-4D97-AF65-F5344CB8AC3E}">
        <p14:creationId xmlns:p14="http://schemas.microsoft.com/office/powerpoint/2010/main" val="3884729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70863" y="5353050"/>
            <a:ext cx="74295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userDrawn="1"/>
        </p:nvSpPr>
        <p:spPr bwMode="auto">
          <a:xfrm rot="5400000">
            <a:off x="117475" y="6376988"/>
            <a:ext cx="371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8DBE335B-B522-4125-B63D-B193DD76D741}" type="slidenum">
              <a:rPr lang="en-US" altLang="en-US" sz="1200">
                <a:solidFill>
                  <a:srgbClr val="558ED5"/>
                </a:solidFill>
                <a:latin typeface="Helvetica" pitchFamily="34" charset="0"/>
                <a:cs typeface="Helvetica" pitchFamily="34" charset="0"/>
              </a:rPr>
              <a:pPr algn="r" eaLnBrk="1" hangingPunct="1"/>
              <a:t>‹#›</a:t>
            </a:fld>
            <a:endParaRPr lang="en-US" altLang="en-US" sz="1200" dirty="0">
              <a:solidFill>
                <a:srgbClr val="558ED5"/>
              </a:solidFill>
              <a:latin typeface="Helvetica" pitchFamily="34" charset="0"/>
              <a:cs typeface="Helvetica" pitchFamily="34" charset="0"/>
            </a:endParaRPr>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a:xfrm>
            <a:off x="3556000" y="6356350"/>
            <a:ext cx="2133600" cy="365125"/>
          </a:xfrm>
        </p:spPr>
        <p:txBody>
          <a:bodyPr/>
          <a:lstStyle>
            <a:lvl1pPr>
              <a:defRPr/>
            </a:lvl1pPr>
          </a:lstStyle>
          <a:p>
            <a:pPr>
              <a:defRPr/>
            </a:pPr>
            <a:fld id="{63905EB5-6990-407A-93CD-0BC2C83E761A}" type="datetimeFigureOut">
              <a:rPr lang="en-US"/>
              <a:pPr>
                <a:defRPr/>
              </a:pPr>
              <a:t>9/21/2017</a:t>
            </a:fld>
            <a:endParaRPr lang="en-US" dirty="0"/>
          </a:p>
        </p:txBody>
      </p:sp>
      <p:sp>
        <p:nvSpPr>
          <p:cNvPr id="7" name="Footer Placeholder 4"/>
          <p:cNvSpPr>
            <a:spLocks noGrp="1"/>
          </p:cNvSpPr>
          <p:nvPr>
            <p:ph type="ftr" sz="quarter" idx="11"/>
          </p:nvPr>
        </p:nvSpPr>
        <p:spPr>
          <a:xfrm rot="5400000">
            <a:off x="-1162049" y="1450975"/>
            <a:ext cx="2895600" cy="365125"/>
          </a:xfrm>
        </p:spPr>
        <p:txBody>
          <a:bodyPr/>
          <a:lstStyle>
            <a:lvl1pPr algn="l">
              <a:defRPr b="1">
                <a:solidFill>
                  <a:schemeClr val="tx2">
                    <a:lumMod val="60000"/>
                    <a:lumOff val="40000"/>
                  </a:schemeClr>
                </a:solidFill>
                <a:latin typeface="Helvetica"/>
                <a:cs typeface="Helvetica"/>
              </a:defRPr>
            </a:lvl1pPr>
          </a:lstStyle>
          <a:p>
            <a:pPr>
              <a:defRPr/>
            </a:pPr>
            <a:r>
              <a:rPr lang="en-US" dirty="0"/>
              <a:t>www.fda.gov</a:t>
            </a:r>
          </a:p>
        </p:txBody>
      </p:sp>
    </p:spTree>
    <p:extLst>
      <p:ext uri="{BB962C8B-B14F-4D97-AF65-F5344CB8AC3E}">
        <p14:creationId xmlns:p14="http://schemas.microsoft.com/office/powerpoint/2010/main" val="1067352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58163" y="5368925"/>
            <a:ext cx="74295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userDrawn="1"/>
        </p:nvSpPr>
        <p:spPr bwMode="auto">
          <a:xfrm>
            <a:off x="8548688" y="6410325"/>
            <a:ext cx="371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E293880E-0FBC-44FA-9985-D92EE0FAB0E7}" type="slidenum">
              <a:rPr lang="en-US" altLang="en-US" sz="1200">
                <a:solidFill>
                  <a:srgbClr val="558ED5"/>
                </a:solidFill>
                <a:latin typeface="Helvetica" pitchFamily="34" charset="0"/>
                <a:cs typeface="Helvetica" pitchFamily="34" charset="0"/>
              </a:rPr>
              <a:pPr algn="r" eaLnBrk="1" hangingPunct="1"/>
              <a:t>‹#›</a:t>
            </a:fld>
            <a:endParaRPr lang="en-US" altLang="en-US" sz="1200" dirty="0">
              <a:solidFill>
                <a:srgbClr val="558ED5"/>
              </a:solidFill>
              <a:latin typeface="Helvetica" pitchFamily="34" charset="0"/>
              <a:cs typeface="Helvetica" pitchFamily="34" charset="0"/>
            </a:endParaRPr>
          </a:p>
        </p:txBody>
      </p:sp>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a:xfrm>
            <a:off x="3500438" y="6354763"/>
            <a:ext cx="2133600" cy="365125"/>
          </a:xfrm>
        </p:spPr>
        <p:txBody>
          <a:bodyPr/>
          <a:lstStyle>
            <a:lvl1pPr>
              <a:defRPr/>
            </a:lvl1pPr>
          </a:lstStyle>
          <a:p>
            <a:pPr>
              <a:defRPr/>
            </a:pPr>
            <a:fld id="{7B6501C9-F7E0-4A64-8043-E138877593A7}" type="datetimeFigureOut">
              <a:rPr lang="en-US"/>
              <a:pPr>
                <a:defRPr/>
              </a:pPr>
              <a:t>9/21/2017</a:t>
            </a:fld>
            <a:endParaRPr lang="en-US" dirty="0"/>
          </a:p>
        </p:txBody>
      </p:sp>
      <p:sp>
        <p:nvSpPr>
          <p:cNvPr id="7" name="Footer Placeholder 4"/>
          <p:cNvSpPr>
            <a:spLocks noGrp="1"/>
          </p:cNvSpPr>
          <p:nvPr>
            <p:ph type="ftr" sz="quarter" idx="11"/>
          </p:nvPr>
        </p:nvSpPr>
        <p:spPr>
          <a:xfrm>
            <a:off x="304800" y="6384925"/>
            <a:ext cx="2895600" cy="365125"/>
          </a:xfrm>
        </p:spPr>
        <p:txBody>
          <a:bodyPr/>
          <a:lstStyle>
            <a:lvl1pPr algn="l">
              <a:defRPr b="1">
                <a:solidFill>
                  <a:schemeClr val="tx2">
                    <a:lumMod val="60000"/>
                    <a:lumOff val="40000"/>
                  </a:schemeClr>
                </a:solidFill>
                <a:latin typeface="Helvetica"/>
                <a:cs typeface="Helvetica"/>
              </a:defRPr>
            </a:lvl1pPr>
          </a:lstStyle>
          <a:p>
            <a:pPr>
              <a:defRPr/>
            </a:pPr>
            <a:r>
              <a:rPr lang="en-US" dirty="0"/>
              <a:t>www.fda.gov</a:t>
            </a:r>
          </a:p>
        </p:txBody>
      </p:sp>
    </p:spTree>
    <p:extLst>
      <p:ext uri="{BB962C8B-B14F-4D97-AF65-F5344CB8AC3E}">
        <p14:creationId xmlns:p14="http://schemas.microsoft.com/office/powerpoint/2010/main" val="46875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6" descr="FDA_B&amp;W_Primary_log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54300" y="2647950"/>
            <a:ext cx="4198938"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8025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12138" y="242888"/>
            <a:ext cx="620712"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userDrawn="1"/>
        </p:nvSpPr>
        <p:spPr bwMode="auto">
          <a:xfrm>
            <a:off x="8548688" y="6410325"/>
            <a:ext cx="371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EADA824F-8280-4153-9BAE-A0CCCFA14649}" type="slidenum">
              <a:rPr lang="en-US" altLang="en-US" sz="1200">
                <a:solidFill>
                  <a:srgbClr val="558ED5"/>
                </a:solidFill>
                <a:latin typeface="Helvetica" pitchFamily="34" charset="0"/>
                <a:cs typeface="Helvetica" pitchFamily="34" charset="0"/>
              </a:rPr>
              <a:pPr algn="r" eaLnBrk="1" hangingPunct="1"/>
              <a:t>‹#›</a:t>
            </a:fld>
            <a:endParaRPr lang="en-US" altLang="en-US" sz="1200" dirty="0">
              <a:solidFill>
                <a:srgbClr val="558ED5"/>
              </a:solidFill>
              <a:latin typeface="Helvetica" pitchFamily="34" charset="0"/>
              <a:cs typeface="Helvetica" pitchFamily="34" charset="0"/>
            </a:endParaRPr>
          </a:p>
        </p:txBody>
      </p:sp>
      <p:sp>
        <p:nvSpPr>
          <p:cNvPr id="2" name="Title 1"/>
          <p:cNvSpPr>
            <a:spLocks noGrp="1"/>
          </p:cNvSpPr>
          <p:nvPr>
            <p:ph type="title"/>
          </p:nvPr>
        </p:nvSpPr>
        <p:spPr>
          <a:xfrm>
            <a:off x="323849" y="1023679"/>
            <a:ext cx="8509103" cy="926020"/>
          </a:xfrm>
        </p:spPr>
        <p:txBody>
          <a:bodyPr/>
          <a:lstStyle/>
          <a:p>
            <a:r>
              <a:rPr lang="en-US"/>
              <a:t>Click to edit Master title style</a:t>
            </a:r>
          </a:p>
        </p:txBody>
      </p:sp>
      <p:sp>
        <p:nvSpPr>
          <p:cNvPr id="3" name="Content Placeholder 2"/>
          <p:cNvSpPr>
            <a:spLocks noGrp="1"/>
          </p:cNvSpPr>
          <p:nvPr>
            <p:ph idx="1"/>
          </p:nvPr>
        </p:nvSpPr>
        <p:spPr>
          <a:xfrm>
            <a:off x="323850" y="2009775"/>
            <a:ext cx="8509103" cy="42860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0"/>
          </p:nvPr>
        </p:nvSpPr>
        <p:spPr>
          <a:xfrm>
            <a:off x="3676650" y="6375400"/>
            <a:ext cx="2133600" cy="365125"/>
          </a:xfrm>
        </p:spPr>
        <p:txBody>
          <a:bodyPr/>
          <a:lstStyle>
            <a:lvl1pPr algn="ctr">
              <a:defRPr/>
            </a:lvl1pPr>
          </a:lstStyle>
          <a:p>
            <a:pPr>
              <a:defRPr/>
            </a:pPr>
            <a:fld id="{3FBF5B69-B69B-4789-AF99-F7E02E660720}" type="datetimeFigureOut">
              <a:rPr lang="en-US"/>
              <a:pPr>
                <a:defRPr/>
              </a:pPr>
              <a:t>9/21/2017</a:t>
            </a:fld>
            <a:endParaRPr lang="en-US" dirty="0"/>
          </a:p>
        </p:txBody>
      </p:sp>
      <p:sp>
        <p:nvSpPr>
          <p:cNvPr id="7" name="Footer Placeholder 4"/>
          <p:cNvSpPr>
            <a:spLocks noGrp="1"/>
          </p:cNvSpPr>
          <p:nvPr>
            <p:ph type="ftr" sz="quarter" idx="11"/>
          </p:nvPr>
        </p:nvSpPr>
        <p:spPr>
          <a:xfrm>
            <a:off x="247650" y="6384925"/>
            <a:ext cx="2895600" cy="365125"/>
          </a:xfrm>
        </p:spPr>
        <p:txBody>
          <a:bodyPr/>
          <a:lstStyle>
            <a:lvl1pPr algn="l">
              <a:defRPr b="1">
                <a:solidFill>
                  <a:schemeClr val="tx2">
                    <a:lumMod val="60000"/>
                    <a:lumOff val="40000"/>
                  </a:schemeClr>
                </a:solidFill>
                <a:latin typeface="Helvetica"/>
                <a:cs typeface="Helvetica"/>
              </a:defRPr>
            </a:lvl1pPr>
          </a:lstStyle>
          <a:p>
            <a:pPr>
              <a:defRPr/>
            </a:pPr>
            <a:r>
              <a:rPr lang="en-US" dirty="0"/>
              <a:t>www.fda.gov</a:t>
            </a:r>
          </a:p>
        </p:txBody>
      </p:sp>
    </p:spTree>
    <p:extLst>
      <p:ext uri="{BB962C8B-B14F-4D97-AF65-F5344CB8AC3E}">
        <p14:creationId xmlns:p14="http://schemas.microsoft.com/office/powerpoint/2010/main" val="4166165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762375" y="6334125"/>
            <a:ext cx="2133600" cy="365125"/>
          </a:xfrm>
        </p:spPr>
        <p:txBody>
          <a:bodyPr/>
          <a:lstStyle>
            <a:lvl1pPr>
              <a:defRPr/>
            </a:lvl1pPr>
          </a:lstStyle>
          <a:p>
            <a:pPr>
              <a:defRPr/>
            </a:pPr>
            <a:fld id="{BAC29CE7-6849-4DCE-B0B7-F2000E2F7B90}" type="datetimeFigureOut">
              <a:rPr lang="en-US"/>
              <a:pPr>
                <a:defRPr/>
              </a:pPr>
              <a:t>9/21/2017</a:t>
            </a:fld>
            <a:endParaRPr lang="en-US" dirty="0"/>
          </a:p>
        </p:txBody>
      </p:sp>
      <p:sp>
        <p:nvSpPr>
          <p:cNvPr id="3" name="Footer Placeholder 4"/>
          <p:cNvSpPr>
            <a:spLocks noGrp="1"/>
          </p:cNvSpPr>
          <p:nvPr>
            <p:ph type="ftr" sz="quarter" idx="11"/>
          </p:nvPr>
        </p:nvSpPr>
        <p:spPr>
          <a:xfrm>
            <a:off x="304800" y="6384925"/>
            <a:ext cx="2895600" cy="365125"/>
          </a:xfrm>
        </p:spPr>
        <p:txBody>
          <a:bodyPr/>
          <a:lstStyle>
            <a:lvl1pPr algn="l">
              <a:defRPr b="1">
                <a:solidFill>
                  <a:schemeClr val="tx2">
                    <a:lumMod val="60000"/>
                    <a:lumOff val="40000"/>
                  </a:schemeClr>
                </a:solidFill>
                <a:latin typeface="Helvetica"/>
                <a:cs typeface="Helvetica"/>
              </a:defRPr>
            </a:lvl1pPr>
          </a:lstStyle>
          <a:p>
            <a:pPr>
              <a:defRPr/>
            </a:pPr>
            <a:r>
              <a:rPr lang="en-US" dirty="0"/>
              <a:t>www.fda.gov</a:t>
            </a:r>
          </a:p>
        </p:txBody>
      </p:sp>
    </p:spTree>
    <p:extLst>
      <p:ext uri="{BB962C8B-B14F-4D97-AF65-F5344CB8AC3E}">
        <p14:creationId xmlns:p14="http://schemas.microsoft.com/office/powerpoint/2010/main" val="1212923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12138" y="269875"/>
            <a:ext cx="620712"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userDrawn="1"/>
        </p:nvSpPr>
        <p:spPr bwMode="auto">
          <a:xfrm>
            <a:off x="8548688" y="6410325"/>
            <a:ext cx="371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DE3C6ECD-CD7E-4172-8CD2-58B0A4A5CAEE}" type="slidenum">
              <a:rPr lang="en-US" altLang="en-US" sz="1200">
                <a:solidFill>
                  <a:srgbClr val="558ED5"/>
                </a:solidFill>
                <a:latin typeface="Helvetica" pitchFamily="34" charset="0"/>
                <a:cs typeface="Helvetica" pitchFamily="34" charset="0"/>
              </a:rPr>
              <a:pPr algn="r" eaLnBrk="1" hangingPunct="1"/>
              <a:t>‹#›</a:t>
            </a:fld>
            <a:endParaRPr lang="en-US" altLang="en-US" sz="1200" dirty="0">
              <a:solidFill>
                <a:srgbClr val="558ED5"/>
              </a:solidFill>
              <a:latin typeface="Helvetica" pitchFamily="34" charset="0"/>
              <a:cs typeface="Helvetica" pitchFamily="34" charset="0"/>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p:cNvSpPr>
            <a:spLocks noGrp="1"/>
          </p:cNvSpPr>
          <p:nvPr>
            <p:ph type="dt" sz="half" idx="10"/>
          </p:nvPr>
        </p:nvSpPr>
        <p:spPr>
          <a:xfrm>
            <a:off x="3609975" y="6350000"/>
            <a:ext cx="2133600" cy="365125"/>
          </a:xfrm>
        </p:spPr>
        <p:txBody>
          <a:bodyPr/>
          <a:lstStyle>
            <a:lvl1pPr>
              <a:defRPr/>
            </a:lvl1pPr>
          </a:lstStyle>
          <a:p>
            <a:pPr>
              <a:defRPr/>
            </a:pPr>
            <a:fld id="{7D3F7DDE-F6CA-40EC-8FC8-8A0A51FDCAA8}" type="datetimeFigureOut">
              <a:rPr lang="en-US"/>
              <a:pPr>
                <a:defRPr/>
              </a:pPr>
              <a:t>9/21/2017</a:t>
            </a:fld>
            <a:endParaRPr lang="en-US" dirty="0"/>
          </a:p>
        </p:txBody>
      </p:sp>
      <p:sp>
        <p:nvSpPr>
          <p:cNvPr id="7" name="Footer Placeholder 4"/>
          <p:cNvSpPr>
            <a:spLocks noGrp="1"/>
          </p:cNvSpPr>
          <p:nvPr>
            <p:ph type="ftr" sz="quarter" idx="11"/>
          </p:nvPr>
        </p:nvSpPr>
        <p:spPr>
          <a:xfrm>
            <a:off x="304800" y="6384925"/>
            <a:ext cx="2895600" cy="365125"/>
          </a:xfrm>
        </p:spPr>
        <p:txBody>
          <a:bodyPr/>
          <a:lstStyle>
            <a:lvl1pPr algn="l">
              <a:defRPr b="1">
                <a:solidFill>
                  <a:schemeClr val="tx2">
                    <a:lumMod val="60000"/>
                    <a:lumOff val="40000"/>
                  </a:schemeClr>
                </a:solidFill>
                <a:latin typeface="Helvetica"/>
                <a:cs typeface="Helvetica"/>
              </a:defRPr>
            </a:lvl1pPr>
          </a:lstStyle>
          <a:p>
            <a:pPr>
              <a:defRPr/>
            </a:pPr>
            <a:r>
              <a:rPr lang="en-US" dirty="0"/>
              <a:t>www.fda.gov</a:t>
            </a:r>
          </a:p>
        </p:txBody>
      </p:sp>
    </p:spTree>
    <p:extLst>
      <p:ext uri="{BB962C8B-B14F-4D97-AF65-F5344CB8AC3E}">
        <p14:creationId xmlns:p14="http://schemas.microsoft.com/office/powerpoint/2010/main" val="1952370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12138" y="242888"/>
            <a:ext cx="620712"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userDrawn="1"/>
        </p:nvSpPr>
        <p:spPr bwMode="auto">
          <a:xfrm>
            <a:off x="8548688" y="6410325"/>
            <a:ext cx="371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0275D65F-526A-451A-AF53-A5296E56D471}" type="slidenum">
              <a:rPr lang="en-US" altLang="en-US" sz="1200">
                <a:solidFill>
                  <a:srgbClr val="558ED5"/>
                </a:solidFill>
                <a:latin typeface="Helvetica" pitchFamily="34" charset="0"/>
                <a:cs typeface="Helvetica" pitchFamily="34" charset="0"/>
              </a:rPr>
              <a:pPr algn="r" eaLnBrk="1" hangingPunct="1"/>
              <a:t>‹#›</a:t>
            </a:fld>
            <a:endParaRPr lang="en-US" altLang="en-US" sz="1200" dirty="0">
              <a:solidFill>
                <a:srgbClr val="558ED5"/>
              </a:solidFill>
              <a:latin typeface="Helvetica" pitchFamily="34" charset="0"/>
              <a:cs typeface="Helvetica" pitchFamily="34" charset="0"/>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a:xfrm>
            <a:off x="3514725" y="6380163"/>
            <a:ext cx="2133600" cy="365125"/>
          </a:xfrm>
        </p:spPr>
        <p:txBody>
          <a:bodyPr/>
          <a:lstStyle>
            <a:lvl1pPr>
              <a:defRPr/>
            </a:lvl1pPr>
          </a:lstStyle>
          <a:p>
            <a:pPr>
              <a:defRPr/>
            </a:pPr>
            <a:fld id="{0148038E-B156-4829-A6D0-5F96D6E86B39}" type="datetimeFigureOut">
              <a:rPr lang="en-US"/>
              <a:pPr>
                <a:defRPr/>
              </a:pPr>
              <a:t>9/21/2017</a:t>
            </a:fld>
            <a:endParaRPr lang="en-US" dirty="0"/>
          </a:p>
        </p:txBody>
      </p:sp>
      <p:sp>
        <p:nvSpPr>
          <p:cNvPr id="8" name="Footer Placeholder 4"/>
          <p:cNvSpPr>
            <a:spLocks noGrp="1"/>
          </p:cNvSpPr>
          <p:nvPr>
            <p:ph type="ftr" sz="quarter" idx="11"/>
          </p:nvPr>
        </p:nvSpPr>
        <p:spPr>
          <a:xfrm>
            <a:off x="304800" y="6384925"/>
            <a:ext cx="2895600" cy="365125"/>
          </a:xfrm>
        </p:spPr>
        <p:txBody>
          <a:bodyPr/>
          <a:lstStyle>
            <a:lvl1pPr algn="l">
              <a:defRPr b="1">
                <a:solidFill>
                  <a:schemeClr val="tx2">
                    <a:lumMod val="60000"/>
                    <a:lumOff val="40000"/>
                  </a:schemeClr>
                </a:solidFill>
                <a:latin typeface="Helvetica"/>
                <a:cs typeface="Helvetica"/>
              </a:defRPr>
            </a:lvl1pPr>
          </a:lstStyle>
          <a:p>
            <a:pPr>
              <a:defRPr/>
            </a:pPr>
            <a:r>
              <a:rPr lang="en-US" dirty="0"/>
              <a:t>www.fda.gov</a:t>
            </a:r>
          </a:p>
        </p:txBody>
      </p:sp>
    </p:spTree>
    <p:extLst>
      <p:ext uri="{BB962C8B-B14F-4D97-AF65-F5344CB8AC3E}">
        <p14:creationId xmlns:p14="http://schemas.microsoft.com/office/powerpoint/2010/main" val="3860922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12138" y="242888"/>
            <a:ext cx="620712"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userDrawn="1"/>
        </p:nvSpPr>
        <p:spPr bwMode="auto">
          <a:xfrm>
            <a:off x="8548688" y="6410325"/>
            <a:ext cx="371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09BD64C1-EC29-45C2-97E3-0E90B952E210}" type="slidenum">
              <a:rPr lang="en-US" altLang="en-US" sz="1200">
                <a:solidFill>
                  <a:srgbClr val="558ED5"/>
                </a:solidFill>
                <a:latin typeface="Helvetica" pitchFamily="34" charset="0"/>
                <a:cs typeface="Helvetica" pitchFamily="34" charset="0"/>
              </a:rPr>
              <a:pPr algn="r" eaLnBrk="1" hangingPunct="1"/>
              <a:t>‹#›</a:t>
            </a:fld>
            <a:endParaRPr lang="en-US" altLang="en-US" sz="1200" dirty="0">
              <a:solidFill>
                <a:srgbClr val="558ED5"/>
              </a:solidFill>
              <a:latin typeface="Helvetica" pitchFamily="34" charset="0"/>
              <a:cs typeface="Helvetica" pitchFamily="34" charset="0"/>
            </a:endParaRP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p:cNvSpPr>
            <a:spLocks noGrp="1"/>
          </p:cNvSpPr>
          <p:nvPr>
            <p:ph type="dt" sz="half" idx="10"/>
          </p:nvPr>
        </p:nvSpPr>
        <p:spPr>
          <a:xfrm>
            <a:off x="3886200" y="6384925"/>
            <a:ext cx="2133600" cy="365125"/>
          </a:xfrm>
        </p:spPr>
        <p:txBody>
          <a:bodyPr/>
          <a:lstStyle>
            <a:lvl1pPr>
              <a:defRPr/>
            </a:lvl1pPr>
          </a:lstStyle>
          <a:p>
            <a:pPr>
              <a:defRPr/>
            </a:pPr>
            <a:fld id="{6BDB5C8D-19A2-4F02-AF07-444B5BEE9713}" type="datetimeFigureOut">
              <a:rPr lang="en-US"/>
              <a:pPr>
                <a:defRPr/>
              </a:pPr>
              <a:t>9/21/2017</a:t>
            </a:fld>
            <a:endParaRPr lang="en-US" dirty="0"/>
          </a:p>
        </p:txBody>
      </p:sp>
      <p:sp>
        <p:nvSpPr>
          <p:cNvPr id="10" name="Footer Placeholder 4"/>
          <p:cNvSpPr>
            <a:spLocks noGrp="1"/>
          </p:cNvSpPr>
          <p:nvPr>
            <p:ph type="ftr" sz="quarter" idx="11"/>
          </p:nvPr>
        </p:nvSpPr>
        <p:spPr>
          <a:xfrm>
            <a:off x="304800" y="6384925"/>
            <a:ext cx="2895600" cy="365125"/>
          </a:xfrm>
        </p:spPr>
        <p:txBody>
          <a:bodyPr/>
          <a:lstStyle>
            <a:lvl1pPr algn="l">
              <a:defRPr b="1">
                <a:solidFill>
                  <a:schemeClr val="tx2">
                    <a:lumMod val="60000"/>
                    <a:lumOff val="40000"/>
                  </a:schemeClr>
                </a:solidFill>
                <a:latin typeface="Helvetica"/>
                <a:cs typeface="Helvetica"/>
              </a:defRPr>
            </a:lvl1pPr>
          </a:lstStyle>
          <a:p>
            <a:pPr>
              <a:defRPr/>
            </a:pPr>
            <a:r>
              <a:rPr lang="en-US" dirty="0"/>
              <a:t>www.fda.gov</a:t>
            </a:r>
          </a:p>
        </p:txBody>
      </p:sp>
    </p:spTree>
    <p:extLst>
      <p:ext uri="{BB962C8B-B14F-4D97-AF65-F5344CB8AC3E}">
        <p14:creationId xmlns:p14="http://schemas.microsoft.com/office/powerpoint/2010/main" val="3675177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12138" y="242888"/>
            <a:ext cx="620712"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userDrawn="1"/>
        </p:nvSpPr>
        <p:spPr bwMode="auto">
          <a:xfrm>
            <a:off x="8548688" y="6410325"/>
            <a:ext cx="371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78D45CFF-6716-4DD0-9279-35F496D92C95}" type="slidenum">
              <a:rPr lang="en-US" altLang="en-US" sz="1200">
                <a:solidFill>
                  <a:srgbClr val="558ED5"/>
                </a:solidFill>
                <a:latin typeface="Helvetica" pitchFamily="34" charset="0"/>
                <a:cs typeface="Helvetica" pitchFamily="34" charset="0"/>
              </a:rPr>
              <a:pPr algn="r" eaLnBrk="1" hangingPunct="1"/>
              <a:t>‹#›</a:t>
            </a:fld>
            <a:endParaRPr lang="en-US" altLang="en-US" sz="1200" dirty="0">
              <a:solidFill>
                <a:srgbClr val="558ED5"/>
              </a:solidFill>
              <a:latin typeface="Helvetica" pitchFamily="34" charset="0"/>
              <a:cs typeface="Helvetica" pitchFamily="34" charset="0"/>
            </a:endParaRPr>
          </a:p>
        </p:txBody>
      </p:sp>
      <p:sp>
        <p:nvSpPr>
          <p:cNvPr id="2" name="Title 1"/>
          <p:cNvSpPr>
            <a:spLocks noGrp="1"/>
          </p:cNvSpPr>
          <p:nvPr>
            <p:ph type="title"/>
          </p:nvPr>
        </p:nvSpPr>
        <p:spPr/>
        <p:txBody>
          <a:bodyPr/>
          <a:lstStyle/>
          <a:p>
            <a:r>
              <a:rPr lang="en-US"/>
              <a:t>Click to edit Master title style</a:t>
            </a:r>
          </a:p>
        </p:txBody>
      </p:sp>
      <p:sp>
        <p:nvSpPr>
          <p:cNvPr id="5" name="Date Placeholder 2"/>
          <p:cNvSpPr>
            <a:spLocks noGrp="1"/>
          </p:cNvSpPr>
          <p:nvPr>
            <p:ph type="dt" sz="half" idx="10"/>
          </p:nvPr>
        </p:nvSpPr>
        <p:spPr>
          <a:xfrm>
            <a:off x="3595688" y="6391275"/>
            <a:ext cx="2133600" cy="365125"/>
          </a:xfrm>
        </p:spPr>
        <p:txBody>
          <a:bodyPr/>
          <a:lstStyle>
            <a:lvl1pPr>
              <a:defRPr/>
            </a:lvl1pPr>
          </a:lstStyle>
          <a:p>
            <a:pPr>
              <a:defRPr/>
            </a:pPr>
            <a:fld id="{B3A01713-1A88-4BDA-B431-74636DD3BE8A}" type="datetimeFigureOut">
              <a:rPr lang="en-US"/>
              <a:pPr>
                <a:defRPr/>
              </a:pPr>
              <a:t>9/21/2017</a:t>
            </a:fld>
            <a:endParaRPr lang="en-US" dirty="0"/>
          </a:p>
        </p:txBody>
      </p:sp>
      <p:sp>
        <p:nvSpPr>
          <p:cNvPr id="6" name="Footer Placeholder 4"/>
          <p:cNvSpPr>
            <a:spLocks noGrp="1"/>
          </p:cNvSpPr>
          <p:nvPr>
            <p:ph type="ftr" sz="quarter" idx="11"/>
          </p:nvPr>
        </p:nvSpPr>
        <p:spPr>
          <a:xfrm>
            <a:off x="304800" y="6384925"/>
            <a:ext cx="2895600" cy="365125"/>
          </a:xfrm>
        </p:spPr>
        <p:txBody>
          <a:bodyPr/>
          <a:lstStyle>
            <a:lvl1pPr algn="l">
              <a:defRPr b="1">
                <a:solidFill>
                  <a:schemeClr val="tx2">
                    <a:lumMod val="60000"/>
                    <a:lumOff val="40000"/>
                  </a:schemeClr>
                </a:solidFill>
                <a:latin typeface="Helvetica"/>
                <a:cs typeface="Helvetica"/>
              </a:defRPr>
            </a:lvl1pPr>
          </a:lstStyle>
          <a:p>
            <a:pPr>
              <a:defRPr/>
            </a:pPr>
            <a:r>
              <a:rPr lang="en-US" dirty="0"/>
              <a:t>www.fda.gov</a:t>
            </a:r>
          </a:p>
        </p:txBody>
      </p:sp>
    </p:spTree>
    <p:extLst>
      <p:ext uri="{BB962C8B-B14F-4D97-AF65-F5344CB8AC3E}">
        <p14:creationId xmlns:p14="http://schemas.microsoft.com/office/powerpoint/2010/main" val="1716432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12138" y="242888"/>
            <a:ext cx="620712"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userDrawn="1"/>
        </p:nvSpPr>
        <p:spPr bwMode="auto">
          <a:xfrm>
            <a:off x="8548688" y="6410325"/>
            <a:ext cx="371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38793001-FD2F-4A4F-9D1D-A5E1D01177E1}" type="slidenum">
              <a:rPr lang="en-US" altLang="en-US" sz="1200">
                <a:solidFill>
                  <a:srgbClr val="558ED5"/>
                </a:solidFill>
                <a:latin typeface="Helvetica" pitchFamily="34" charset="0"/>
                <a:cs typeface="Helvetica" pitchFamily="34" charset="0"/>
              </a:rPr>
              <a:pPr algn="r" eaLnBrk="1" hangingPunct="1"/>
              <a:t>‹#›</a:t>
            </a:fld>
            <a:endParaRPr lang="en-US" altLang="en-US" sz="1200" dirty="0">
              <a:solidFill>
                <a:srgbClr val="558ED5"/>
              </a:solidFill>
              <a:latin typeface="Helvetica" pitchFamily="34" charset="0"/>
              <a:cs typeface="Helvetica" pitchFamily="34" charset="0"/>
            </a:endParaRP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a:xfrm>
            <a:off x="3465513" y="6350000"/>
            <a:ext cx="2133600" cy="365125"/>
          </a:xfrm>
        </p:spPr>
        <p:txBody>
          <a:bodyPr/>
          <a:lstStyle>
            <a:lvl1pPr>
              <a:defRPr/>
            </a:lvl1pPr>
          </a:lstStyle>
          <a:p>
            <a:pPr>
              <a:defRPr/>
            </a:pPr>
            <a:fld id="{2AB714B9-ECFB-4E42-90DC-54F040B9A34D}" type="datetimeFigureOut">
              <a:rPr lang="en-US"/>
              <a:pPr>
                <a:defRPr/>
              </a:pPr>
              <a:t>9/21/2017</a:t>
            </a:fld>
            <a:endParaRPr lang="en-US" dirty="0"/>
          </a:p>
        </p:txBody>
      </p:sp>
      <p:sp>
        <p:nvSpPr>
          <p:cNvPr id="8" name="Footer Placeholder 4"/>
          <p:cNvSpPr>
            <a:spLocks noGrp="1"/>
          </p:cNvSpPr>
          <p:nvPr>
            <p:ph type="ftr" sz="quarter" idx="11"/>
          </p:nvPr>
        </p:nvSpPr>
        <p:spPr>
          <a:xfrm>
            <a:off x="304800" y="6384925"/>
            <a:ext cx="2895600" cy="365125"/>
          </a:xfrm>
        </p:spPr>
        <p:txBody>
          <a:bodyPr/>
          <a:lstStyle>
            <a:lvl1pPr algn="l">
              <a:defRPr b="1">
                <a:solidFill>
                  <a:schemeClr val="tx2">
                    <a:lumMod val="60000"/>
                    <a:lumOff val="40000"/>
                  </a:schemeClr>
                </a:solidFill>
                <a:latin typeface="Helvetica"/>
                <a:cs typeface="Helvetica"/>
              </a:defRPr>
            </a:lvl1pPr>
          </a:lstStyle>
          <a:p>
            <a:pPr>
              <a:defRPr/>
            </a:pPr>
            <a:r>
              <a:rPr lang="en-US" dirty="0"/>
              <a:t>www.fda.gov</a:t>
            </a:r>
          </a:p>
        </p:txBody>
      </p:sp>
    </p:spTree>
    <p:extLst>
      <p:ext uri="{BB962C8B-B14F-4D97-AF65-F5344CB8AC3E}">
        <p14:creationId xmlns:p14="http://schemas.microsoft.com/office/powerpoint/2010/main" val="2547244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12138" y="242888"/>
            <a:ext cx="620712"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userDrawn="1"/>
        </p:nvSpPr>
        <p:spPr bwMode="auto">
          <a:xfrm>
            <a:off x="8548688" y="6410325"/>
            <a:ext cx="371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8076BBAD-E656-4986-8546-F58F1A6C110B}" type="slidenum">
              <a:rPr lang="en-US" altLang="en-US" sz="1200">
                <a:solidFill>
                  <a:srgbClr val="558ED5"/>
                </a:solidFill>
                <a:latin typeface="Helvetica" pitchFamily="34" charset="0"/>
                <a:cs typeface="Helvetica" pitchFamily="34" charset="0"/>
              </a:rPr>
              <a:pPr algn="r" eaLnBrk="1" hangingPunct="1"/>
              <a:t>‹#›</a:t>
            </a:fld>
            <a:endParaRPr lang="en-US" altLang="en-US" sz="1200" dirty="0">
              <a:solidFill>
                <a:srgbClr val="558ED5"/>
              </a:solidFill>
              <a:latin typeface="Helvetica" pitchFamily="34" charset="0"/>
              <a:cs typeface="Helvetica" pitchFamily="34" charset="0"/>
            </a:endParaRP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a:xfrm>
            <a:off x="3719513" y="6384925"/>
            <a:ext cx="2133600" cy="365125"/>
          </a:xfrm>
        </p:spPr>
        <p:txBody>
          <a:bodyPr/>
          <a:lstStyle>
            <a:lvl1pPr>
              <a:defRPr/>
            </a:lvl1pPr>
          </a:lstStyle>
          <a:p>
            <a:pPr>
              <a:defRPr/>
            </a:pPr>
            <a:fld id="{2CEAF077-95D5-4B2C-B32C-C99A8BFD26F5}" type="datetimeFigureOut">
              <a:rPr lang="en-US"/>
              <a:pPr>
                <a:defRPr/>
              </a:pPr>
              <a:t>9/21/2017</a:t>
            </a:fld>
            <a:endParaRPr lang="en-US" dirty="0"/>
          </a:p>
        </p:txBody>
      </p:sp>
      <p:sp>
        <p:nvSpPr>
          <p:cNvPr id="8" name="Footer Placeholder 4"/>
          <p:cNvSpPr>
            <a:spLocks noGrp="1"/>
          </p:cNvSpPr>
          <p:nvPr>
            <p:ph type="ftr" sz="quarter" idx="11"/>
          </p:nvPr>
        </p:nvSpPr>
        <p:spPr>
          <a:xfrm>
            <a:off x="304800" y="6384925"/>
            <a:ext cx="2895600" cy="365125"/>
          </a:xfrm>
        </p:spPr>
        <p:txBody>
          <a:bodyPr/>
          <a:lstStyle>
            <a:lvl1pPr algn="l">
              <a:defRPr b="1">
                <a:solidFill>
                  <a:schemeClr val="tx2">
                    <a:lumMod val="60000"/>
                    <a:lumOff val="40000"/>
                  </a:schemeClr>
                </a:solidFill>
                <a:latin typeface="Helvetica"/>
                <a:cs typeface="Helvetica"/>
              </a:defRPr>
            </a:lvl1pPr>
          </a:lstStyle>
          <a:p>
            <a:pPr>
              <a:defRPr/>
            </a:pPr>
            <a:r>
              <a:rPr lang="en-US" dirty="0"/>
              <a:t>www.fda.gov</a:t>
            </a:r>
          </a:p>
        </p:txBody>
      </p:sp>
    </p:spTree>
    <p:extLst>
      <p:ext uri="{BB962C8B-B14F-4D97-AF65-F5344CB8AC3E}">
        <p14:creationId xmlns:p14="http://schemas.microsoft.com/office/powerpoint/2010/main" val="2866048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6B0453AA-64CD-4D7C-B9C3-790AB9182450}" type="datetimeFigureOut">
              <a:rPr lang="en-US"/>
              <a:pPr>
                <a:defRPr/>
              </a:pPr>
              <a:t>9/21/2017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692E885B-5758-439F-B750-9D562E37F71F}"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Ls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engageORA@fda.hhs.gov"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hyperlink" Target="mailto:OP-ORA@fda.hhs.gov"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04799" y="5049123"/>
            <a:ext cx="8569694" cy="1419054"/>
          </a:xfrm>
        </p:spPr>
        <p:txBody>
          <a:bodyPr>
            <a:noAutofit/>
          </a:bodyPr>
          <a:lstStyle/>
          <a:p>
            <a:pPr fontAlgn="auto">
              <a:spcBef>
                <a:spcPct val="20000"/>
              </a:spcBef>
              <a:spcAft>
                <a:spcPts val="0"/>
              </a:spcAft>
            </a:pPr>
            <a:r>
              <a:rPr lang="en-US" sz="2000" b="0" cap="none" dirty="0">
                <a:solidFill>
                  <a:srgbClr val="75787B"/>
                </a:solidFill>
                <a:latin typeface="Arial" panose="020B0604020202020204" pitchFamily="34" charset="0"/>
                <a:ea typeface="+mn-ea"/>
                <a:cs typeface="Arial" panose="020B0604020202020204" pitchFamily="34" charset="0"/>
              </a:rPr>
              <a:t>Miriam Burbach</a:t>
            </a:r>
            <a:br>
              <a:rPr lang="en-US" sz="1800" b="0" cap="none" dirty="0">
                <a:solidFill>
                  <a:srgbClr val="75787B"/>
                </a:solidFill>
                <a:latin typeface="Arial" panose="020B0604020202020204" pitchFamily="34" charset="0"/>
                <a:ea typeface="+mn-ea"/>
                <a:cs typeface="Arial" panose="020B0604020202020204" pitchFamily="34" charset="0"/>
              </a:rPr>
            </a:br>
            <a:r>
              <a:rPr lang="en-US" sz="1600" b="0" cap="none" dirty="0">
                <a:solidFill>
                  <a:srgbClr val="75787B"/>
                </a:solidFill>
                <a:latin typeface="Arial" panose="020B0604020202020204" pitchFamily="34" charset="0"/>
                <a:ea typeface="+mn-ea"/>
                <a:cs typeface="Arial" panose="020B0604020202020204" pitchFamily="34" charset="0"/>
              </a:rPr>
              <a:t>Seattle District Director &amp; Human And Animal Foods West 6 Division Director</a:t>
            </a:r>
            <a:br>
              <a:rPr lang="en-US" sz="1600" b="0" cap="none" dirty="0">
                <a:solidFill>
                  <a:srgbClr val="75787B"/>
                </a:solidFill>
                <a:latin typeface="Arial" panose="020B0604020202020204" pitchFamily="34" charset="0"/>
                <a:ea typeface="+mn-ea"/>
                <a:cs typeface="Arial" panose="020B0604020202020204" pitchFamily="34" charset="0"/>
              </a:rPr>
            </a:br>
            <a:r>
              <a:rPr lang="en-US" sz="1600" b="0" cap="none" dirty="0">
                <a:solidFill>
                  <a:srgbClr val="75787B"/>
                </a:solidFill>
                <a:latin typeface="Arial" panose="020B0604020202020204" pitchFamily="34" charset="0"/>
                <a:ea typeface="+mn-ea"/>
                <a:cs typeface="Arial" panose="020B0604020202020204" pitchFamily="34" charset="0"/>
              </a:rPr>
              <a:t>FDA Office Of Regulatory Affairs</a:t>
            </a:r>
            <a:br>
              <a:rPr lang="en-US" sz="1600" b="0" cap="none" dirty="0">
                <a:solidFill>
                  <a:srgbClr val="75787B"/>
                </a:solidFill>
                <a:latin typeface="Arial" panose="020B0604020202020204" pitchFamily="34" charset="0"/>
                <a:ea typeface="+mn-ea"/>
                <a:cs typeface="Arial" panose="020B0604020202020204" pitchFamily="34" charset="0"/>
              </a:rPr>
            </a:br>
            <a:r>
              <a:rPr lang="en-US" sz="1600" b="0" cap="none" dirty="0">
                <a:solidFill>
                  <a:srgbClr val="75787B"/>
                </a:solidFill>
                <a:latin typeface="Arial" panose="020B0604020202020204" pitchFamily="34" charset="0"/>
                <a:ea typeface="+mn-ea"/>
                <a:cs typeface="Arial" panose="020B0604020202020204" pitchFamily="34" charset="0"/>
              </a:rPr>
              <a:t>OHAFO HAFW6</a:t>
            </a:r>
            <a:br>
              <a:rPr lang="en-US" sz="1600" b="0" cap="none" dirty="0">
                <a:solidFill>
                  <a:srgbClr val="75787B"/>
                </a:solidFill>
                <a:latin typeface="Arial" panose="020B0604020202020204" pitchFamily="34" charset="0"/>
                <a:ea typeface="+mn-ea"/>
                <a:cs typeface="Arial" panose="020B0604020202020204" pitchFamily="34" charset="0"/>
              </a:rPr>
            </a:br>
            <a:r>
              <a:rPr lang="en-US" sz="1600" b="0" cap="none" dirty="0">
                <a:solidFill>
                  <a:srgbClr val="75787B"/>
                </a:solidFill>
                <a:latin typeface="Arial" panose="020B0604020202020204" pitchFamily="34" charset="0"/>
                <a:ea typeface="+mn-ea"/>
                <a:cs typeface="Arial" panose="020B0604020202020204" pitchFamily="34" charset="0"/>
              </a:rPr>
              <a:t>September 21, 2017</a:t>
            </a:r>
          </a:p>
        </p:txBody>
      </p:sp>
      <p:sp>
        <p:nvSpPr>
          <p:cNvPr id="10" name="Text Placeholder 9"/>
          <p:cNvSpPr>
            <a:spLocks noGrp="1"/>
          </p:cNvSpPr>
          <p:nvPr>
            <p:ph type="body" idx="1"/>
          </p:nvPr>
        </p:nvSpPr>
        <p:spPr>
          <a:xfrm>
            <a:off x="195943" y="1434137"/>
            <a:ext cx="8752114" cy="3060844"/>
          </a:xfrm>
        </p:spPr>
        <p:txBody>
          <a:bodyPr anchor="t">
            <a:noAutofit/>
          </a:bodyPr>
          <a:lstStyle/>
          <a:p>
            <a:pPr algn="ctr">
              <a:spcBef>
                <a:spcPct val="0"/>
              </a:spcBef>
            </a:pPr>
            <a:r>
              <a:rPr lang="en-US" sz="3600" b="1" dirty="0">
                <a:solidFill>
                  <a:srgbClr val="007DBA"/>
                </a:solidFill>
                <a:latin typeface="Arial" panose="020B0604020202020204" pitchFamily="34" charset="0"/>
                <a:ea typeface="+mj-ea"/>
                <a:cs typeface="Arial" panose="020B0604020202020204" pitchFamily="34" charset="0"/>
              </a:rPr>
              <a:t>FDA UPDATES</a:t>
            </a:r>
          </a:p>
          <a:p>
            <a:pPr algn="ctr"/>
            <a:r>
              <a:rPr lang="en-US" sz="3200" b="1" dirty="0">
                <a:solidFill>
                  <a:schemeClr val="tx2"/>
                </a:solidFill>
                <a:latin typeface="Arial" panose="020B0604020202020204" pitchFamily="34" charset="0"/>
                <a:cs typeface="Arial" panose="020B0604020202020204" pitchFamily="34" charset="0"/>
              </a:rPr>
              <a:t>Washington Association for </a:t>
            </a:r>
          </a:p>
          <a:p>
            <a:pPr algn="ctr"/>
            <a:r>
              <a:rPr lang="en-US" sz="3200" b="1" dirty="0">
                <a:solidFill>
                  <a:schemeClr val="tx2"/>
                </a:solidFill>
                <a:latin typeface="Arial" panose="020B0604020202020204" pitchFamily="34" charset="0"/>
                <a:cs typeface="Arial" panose="020B0604020202020204" pitchFamily="34" charset="0"/>
              </a:rPr>
              <a:t>Food Protection Conference</a:t>
            </a:r>
          </a:p>
          <a:p>
            <a:pPr algn="ctr">
              <a:lnSpc>
                <a:spcPct val="80000"/>
              </a:lnSpc>
            </a:pPr>
            <a:r>
              <a:rPr lang="en-US" sz="2800" b="1" dirty="0">
                <a:solidFill>
                  <a:schemeClr val="tx2"/>
                </a:solidFill>
                <a:latin typeface="Arial" panose="020B0604020202020204" pitchFamily="34" charset="0"/>
                <a:cs typeface="Arial" panose="020B0604020202020204" pitchFamily="34" charset="0"/>
              </a:rPr>
              <a:t>	</a:t>
            </a:r>
          </a:p>
          <a:p>
            <a:pPr algn="ctr">
              <a:lnSpc>
                <a:spcPct val="80000"/>
              </a:lnSpc>
            </a:pPr>
            <a:r>
              <a:rPr lang="en-US" sz="2400" dirty="0">
                <a:solidFill>
                  <a:schemeClr val="tx2"/>
                </a:solidFill>
                <a:latin typeface="Arial" panose="020B0604020202020204" pitchFamily="34" charset="0"/>
                <a:cs typeface="Arial" panose="020B0604020202020204" pitchFamily="34" charset="0"/>
              </a:rPr>
              <a:t>September 20 - 22, 2017 </a:t>
            </a:r>
          </a:p>
          <a:p>
            <a:pPr algn="ctr">
              <a:lnSpc>
                <a:spcPct val="80000"/>
              </a:lnSpc>
            </a:pPr>
            <a:r>
              <a:rPr lang="en-US" sz="2400" dirty="0">
                <a:solidFill>
                  <a:schemeClr val="tx2"/>
                </a:solidFill>
                <a:latin typeface="Arial" panose="020B0604020202020204" pitchFamily="34" charset="0"/>
                <a:cs typeface="Arial" panose="020B0604020202020204" pitchFamily="34" charset="0"/>
              </a:rPr>
              <a:t>Chelan, Washington </a:t>
            </a:r>
          </a:p>
        </p:txBody>
      </p:sp>
      <p:sp>
        <p:nvSpPr>
          <p:cNvPr id="2" name="Footer Placeholder 1"/>
          <p:cNvSpPr>
            <a:spLocks noGrp="1"/>
          </p:cNvSpPr>
          <p:nvPr>
            <p:ph type="ftr" sz="quarter" idx="11"/>
          </p:nvPr>
        </p:nvSpPr>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4188019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3"/>
          <p:cNvSpPr>
            <a:spLocks noGrp="1"/>
          </p:cNvSpPr>
          <p:nvPr>
            <p:ph type="ftr" sz="quarter" idx="11"/>
          </p:nvPr>
        </p:nvSpPr>
        <p:spPr>
          <a:xfrm>
            <a:off x="247650" y="6384925"/>
            <a:ext cx="2895600" cy="365125"/>
          </a:xfrm>
        </p:spPr>
        <p:txBody>
          <a:bodyPr/>
          <a:lstStyle/>
          <a:p>
            <a:pPr>
              <a:defRPr/>
            </a:pPr>
            <a:r>
              <a:rPr lang="en-US" dirty="0"/>
              <a:t>www.fda.gov</a:t>
            </a:r>
          </a:p>
        </p:txBody>
      </p:sp>
      <p:pic>
        <p:nvPicPr>
          <p:cNvPr id="6" name="Content Placeholder 3" descr="The map illustrates the proposed new division boundaries for the Office of Enforcement and Import Operations (OEIO)." title="Office of Enforcement and Import Operations (OEIO)"/>
          <p:cNvPicPr>
            <a:picLocks noGrp="1" noChangeAspect="1"/>
          </p:cNvPicPr>
          <p:nvPr>
            <p:ph idx="1"/>
          </p:nvPr>
        </p:nvPicPr>
        <p:blipFill rotWithShape="1">
          <a:blip r:embed="rId3"/>
          <a:srcRect l="2517" t="19588" r="2437" b="5077"/>
          <a:stretch/>
        </p:blipFill>
        <p:spPr>
          <a:xfrm>
            <a:off x="989764" y="1970686"/>
            <a:ext cx="7206588" cy="4414239"/>
          </a:xfrm>
        </p:spPr>
      </p:pic>
      <p:sp>
        <p:nvSpPr>
          <p:cNvPr id="7" name="Title 1"/>
          <p:cNvSpPr>
            <a:spLocks noGrp="1"/>
          </p:cNvSpPr>
          <p:nvPr>
            <p:ph type="title"/>
          </p:nvPr>
        </p:nvSpPr>
        <p:spPr>
          <a:xfrm>
            <a:off x="134657" y="947221"/>
            <a:ext cx="7984561" cy="926020"/>
          </a:xfrm>
        </p:spPr>
        <p:txBody>
          <a:bodyPr/>
          <a:lstStyle/>
          <a:p>
            <a:r>
              <a:rPr lang="en-US" altLang="en-US" sz="3600" b="1" dirty="0">
                <a:solidFill>
                  <a:srgbClr val="007DBA"/>
                </a:solidFill>
                <a:latin typeface="Arial" panose="020B0604020202020204" pitchFamily="34" charset="0"/>
                <a:cs typeface="Arial" panose="020B0604020202020204" pitchFamily="34" charset="0"/>
              </a:rPr>
              <a:t>Office of Enforcement and </a:t>
            </a:r>
            <a:br>
              <a:rPr lang="en-US" altLang="en-US" sz="3600" b="1" dirty="0">
                <a:solidFill>
                  <a:srgbClr val="007DBA"/>
                </a:solidFill>
                <a:latin typeface="Arial" panose="020B0604020202020204" pitchFamily="34" charset="0"/>
                <a:cs typeface="Arial" panose="020B0604020202020204" pitchFamily="34" charset="0"/>
              </a:rPr>
            </a:br>
            <a:r>
              <a:rPr lang="en-US" altLang="en-US" sz="3600" b="1" dirty="0">
                <a:solidFill>
                  <a:srgbClr val="007DBA"/>
                </a:solidFill>
                <a:latin typeface="Arial" panose="020B0604020202020204" pitchFamily="34" charset="0"/>
                <a:cs typeface="Arial" panose="020B0604020202020204" pitchFamily="34" charset="0"/>
              </a:rPr>
              <a:t>Import Operations</a:t>
            </a:r>
            <a:endParaRPr lang="en-US" altLang="en-US" sz="3600" dirty="0">
              <a:latin typeface="Arial" charset="0"/>
              <a:cs typeface="Arial" charset="0"/>
            </a:endParaRPr>
          </a:p>
        </p:txBody>
      </p:sp>
    </p:spTree>
    <p:extLst>
      <p:ext uri="{BB962C8B-B14F-4D97-AF65-F5344CB8AC3E}">
        <p14:creationId xmlns:p14="http://schemas.microsoft.com/office/powerpoint/2010/main" val="3120501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47650" y="332941"/>
            <a:ext cx="8509103" cy="926020"/>
          </a:xfrm>
        </p:spPr>
        <p:txBody>
          <a:bodyPr/>
          <a:lstStyle/>
          <a:p>
            <a:r>
              <a:rPr lang="en-US" altLang="en-US" sz="3600" b="1" dirty="0">
                <a:solidFill>
                  <a:srgbClr val="007DBA"/>
                </a:solidFill>
                <a:latin typeface="Arial" panose="020B0604020202020204" pitchFamily="34" charset="0"/>
                <a:cs typeface="Arial" panose="020B0604020202020204" pitchFamily="34" charset="0"/>
              </a:rPr>
              <a:t>Office of Regulatory Science</a:t>
            </a:r>
          </a:p>
        </p:txBody>
      </p:sp>
      <p:sp>
        <p:nvSpPr>
          <p:cNvPr id="4" name="Footer Placeholder 3"/>
          <p:cNvSpPr>
            <a:spLocks noGrp="1"/>
          </p:cNvSpPr>
          <p:nvPr>
            <p:ph type="ftr" sz="quarter" idx="11"/>
          </p:nvPr>
        </p:nvSpPr>
        <p:spPr/>
        <p:txBody>
          <a:bodyPr/>
          <a:lstStyle/>
          <a:p>
            <a:pPr>
              <a:defRPr/>
            </a:pPr>
            <a:r>
              <a:rPr lang="en-US" dirty="0"/>
              <a:t>www.fda.gov</a:t>
            </a:r>
          </a:p>
        </p:txBody>
      </p:sp>
      <p:pic>
        <p:nvPicPr>
          <p:cNvPr id="1331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66800" y="1100184"/>
            <a:ext cx="7251700" cy="538948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2" name="Group 1"/>
          <p:cNvGrpSpPr/>
          <p:nvPr/>
        </p:nvGrpSpPr>
        <p:grpSpPr>
          <a:xfrm>
            <a:off x="3038474" y="1081540"/>
            <a:ext cx="3457575" cy="903213"/>
            <a:chOff x="3038474" y="1258964"/>
            <a:chExt cx="3457575" cy="903213"/>
          </a:xfrm>
        </p:grpSpPr>
        <p:grpSp>
          <p:nvGrpSpPr>
            <p:cNvPr id="5" name="Group 4"/>
            <p:cNvGrpSpPr/>
            <p:nvPr/>
          </p:nvGrpSpPr>
          <p:grpSpPr>
            <a:xfrm>
              <a:off x="3038474" y="1258964"/>
              <a:ext cx="3457575" cy="903213"/>
              <a:chOff x="4626405" y="2298760"/>
              <a:chExt cx="3541954" cy="1987247"/>
            </a:xfrm>
          </p:grpSpPr>
          <p:sp>
            <p:nvSpPr>
              <p:cNvPr id="6" name="Rectangle 5"/>
              <p:cNvSpPr/>
              <p:nvPr/>
            </p:nvSpPr>
            <p:spPr>
              <a:xfrm>
                <a:off x="4626405" y="2298760"/>
                <a:ext cx="3541954" cy="198724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ectangle 6"/>
              <p:cNvSpPr/>
              <p:nvPr/>
            </p:nvSpPr>
            <p:spPr>
              <a:xfrm>
                <a:off x="4626405" y="2522289"/>
                <a:ext cx="3541954" cy="17637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11999" tIns="10160" rIns="10160" bIns="10160" numCol="1" spcCol="1270" anchor="ctr" anchorCtr="0">
                <a:noAutofit/>
              </a:bodyPr>
              <a:lstStyle/>
              <a:p>
                <a:pPr lvl="0" algn="ctr" defTabSz="711200">
                  <a:spcBef>
                    <a:spcPct val="0"/>
                  </a:spcBef>
                  <a:spcAft>
                    <a:spcPts val="0"/>
                  </a:spcAft>
                </a:pPr>
                <a:r>
                  <a:rPr lang="en-US" sz="1200" b="1" kern="1200" dirty="0">
                    <a:latin typeface="Arial" panose="020B0604020202020204" pitchFamily="34" charset="0"/>
                    <a:cs typeface="Arial" panose="020B0604020202020204" pitchFamily="34" charset="0"/>
                  </a:rPr>
                  <a:t>Paul Norris, DVM, MPA</a:t>
                </a:r>
              </a:p>
              <a:p>
                <a:pPr lvl="0" algn="ctr" defTabSz="711200">
                  <a:spcBef>
                    <a:spcPct val="0"/>
                  </a:spcBef>
                  <a:spcAft>
                    <a:spcPts val="0"/>
                  </a:spcAft>
                </a:pPr>
                <a:r>
                  <a:rPr lang="en-US" sz="1200" b="1" kern="1200" dirty="0">
                    <a:latin typeface="Arial" panose="020B0604020202020204" pitchFamily="34" charset="0"/>
                    <a:cs typeface="Arial" panose="020B0604020202020204" pitchFamily="34" charset="0"/>
                  </a:rPr>
                  <a:t>Director, Office of </a:t>
                </a:r>
              </a:p>
              <a:p>
                <a:pPr lvl="0" algn="ctr" defTabSz="711200">
                  <a:spcBef>
                    <a:spcPct val="0"/>
                  </a:spcBef>
                  <a:spcAft>
                    <a:spcPts val="0"/>
                  </a:spcAft>
                </a:pPr>
                <a:r>
                  <a:rPr lang="en-US" sz="1200" b="1" kern="1200" dirty="0">
                    <a:latin typeface="Arial" panose="020B0604020202020204" pitchFamily="34" charset="0"/>
                    <a:cs typeface="Arial" panose="020B0604020202020204" pitchFamily="34" charset="0"/>
                  </a:rPr>
                  <a:t>Regulatory Science</a:t>
                </a:r>
              </a:p>
            </p:txBody>
          </p:sp>
        </p:grpSp>
        <p:sp>
          <p:nvSpPr>
            <p:cNvPr id="8" name="Rectangle 7"/>
            <p:cNvSpPr/>
            <p:nvPr/>
          </p:nvSpPr>
          <p:spPr>
            <a:xfrm>
              <a:off x="3143250" y="1360559"/>
              <a:ext cx="704850" cy="801615"/>
            </a:xfrm>
            <a:prstGeom prst="rect">
              <a:avLst/>
            </a:prstGeom>
            <a:blipFill>
              <a:blip r:embed="rId4">
                <a:extLst>
                  <a:ext uri="{28A0092B-C50C-407E-A947-70E740481C1C}">
                    <a14:useLocalDpi xmlns:a14="http://schemas.microsoft.com/office/drawing/2010/main" val="0"/>
                  </a:ext>
                </a:extLst>
              </a:blip>
              <a:srcRect/>
              <a:stretch>
                <a:fillRect l="-10000" r="-1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Tree>
    <p:extLst>
      <p:ext uri="{BB962C8B-B14F-4D97-AF65-F5344CB8AC3E}">
        <p14:creationId xmlns:p14="http://schemas.microsoft.com/office/powerpoint/2010/main" val="851462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altLang="en-US" sz="3600" b="1" dirty="0">
                <a:solidFill>
                  <a:srgbClr val="007DBA"/>
                </a:solidFill>
                <a:latin typeface="Arial" panose="020B0604020202020204" pitchFamily="34" charset="0"/>
                <a:cs typeface="Arial" panose="020B0604020202020204" pitchFamily="34" charset="0"/>
              </a:rPr>
              <a:t>Office of Regulatory Science</a:t>
            </a:r>
          </a:p>
        </p:txBody>
      </p:sp>
      <p:pic>
        <p:nvPicPr>
          <p:cNvPr id="4" name="Content Placeholder 3" descr="ORA Laboratory Locations: US map displays Pacific Northwest Laboratory, San Francisco Laboratory, Pacific Southwest Laboratory, Denver Laboratory, Kansas City Laboratory, Arkansas Laboratory, Detroit Laboratory, Forensic Chemistry Center, Southeast Laboratory, Northeast Laboratory, Winchester Engineering &amp; Analitical Center, Philadelphia Laboratory, Port Everglades, San Juan Laboratory, including Hawaii, Alaska, and Puerto Rico" title="ORA Laboratory Locations Office of Regulatory Science (ORS)"/>
          <p:cNvPicPr>
            <a:picLocks noGrp="1" noChangeAspect="1"/>
          </p:cNvPicPr>
          <p:nvPr>
            <p:ph idx="1"/>
          </p:nvPr>
        </p:nvPicPr>
        <p:blipFill rotWithShape="1">
          <a:blip r:embed="rId3"/>
          <a:srcRect l="3131" t="25707" r="2868" b="5198"/>
          <a:stretch/>
        </p:blipFill>
        <p:spPr>
          <a:xfrm>
            <a:off x="969264" y="2019863"/>
            <a:ext cx="7205472" cy="4093161"/>
          </a:xfrm>
        </p:spPr>
      </p:pic>
      <p:sp>
        <p:nvSpPr>
          <p:cNvPr id="3" name="Footer Placeholder 3"/>
          <p:cNvSpPr>
            <a:spLocks noGrp="1"/>
          </p:cNvSpPr>
          <p:nvPr>
            <p:ph type="ftr" sz="quarter" idx="11"/>
          </p:nvPr>
        </p:nvSpPr>
        <p:spPr/>
        <p:txBody>
          <a:bodyPr/>
          <a:lstStyle/>
          <a:p>
            <a:pPr>
              <a:defRPr/>
            </a:pPr>
            <a:r>
              <a:rPr lang="en-US" dirty="0"/>
              <a:t>www.fda.gov</a:t>
            </a:r>
          </a:p>
        </p:txBody>
      </p:sp>
    </p:spTree>
    <p:extLst>
      <p:ext uri="{BB962C8B-B14F-4D97-AF65-F5344CB8AC3E}">
        <p14:creationId xmlns:p14="http://schemas.microsoft.com/office/powerpoint/2010/main" val="2732928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47650" y="6384925"/>
            <a:ext cx="2895600" cy="365125"/>
          </a:xfrm>
        </p:spPr>
        <p:txBody>
          <a:bodyPr/>
          <a:lstStyle/>
          <a:p>
            <a:pPr>
              <a:defRPr/>
            </a:pPr>
            <a:r>
              <a:rPr lang="en-US" dirty="0"/>
              <a:t>www.fda.gov</a:t>
            </a:r>
          </a:p>
        </p:txBody>
      </p:sp>
      <p:sp>
        <p:nvSpPr>
          <p:cNvPr id="5" name="Title 1"/>
          <p:cNvSpPr>
            <a:spLocks noGrp="1"/>
          </p:cNvSpPr>
          <p:nvPr>
            <p:ph type="title"/>
          </p:nvPr>
        </p:nvSpPr>
        <p:spPr/>
        <p:txBody>
          <a:bodyPr>
            <a:normAutofit fontScale="90000"/>
          </a:bodyPr>
          <a:lstStyle/>
          <a:p>
            <a:pPr lvl="1"/>
            <a:r>
              <a:rPr lang="en-US" altLang="en-US" sz="3600" b="1" dirty="0">
                <a:solidFill>
                  <a:srgbClr val="007DBA"/>
                </a:solidFill>
                <a:latin typeface="Arial" panose="020B0604020202020204" pitchFamily="34" charset="0"/>
                <a:cs typeface="Arial" panose="020B0604020202020204" pitchFamily="34" charset="0"/>
              </a:rPr>
              <a:t>	</a:t>
            </a:r>
            <a:br>
              <a:rPr lang="en-US" altLang="en-US" sz="3600" b="1" dirty="0">
                <a:solidFill>
                  <a:srgbClr val="007DBA"/>
                </a:solidFill>
                <a:latin typeface="Arial" panose="020B0604020202020204" pitchFamily="34" charset="0"/>
                <a:cs typeface="Arial" panose="020B0604020202020204" pitchFamily="34" charset="0"/>
              </a:rPr>
            </a:br>
            <a:r>
              <a:rPr lang="en-US" altLang="en-US" sz="4000" b="1" dirty="0">
                <a:solidFill>
                  <a:srgbClr val="007DBA"/>
                </a:solidFill>
                <a:latin typeface="Arial" panose="020B0604020202020204" pitchFamily="34" charset="0"/>
                <a:cs typeface="Arial" panose="020B0604020202020204" pitchFamily="34" charset="0"/>
              </a:rPr>
              <a:t>Office of Partnerships</a:t>
            </a:r>
            <a:br>
              <a:rPr lang="en-US" altLang="en-US" dirty="0">
                <a:solidFill>
                  <a:srgbClr val="2D2926"/>
                </a:solidFill>
                <a:latin typeface="Arial" charset="0"/>
                <a:cs typeface="Arial" charset="0"/>
              </a:rPr>
            </a:br>
            <a:endParaRPr lang="en-US" altLang="en-US" sz="3600" dirty="0">
              <a:latin typeface="Arial" charset="0"/>
              <a:cs typeface="Arial" charset="0"/>
            </a:endParaRPr>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06916" y="2009775"/>
            <a:ext cx="7130168" cy="4286250"/>
          </a:xfrm>
        </p:spPr>
      </p:pic>
      <p:sp>
        <p:nvSpPr>
          <p:cNvPr id="9" name="Rectangle 8"/>
          <p:cNvSpPr/>
          <p:nvPr/>
        </p:nvSpPr>
        <p:spPr>
          <a:xfrm>
            <a:off x="4192172" y="3545454"/>
            <a:ext cx="2208628" cy="655564"/>
          </a:xfrm>
          <a:prstGeom prst="rect">
            <a:avLst/>
          </a:prstGeom>
        </p:spPr>
        <p:txBody>
          <a:bodyPr wrap="square">
            <a:spAutoFit/>
          </a:bodyPr>
          <a:lstStyle/>
          <a:p>
            <a:pPr lvl="0" algn="ctr" defTabSz="889000">
              <a:lnSpc>
                <a:spcPct val="90000"/>
              </a:lnSpc>
              <a:spcAft>
                <a:spcPct val="35000"/>
              </a:spcAft>
            </a:pPr>
            <a:r>
              <a:rPr lang="en-US" sz="1200" b="1" dirty="0">
                <a:solidFill>
                  <a:schemeClr val="bg1"/>
                </a:solidFill>
                <a:latin typeface="Arial" panose="020B0604020202020204" pitchFamily="34" charset="0"/>
                <a:cs typeface="Arial" panose="020B0604020202020204" pitchFamily="34" charset="0"/>
              </a:rPr>
              <a:t>Barbara Cassens, </a:t>
            </a:r>
          </a:p>
          <a:p>
            <a:pPr lvl="0" algn="ctr" defTabSz="889000">
              <a:lnSpc>
                <a:spcPct val="90000"/>
              </a:lnSpc>
              <a:spcAft>
                <a:spcPct val="35000"/>
              </a:spcAft>
            </a:pPr>
            <a:r>
              <a:rPr lang="en-US" sz="1200" b="1" dirty="0">
                <a:solidFill>
                  <a:schemeClr val="bg1"/>
                </a:solidFill>
                <a:latin typeface="Arial" panose="020B0604020202020204" pitchFamily="34" charset="0"/>
                <a:cs typeface="Arial" panose="020B0604020202020204" pitchFamily="34" charset="0"/>
              </a:rPr>
              <a:t>Director Office of Partnerships</a:t>
            </a:r>
          </a:p>
        </p:txBody>
      </p:sp>
      <p:grpSp>
        <p:nvGrpSpPr>
          <p:cNvPr id="2" name="Group 1"/>
          <p:cNvGrpSpPr/>
          <p:nvPr/>
        </p:nvGrpSpPr>
        <p:grpSpPr>
          <a:xfrm>
            <a:off x="2552431" y="2799118"/>
            <a:ext cx="3848369" cy="2025403"/>
            <a:chOff x="2606870" y="2784141"/>
            <a:chExt cx="3848369" cy="2025403"/>
          </a:xfrm>
        </p:grpSpPr>
        <p:grpSp>
          <p:nvGrpSpPr>
            <p:cNvPr id="10" name="Group 9"/>
            <p:cNvGrpSpPr/>
            <p:nvPr/>
          </p:nvGrpSpPr>
          <p:grpSpPr>
            <a:xfrm>
              <a:off x="2606870" y="2784141"/>
              <a:ext cx="3848369" cy="2025403"/>
              <a:chOff x="2051" y="1085775"/>
              <a:chExt cx="3848369" cy="2019441"/>
            </a:xfrm>
          </p:grpSpPr>
          <p:sp>
            <p:nvSpPr>
              <p:cNvPr id="12" name="Rectangle 11"/>
              <p:cNvSpPr/>
              <p:nvPr/>
            </p:nvSpPr>
            <p:spPr>
              <a:xfrm>
                <a:off x="2051" y="1085775"/>
                <a:ext cx="3848369" cy="2005758"/>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ectangle 12"/>
              <p:cNvSpPr/>
              <p:nvPr/>
            </p:nvSpPr>
            <p:spPr>
              <a:xfrm>
                <a:off x="2051" y="1181032"/>
                <a:ext cx="3848369" cy="19241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5500" tIns="11430" rIns="11430" bIns="11430" numCol="1" spcCol="1270" anchor="ctr" anchorCtr="0">
                <a:noAutofit/>
              </a:bodyPr>
              <a:lstStyle/>
              <a:p>
                <a:pPr lvl="0" algn="ctr" defTabSz="800100">
                  <a:lnSpc>
                    <a:spcPct val="90000"/>
                  </a:lnSpc>
                  <a:spcBef>
                    <a:spcPct val="0"/>
                  </a:spcBef>
                  <a:spcAft>
                    <a:spcPct val="35000"/>
                  </a:spcAft>
                </a:pPr>
                <a:r>
                  <a:rPr lang="en-US" sz="1200" b="1" kern="1200" dirty="0">
                    <a:latin typeface="Arial" panose="020B0604020202020204" pitchFamily="34" charset="0"/>
                    <a:cs typeface="Arial" panose="020B0604020202020204" pitchFamily="34" charset="0"/>
                  </a:rPr>
                  <a:t>Barbara Cassens               Director , Office of Partnerships</a:t>
                </a:r>
              </a:p>
            </p:txBody>
          </p:sp>
        </p:grpSp>
        <p:sp>
          <p:nvSpPr>
            <p:cNvPr id="11" name="Rectangle 10"/>
            <p:cNvSpPr/>
            <p:nvPr/>
          </p:nvSpPr>
          <p:spPr>
            <a:xfrm>
              <a:off x="2744697" y="3141716"/>
              <a:ext cx="1097280" cy="1463040"/>
            </a:xfrm>
            <a:prstGeom prst="rect">
              <a:avLst/>
            </a:prstGeom>
            <a:blipFill>
              <a:blip r:embed="rId4">
                <a:extLst>
                  <a:ext uri="{28A0092B-C50C-407E-A947-70E740481C1C}">
                    <a14:useLocalDpi xmlns:a14="http://schemas.microsoft.com/office/drawing/2010/main" val="0"/>
                  </a:ext>
                </a:extLst>
              </a:blip>
              <a:srcRect/>
              <a:stretch>
                <a:fillRect t="-6000" b="-6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Tree>
    <p:extLst>
      <p:ext uri="{BB962C8B-B14F-4D97-AF65-F5344CB8AC3E}">
        <p14:creationId xmlns:p14="http://schemas.microsoft.com/office/powerpoint/2010/main" val="3533117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pPr lvl="1"/>
            <a:r>
              <a:rPr lang="en-US" altLang="en-US" sz="3600" b="1" dirty="0">
                <a:solidFill>
                  <a:srgbClr val="007DBA"/>
                </a:solidFill>
                <a:latin typeface="Arial" panose="020B0604020202020204" pitchFamily="34" charset="0"/>
                <a:cs typeface="Arial" panose="020B0604020202020204" pitchFamily="34" charset="0"/>
              </a:rPr>
              <a:t>	</a:t>
            </a:r>
            <a:br>
              <a:rPr lang="en-US" altLang="en-US" sz="3600" b="1" dirty="0">
                <a:solidFill>
                  <a:srgbClr val="007DBA"/>
                </a:solidFill>
                <a:latin typeface="Arial" panose="020B0604020202020204" pitchFamily="34" charset="0"/>
                <a:cs typeface="Arial" panose="020B0604020202020204" pitchFamily="34" charset="0"/>
              </a:rPr>
            </a:br>
            <a:r>
              <a:rPr lang="en-US" sz="4000" b="1" dirty="0">
                <a:solidFill>
                  <a:srgbClr val="007DBA"/>
                </a:solidFill>
                <a:latin typeface="Arial" panose="020B0604020202020204" pitchFamily="34" charset="0"/>
                <a:cs typeface="Arial" panose="020B0604020202020204" pitchFamily="34" charset="0"/>
              </a:rPr>
              <a:t>Office of Training, </a:t>
            </a:r>
            <a:br>
              <a:rPr lang="en-US" sz="4000" b="1" dirty="0">
                <a:solidFill>
                  <a:srgbClr val="007DBA"/>
                </a:solidFill>
                <a:latin typeface="Arial" panose="020B0604020202020204" pitchFamily="34" charset="0"/>
                <a:cs typeface="Arial" panose="020B0604020202020204" pitchFamily="34" charset="0"/>
              </a:rPr>
            </a:br>
            <a:r>
              <a:rPr lang="en-US" sz="4000" b="1" dirty="0">
                <a:solidFill>
                  <a:srgbClr val="007DBA"/>
                </a:solidFill>
                <a:latin typeface="Arial" panose="020B0604020202020204" pitchFamily="34" charset="0"/>
                <a:cs typeface="Arial" panose="020B0604020202020204" pitchFamily="34" charset="0"/>
              </a:rPr>
              <a:t>Education and Development </a:t>
            </a:r>
            <a:br>
              <a:rPr lang="en-US" altLang="en-US" dirty="0">
                <a:solidFill>
                  <a:srgbClr val="2D2926"/>
                </a:solidFill>
                <a:latin typeface="Arial" charset="0"/>
                <a:cs typeface="Arial" charset="0"/>
              </a:rPr>
            </a:br>
            <a:endParaRPr lang="en-US" altLang="en-US" sz="3600" dirty="0">
              <a:latin typeface="Arial" charset="0"/>
              <a:cs typeface="Arial" charset="0"/>
            </a:endParaRPr>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3850" y="2539629"/>
            <a:ext cx="8509000" cy="3226542"/>
          </a:xfrm>
        </p:spPr>
      </p:pic>
      <p:sp>
        <p:nvSpPr>
          <p:cNvPr id="13" name="Footer Placeholder 3"/>
          <p:cNvSpPr>
            <a:spLocks noGrp="1"/>
          </p:cNvSpPr>
          <p:nvPr>
            <p:ph type="ftr" sz="quarter" idx="11"/>
          </p:nvPr>
        </p:nvSpPr>
        <p:spPr/>
        <p:txBody>
          <a:bodyPr/>
          <a:lstStyle/>
          <a:p>
            <a:pPr>
              <a:defRPr/>
            </a:pPr>
            <a:r>
              <a:rPr lang="en-US" dirty="0"/>
              <a:t>www.fda.gov</a:t>
            </a:r>
          </a:p>
        </p:txBody>
      </p:sp>
      <p:grpSp>
        <p:nvGrpSpPr>
          <p:cNvPr id="14" name="Group 13"/>
          <p:cNvGrpSpPr/>
          <p:nvPr/>
        </p:nvGrpSpPr>
        <p:grpSpPr>
          <a:xfrm>
            <a:off x="2396839" y="2776315"/>
            <a:ext cx="4203285" cy="1791952"/>
            <a:chOff x="336108" y="2098707"/>
            <a:chExt cx="4203285" cy="1791952"/>
          </a:xfrm>
        </p:grpSpPr>
        <p:grpSp>
          <p:nvGrpSpPr>
            <p:cNvPr id="7" name="Group 6"/>
            <p:cNvGrpSpPr/>
            <p:nvPr/>
          </p:nvGrpSpPr>
          <p:grpSpPr>
            <a:xfrm>
              <a:off x="336108" y="2098707"/>
              <a:ext cx="4203285" cy="1791952"/>
              <a:chOff x="-2659337" y="2427816"/>
              <a:chExt cx="4203285" cy="1639491"/>
            </a:xfrm>
          </p:grpSpPr>
          <p:sp>
            <p:nvSpPr>
              <p:cNvPr id="9" name="Rectangle 8"/>
              <p:cNvSpPr/>
              <p:nvPr/>
            </p:nvSpPr>
            <p:spPr>
              <a:xfrm>
                <a:off x="-2304421" y="2477764"/>
                <a:ext cx="3848369" cy="1589543"/>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ectangle 9"/>
              <p:cNvSpPr/>
              <p:nvPr/>
            </p:nvSpPr>
            <p:spPr>
              <a:xfrm>
                <a:off x="-2659337" y="2427816"/>
                <a:ext cx="3984994" cy="15895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5500" tIns="11430" rIns="11430" bIns="11430" numCol="1" spcCol="1270" anchor="ctr" anchorCtr="0">
                <a:noAutofit/>
              </a:bodyPr>
              <a:lstStyle/>
              <a:p>
                <a:pPr lvl="0" algn="ctr" defTabSz="800100">
                  <a:lnSpc>
                    <a:spcPct val="90000"/>
                  </a:lnSpc>
                  <a:spcBef>
                    <a:spcPct val="0"/>
                  </a:spcBef>
                  <a:spcAft>
                    <a:spcPct val="35000"/>
                  </a:spcAft>
                </a:pPr>
                <a:r>
                  <a:rPr lang="en-US" sz="1200" b="1" kern="1200" dirty="0">
                    <a:latin typeface="Arial" panose="020B0604020202020204" pitchFamily="34" charset="0"/>
                    <a:cs typeface="Arial" panose="020B0604020202020204" pitchFamily="34" charset="0"/>
                  </a:rPr>
                  <a:t>Patricia Alcock, </a:t>
                </a:r>
              </a:p>
              <a:p>
                <a:pPr lvl="0" algn="ctr" defTabSz="800100">
                  <a:lnSpc>
                    <a:spcPct val="90000"/>
                  </a:lnSpc>
                  <a:spcBef>
                    <a:spcPct val="0"/>
                  </a:spcBef>
                  <a:spcAft>
                    <a:spcPct val="35000"/>
                  </a:spcAft>
                </a:pPr>
                <a:r>
                  <a:rPr lang="en-US" sz="1200" b="1" kern="1200" dirty="0">
                    <a:latin typeface="Arial" panose="020B0604020202020204" pitchFamily="34" charset="0"/>
                    <a:cs typeface="Arial" panose="020B0604020202020204" pitchFamily="34" charset="0"/>
                  </a:rPr>
                  <a:t>Director Office of                  Training, Education, and Development</a:t>
                </a:r>
              </a:p>
            </p:txBody>
          </p:sp>
        </p:gr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939" t="33457" r="80253" b="32783"/>
            <a:stretch/>
          </p:blipFill>
          <p:spPr>
            <a:xfrm>
              <a:off x="854786" y="2325948"/>
              <a:ext cx="1119116" cy="1446662"/>
            </a:xfrm>
            <a:prstGeom prst="rect">
              <a:avLst/>
            </a:prstGeom>
          </p:spPr>
        </p:pic>
      </p:grpSp>
    </p:spTree>
    <p:extLst>
      <p:ext uri="{BB962C8B-B14F-4D97-AF65-F5344CB8AC3E}">
        <p14:creationId xmlns:p14="http://schemas.microsoft.com/office/powerpoint/2010/main" val="1888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fontScale="90000"/>
          </a:bodyPr>
          <a:lstStyle/>
          <a:p>
            <a:pPr lvl="1"/>
            <a:r>
              <a:rPr lang="en-US" altLang="en-US" sz="3600" b="1" dirty="0">
                <a:solidFill>
                  <a:srgbClr val="007DBA"/>
                </a:solidFill>
                <a:latin typeface="Arial" panose="020B0604020202020204" pitchFamily="34" charset="0"/>
                <a:cs typeface="Arial" panose="020B0604020202020204" pitchFamily="34" charset="0"/>
              </a:rPr>
              <a:t>	</a:t>
            </a:r>
            <a:br>
              <a:rPr lang="en-US" altLang="en-US" sz="3600" b="1" dirty="0">
                <a:solidFill>
                  <a:srgbClr val="007DBA"/>
                </a:solidFill>
                <a:latin typeface="Arial" panose="020B0604020202020204" pitchFamily="34" charset="0"/>
                <a:cs typeface="Arial" panose="020B0604020202020204" pitchFamily="34" charset="0"/>
              </a:rPr>
            </a:br>
            <a:r>
              <a:rPr lang="en-US" altLang="en-US" sz="4000" b="1" kern="1200" dirty="0">
                <a:solidFill>
                  <a:srgbClr val="007DBA"/>
                </a:solidFill>
                <a:latin typeface="Arial" panose="020B0604020202020204" pitchFamily="34" charset="0"/>
                <a:ea typeface="+mj-ea"/>
                <a:cs typeface="Arial" panose="020B0604020202020204" pitchFamily="34" charset="0"/>
              </a:rPr>
              <a:t>Office of Medical Products and</a:t>
            </a:r>
            <a:br>
              <a:rPr lang="en-US" altLang="en-US" sz="4000" b="1" kern="1200" dirty="0">
                <a:solidFill>
                  <a:srgbClr val="007DBA"/>
                </a:solidFill>
                <a:latin typeface="Arial" panose="020B0604020202020204" pitchFamily="34" charset="0"/>
                <a:ea typeface="+mj-ea"/>
                <a:cs typeface="Arial" panose="020B0604020202020204" pitchFamily="34" charset="0"/>
              </a:rPr>
            </a:br>
            <a:r>
              <a:rPr lang="en-US" altLang="en-US" sz="4000" b="1" kern="1200" dirty="0">
                <a:solidFill>
                  <a:srgbClr val="007DBA"/>
                </a:solidFill>
                <a:latin typeface="Arial" panose="020B0604020202020204" pitchFamily="34" charset="0"/>
                <a:ea typeface="+mj-ea"/>
                <a:cs typeface="Arial" panose="020B0604020202020204" pitchFamily="34" charset="0"/>
              </a:rPr>
              <a:t>Tobacco Operations</a:t>
            </a:r>
            <a:br>
              <a:rPr lang="en-US" altLang="en-US" sz="4000" dirty="0">
                <a:solidFill>
                  <a:srgbClr val="2D2926"/>
                </a:solidFill>
                <a:latin typeface="Arial" charset="0"/>
                <a:cs typeface="Arial" charset="0"/>
              </a:rPr>
            </a:br>
            <a:endParaRPr lang="en-US" altLang="en-US" sz="4000" dirty="0">
              <a:latin typeface="Arial" charset="0"/>
              <a:cs typeface="Arial" charset="0"/>
            </a:endParaRPr>
          </a:p>
        </p:txBody>
      </p:sp>
      <p:graphicFrame>
        <p:nvGraphicFramePr>
          <p:cNvPr id="9" name="Content Placeholder 5"/>
          <p:cNvGraphicFramePr>
            <a:graphicFrameLocks noGrp="1"/>
          </p:cNvGraphicFramePr>
          <p:nvPr>
            <p:ph idx="1"/>
            <p:extLst>
              <p:ext uri="{D42A27DB-BD31-4B8C-83A1-F6EECF244321}">
                <p14:modId xmlns:p14="http://schemas.microsoft.com/office/powerpoint/2010/main" val="1356038109"/>
              </p:ext>
            </p:extLst>
          </p:nvPr>
        </p:nvGraphicFramePr>
        <p:xfrm>
          <a:off x="109181" y="2009775"/>
          <a:ext cx="8723771" cy="4286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pPr>
              <a:defRPr/>
            </a:pPr>
            <a:r>
              <a:rPr lang="en-US" dirty="0"/>
              <a:t>www.fda.gov</a:t>
            </a:r>
          </a:p>
        </p:txBody>
      </p:sp>
    </p:spTree>
    <p:extLst>
      <p:ext uri="{BB962C8B-B14F-4D97-AF65-F5344CB8AC3E}">
        <p14:creationId xmlns:p14="http://schemas.microsoft.com/office/powerpoint/2010/main" val="510794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altLang="en-US" sz="3600" b="1" dirty="0">
                <a:solidFill>
                  <a:srgbClr val="007DBA"/>
                </a:solidFill>
                <a:latin typeface="Arial" panose="020B0604020202020204" pitchFamily="34" charset="0"/>
                <a:cs typeface="Arial" panose="020B0604020202020204" pitchFamily="34" charset="0"/>
              </a:rPr>
              <a:t>Office of Biological </a:t>
            </a:r>
            <a:br>
              <a:rPr lang="en-US" altLang="en-US" sz="3600" b="1" dirty="0">
                <a:solidFill>
                  <a:srgbClr val="007DBA"/>
                </a:solidFill>
                <a:latin typeface="Arial" panose="020B0604020202020204" pitchFamily="34" charset="0"/>
                <a:cs typeface="Arial" panose="020B0604020202020204" pitchFamily="34" charset="0"/>
              </a:rPr>
            </a:br>
            <a:r>
              <a:rPr lang="en-US" altLang="en-US" sz="3600" b="1" dirty="0">
                <a:solidFill>
                  <a:srgbClr val="007DBA"/>
                </a:solidFill>
                <a:latin typeface="Arial" panose="020B0604020202020204" pitchFamily="34" charset="0"/>
                <a:cs typeface="Arial" panose="020B0604020202020204" pitchFamily="34" charset="0"/>
              </a:rPr>
              <a:t>Products Operations</a:t>
            </a:r>
            <a:endParaRPr lang="en-US" altLang="en-US" sz="3600" dirty="0">
              <a:latin typeface="Arial" charset="0"/>
              <a:cs typeface="Arial" charset="0"/>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92262" y="2257425"/>
            <a:ext cx="5972175" cy="3790950"/>
          </a:xfrm>
        </p:spPr>
      </p:pic>
      <p:sp>
        <p:nvSpPr>
          <p:cNvPr id="4" name="Footer Placeholder 3"/>
          <p:cNvSpPr>
            <a:spLocks noGrp="1"/>
          </p:cNvSpPr>
          <p:nvPr>
            <p:ph type="ftr" sz="quarter" idx="11"/>
          </p:nvPr>
        </p:nvSpPr>
        <p:spPr/>
        <p:txBody>
          <a:bodyPr/>
          <a:lstStyle/>
          <a:p>
            <a:pPr>
              <a:defRPr/>
            </a:pPr>
            <a:r>
              <a:rPr lang="en-US" dirty="0"/>
              <a:t>www.fda.gov</a:t>
            </a:r>
          </a:p>
        </p:txBody>
      </p:sp>
      <p:grpSp>
        <p:nvGrpSpPr>
          <p:cNvPr id="13" name="Group 12"/>
          <p:cNvGrpSpPr/>
          <p:nvPr/>
        </p:nvGrpSpPr>
        <p:grpSpPr>
          <a:xfrm>
            <a:off x="2934797" y="2752484"/>
            <a:ext cx="3289447" cy="2105246"/>
            <a:chOff x="2914810" y="2752484"/>
            <a:chExt cx="3289447" cy="2105246"/>
          </a:xfrm>
        </p:grpSpPr>
        <p:grpSp>
          <p:nvGrpSpPr>
            <p:cNvPr id="9" name="Group 8"/>
            <p:cNvGrpSpPr/>
            <p:nvPr/>
          </p:nvGrpSpPr>
          <p:grpSpPr>
            <a:xfrm>
              <a:off x="2914810" y="2752484"/>
              <a:ext cx="3289447" cy="2105246"/>
              <a:chOff x="4701" y="3213082"/>
              <a:chExt cx="2144684" cy="913740"/>
            </a:xfrm>
          </p:grpSpPr>
          <p:sp>
            <p:nvSpPr>
              <p:cNvPr id="10" name="Rectangle 9"/>
              <p:cNvSpPr/>
              <p:nvPr/>
            </p:nvSpPr>
            <p:spPr>
              <a:xfrm>
                <a:off x="4702" y="3254548"/>
                <a:ext cx="2064961" cy="793754"/>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ectangle 10"/>
              <p:cNvSpPr/>
              <p:nvPr/>
            </p:nvSpPr>
            <p:spPr>
              <a:xfrm>
                <a:off x="4701" y="3213082"/>
                <a:ext cx="2144684" cy="9137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76930" tIns="7620" rIns="7620" bIns="7620" numCol="1" spcCol="1270" anchor="ctr" anchorCtr="0">
                <a:noAutofit/>
              </a:bodyPr>
              <a:lstStyle/>
              <a:p>
                <a:pPr lvl="0" algn="ctr" defTabSz="533400">
                  <a:lnSpc>
                    <a:spcPct val="90000"/>
                  </a:lnSpc>
                  <a:spcBef>
                    <a:spcPct val="0"/>
                  </a:spcBef>
                  <a:spcAft>
                    <a:spcPts val="0"/>
                  </a:spcAft>
                </a:pPr>
                <a:r>
                  <a:rPr lang="en-US" sz="1200" b="1" kern="1200" dirty="0">
                    <a:latin typeface="Arial" panose="020B0604020202020204" pitchFamily="34" charset="0"/>
                    <a:cs typeface="Arial" panose="020B0604020202020204" pitchFamily="34" charset="0"/>
                  </a:rPr>
                  <a:t>Ginette Michaud, MD</a:t>
                </a:r>
              </a:p>
              <a:p>
                <a:pPr lvl="0" algn="ctr" defTabSz="533400">
                  <a:lnSpc>
                    <a:spcPct val="90000"/>
                  </a:lnSpc>
                  <a:spcBef>
                    <a:spcPct val="0"/>
                  </a:spcBef>
                  <a:spcAft>
                    <a:spcPts val="0"/>
                  </a:spcAft>
                </a:pPr>
                <a:r>
                  <a:rPr lang="en-US" sz="1200" b="1" kern="1200" dirty="0">
                    <a:latin typeface="Arial" panose="020B0604020202020204" pitchFamily="34" charset="0"/>
                    <a:cs typeface="Arial" panose="020B0604020202020204" pitchFamily="34" charset="0"/>
                  </a:rPr>
                  <a:t>Director, Office of </a:t>
                </a:r>
              </a:p>
              <a:p>
                <a:pPr lvl="0" algn="ctr" defTabSz="533400">
                  <a:lnSpc>
                    <a:spcPct val="90000"/>
                  </a:lnSpc>
                  <a:spcBef>
                    <a:spcPct val="0"/>
                  </a:spcBef>
                  <a:spcAft>
                    <a:spcPts val="0"/>
                  </a:spcAft>
                </a:pPr>
                <a:r>
                  <a:rPr lang="en-US" sz="1200" b="1" kern="1200" dirty="0">
                    <a:latin typeface="Arial" panose="020B0604020202020204" pitchFamily="34" charset="0"/>
                    <a:cs typeface="Arial" panose="020B0604020202020204" pitchFamily="34" charset="0"/>
                  </a:rPr>
                  <a:t>Biological Products          Operations </a:t>
                </a:r>
              </a:p>
            </p:txBody>
          </p:sp>
        </p:grpSp>
        <p:sp>
          <p:nvSpPr>
            <p:cNvPr id="12" name="Rectangle 11"/>
            <p:cNvSpPr/>
            <p:nvPr/>
          </p:nvSpPr>
          <p:spPr>
            <a:xfrm>
              <a:off x="3047717" y="3119307"/>
              <a:ext cx="914400" cy="1371600"/>
            </a:xfrm>
            <a:prstGeom prst="rect">
              <a:avLst/>
            </a:prstGeom>
            <a:blipFill>
              <a:blip r:embed="rId4">
                <a:extLst>
                  <a:ext uri="{28A0092B-C50C-407E-A947-70E740481C1C}">
                    <a14:useLocalDpi xmlns:a14="http://schemas.microsoft.com/office/drawing/2010/main" val="0"/>
                  </a:ext>
                </a:extLst>
              </a:blip>
              <a:srcRect/>
              <a:stretch>
                <a:fillRect t="-6000" b="-6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Tree>
    <p:extLst>
      <p:ext uri="{BB962C8B-B14F-4D97-AF65-F5344CB8AC3E}">
        <p14:creationId xmlns:p14="http://schemas.microsoft.com/office/powerpoint/2010/main" val="4183087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The map illustrates the proposed new division boundaries for the Office of Biological Products Operations (OBPO).&#10;" title="Office of Biological Products Operations (OBPO)"/>
          <p:cNvPicPr>
            <a:picLocks noGrp="1" noChangeAspect="1"/>
          </p:cNvPicPr>
          <p:nvPr>
            <p:ph idx="1"/>
          </p:nvPr>
        </p:nvPicPr>
        <p:blipFill rotWithShape="1">
          <a:blip r:embed="rId3"/>
          <a:srcRect l="2739" t="22797" r="3325" b="5549"/>
          <a:stretch/>
        </p:blipFill>
        <p:spPr>
          <a:xfrm>
            <a:off x="841248" y="1860314"/>
            <a:ext cx="7461504" cy="4398596"/>
          </a:xfrm>
        </p:spPr>
      </p:pic>
      <p:sp>
        <p:nvSpPr>
          <p:cNvPr id="4" name="Footer Placeholder 3"/>
          <p:cNvSpPr>
            <a:spLocks noGrp="1"/>
          </p:cNvSpPr>
          <p:nvPr>
            <p:ph type="ftr" sz="quarter" idx="11"/>
          </p:nvPr>
        </p:nvSpPr>
        <p:spPr>
          <a:xfrm>
            <a:off x="247650" y="6384925"/>
            <a:ext cx="2895600" cy="365125"/>
          </a:xfrm>
        </p:spPr>
        <p:txBody>
          <a:bodyPr/>
          <a:lstStyle/>
          <a:p>
            <a:pPr>
              <a:defRPr/>
            </a:pPr>
            <a:r>
              <a:rPr lang="en-US" dirty="0"/>
              <a:t>www.fda.gov</a:t>
            </a:r>
          </a:p>
        </p:txBody>
      </p:sp>
      <p:sp>
        <p:nvSpPr>
          <p:cNvPr id="6" name="Title 1"/>
          <p:cNvSpPr>
            <a:spLocks noGrp="1"/>
          </p:cNvSpPr>
          <p:nvPr>
            <p:ph type="title"/>
          </p:nvPr>
        </p:nvSpPr>
        <p:spPr>
          <a:xfrm>
            <a:off x="150423" y="678149"/>
            <a:ext cx="7984561" cy="926020"/>
          </a:xfrm>
        </p:spPr>
        <p:txBody>
          <a:bodyPr/>
          <a:lstStyle/>
          <a:p>
            <a:r>
              <a:rPr lang="en-US" altLang="en-US" sz="3600" b="1" dirty="0">
                <a:solidFill>
                  <a:srgbClr val="007DBA"/>
                </a:solidFill>
                <a:latin typeface="Arial" panose="020B0604020202020204" pitchFamily="34" charset="0"/>
                <a:cs typeface="Arial" panose="020B0604020202020204" pitchFamily="34" charset="0"/>
              </a:rPr>
              <a:t>Office of Biological </a:t>
            </a:r>
            <a:br>
              <a:rPr lang="en-US" altLang="en-US" sz="3600" b="1" dirty="0">
                <a:solidFill>
                  <a:srgbClr val="007DBA"/>
                </a:solidFill>
                <a:latin typeface="Arial" panose="020B0604020202020204" pitchFamily="34" charset="0"/>
                <a:cs typeface="Arial" panose="020B0604020202020204" pitchFamily="34" charset="0"/>
              </a:rPr>
            </a:br>
            <a:r>
              <a:rPr lang="en-US" altLang="en-US" sz="3600" b="1" dirty="0">
                <a:solidFill>
                  <a:srgbClr val="007DBA"/>
                </a:solidFill>
                <a:latin typeface="Arial" panose="020B0604020202020204" pitchFamily="34" charset="0"/>
                <a:cs typeface="Arial" panose="020B0604020202020204" pitchFamily="34" charset="0"/>
              </a:rPr>
              <a:t>Products Operations</a:t>
            </a:r>
            <a:endParaRPr lang="en-US" altLang="en-US" sz="3600" dirty="0">
              <a:latin typeface="Arial" charset="0"/>
              <a:cs typeface="Arial" charset="0"/>
            </a:endParaRPr>
          </a:p>
        </p:txBody>
      </p:sp>
    </p:spTree>
    <p:extLst>
      <p:ext uri="{BB962C8B-B14F-4D97-AF65-F5344CB8AC3E}">
        <p14:creationId xmlns:p14="http://schemas.microsoft.com/office/powerpoint/2010/main" val="952381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altLang="en-US" sz="3600" b="1" dirty="0">
                <a:solidFill>
                  <a:srgbClr val="007DBA"/>
                </a:solidFill>
                <a:latin typeface="Arial" panose="020B0604020202020204" pitchFamily="34" charset="0"/>
                <a:cs typeface="Arial" panose="020B0604020202020204" pitchFamily="34" charset="0"/>
              </a:rPr>
              <a:t>Office of Bioresearch </a:t>
            </a:r>
            <a:br>
              <a:rPr lang="en-US" altLang="en-US" sz="3600" b="1" dirty="0">
                <a:solidFill>
                  <a:srgbClr val="007DBA"/>
                </a:solidFill>
                <a:latin typeface="Arial" panose="020B0604020202020204" pitchFamily="34" charset="0"/>
                <a:cs typeface="Arial" panose="020B0604020202020204" pitchFamily="34" charset="0"/>
              </a:rPr>
            </a:br>
            <a:r>
              <a:rPr lang="en-US" altLang="en-US" sz="3600" b="1" dirty="0">
                <a:solidFill>
                  <a:srgbClr val="007DBA"/>
                </a:solidFill>
                <a:latin typeface="Arial" panose="020B0604020202020204" pitchFamily="34" charset="0"/>
                <a:cs typeface="Arial" panose="020B0604020202020204" pitchFamily="34" charset="0"/>
              </a:rPr>
              <a:t>Monitoring Operations</a:t>
            </a:r>
            <a:endParaRPr lang="en-US" altLang="en-US" sz="3600" dirty="0">
              <a:latin typeface="Arial" charset="0"/>
              <a:cs typeface="Arial" charset="0"/>
            </a:endParaRP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437429" y="2132607"/>
            <a:ext cx="6269142" cy="40233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Footer Placeholder 3"/>
          <p:cNvSpPr>
            <a:spLocks noGrp="1"/>
          </p:cNvSpPr>
          <p:nvPr>
            <p:ph type="ftr" sz="quarter" idx="11"/>
          </p:nvPr>
        </p:nvSpPr>
        <p:spPr/>
        <p:txBody>
          <a:bodyPr/>
          <a:lstStyle/>
          <a:p>
            <a:pPr>
              <a:defRPr/>
            </a:pPr>
            <a:r>
              <a:rPr lang="en-US" dirty="0"/>
              <a:t>www.fda.gov</a:t>
            </a:r>
          </a:p>
        </p:txBody>
      </p:sp>
      <p:grpSp>
        <p:nvGrpSpPr>
          <p:cNvPr id="4" name="Group 3"/>
          <p:cNvGrpSpPr/>
          <p:nvPr/>
        </p:nvGrpSpPr>
        <p:grpSpPr>
          <a:xfrm>
            <a:off x="2685817" y="2844197"/>
            <a:ext cx="3593804" cy="1828800"/>
            <a:chOff x="2464195" y="2721365"/>
            <a:chExt cx="3593804" cy="1828800"/>
          </a:xfrm>
        </p:grpSpPr>
        <p:sp>
          <p:nvSpPr>
            <p:cNvPr id="7" name="Rectangle 6"/>
            <p:cNvSpPr/>
            <p:nvPr/>
          </p:nvSpPr>
          <p:spPr>
            <a:xfrm>
              <a:off x="2464195" y="2721365"/>
              <a:ext cx="3593804" cy="182880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lvl="0" algn="ctr" defTabSz="533400">
                <a:lnSpc>
                  <a:spcPct val="90000"/>
                </a:lnSpc>
                <a:spcAft>
                  <a:spcPct val="35000"/>
                </a:spcAft>
              </a:pPr>
              <a:endParaRPr lang="en-US" sz="1200" b="1" dirty="0">
                <a:latin typeface="Arial" panose="020B0604020202020204" pitchFamily="34" charset="0"/>
                <a:cs typeface="Arial" panose="020B0604020202020204" pitchFamily="34" charset="0"/>
              </a:endParaRPr>
            </a:p>
            <a:p>
              <a:pPr lvl="0" algn="ctr" defTabSz="533400">
                <a:lnSpc>
                  <a:spcPct val="90000"/>
                </a:lnSpc>
                <a:spcAft>
                  <a:spcPct val="35000"/>
                </a:spcAft>
              </a:pPr>
              <a:endParaRPr lang="en-US" sz="1200" b="1" dirty="0">
                <a:latin typeface="Arial" panose="020B0604020202020204" pitchFamily="34" charset="0"/>
                <a:cs typeface="Arial" panose="020B0604020202020204" pitchFamily="34" charset="0"/>
              </a:endParaRPr>
            </a:p>
            <a:p>
              <a:pPr lvl="0" algn="ctr" defTabSz="533400">
                <a:spcAft>
                  <a:spcPts val="0"/>
                </a:spcAft>
              </a:pPr>
              <a:r>
                <a:rPr lang="en-US" sz="1200" b="1" dirty="0">
                  <a:latin typeface="Arial" panose="020B0604020202020204" pitchFamily="34" charset="0"/>
                  <a:cs typeface="Arial" panose="020B0604020202020204" pitchFamily="34" charset="0"/>
                </a:rPr>
                <a:t>                  Chrissy Cochran, PhD</a:t>
              </a:r>
            </a:p>
            <a:p>
              <a:pPr lvl="0" algn="ctr" defTabSz="533400">
                <a:spcAft>
                  <a:spcPts val="0"/>
                </a:spcAft>
              </a:pPr>
              <a:r>
                <a:rPr lang="en-US" sz="1200" b="1" dirty="0">
                  <a:latin typeface="Arial" panose="020B0604020202020204" pitchFamily="34" charset="0"/>
                  <a:cs typeface="Arial" panose="020B0604020202020204" pitchFamily="34" charset="0"/>
                </a:rPr>
                <a:t>                      Director, Office of </a:t>
              </a:r>
            </a:p>
            <a:p>
              <a:pPr lvl="0" algn="ctr" defTabSz="533400">
                <a:spcAft>
                  <a:spcPts val="0"/>
                </a:spcAft>
              </a:pPr>
              <a:r>
                <a:rPr lang="en-US" sz="1200" b="1" dirty="0">
                  <a:latin typeface="Arial" panose="020B0604020202020204" pitchFamily="34" charset="0"/>
                  <a:cs typeface="Arial" panose="020B0604020202020204" pitchFamily="34" charset="0"/>
                </a:rPr>
                <a:t>                   Bioresearch Monitoring</a:t>
              </a:r>
            </a:p>
            <a:p>
              <a:pPr lvl="0" algn="ctr" defTabSz="533400">
                <a:spcAft>
                  <a:spcPts val="0"/>
                </a:spcAft>
              </a:pPr>
              <a:r>
                <a:rPr lang="en-US" sz="1200" b="1" dirty="0">
                  <a:latin typeface="Arial" panose="020B0604020202020204" pitchFamily="34" charset="0"/>
                  <a:cs typeface="Arial" panose="020B0604020202020204" pitchFamily="34" charset="0"/>
                </a:rPr>
                <a:t>                       Operations</a:t>
              </a:r>
            </a:p>
          </p:txBody>
        </p:sp>
        <p:sp>
          <p:nvSpPr>
            <p:cNvPr id="8" name="Rectangle 7"/>
            <p:cNvSpPr/>
            <p:nvPr/>
          </p:nvSpPr>
          <p:spPr>
            <a:xfrm>
              <a:off x="2633309" y="3009753"/>
              <a:ext cx="886264" cy="1252024"/>
            </a:xfrm>
            <a:prstGeom prst="rect">
              <a:avLst/>
            </a:prstGeom>
            <a:blipFill>
              <a:blip r:embed="rId4">
                <a:extLst>
                  <a:ext uri="{28A0092B-C50C-407E-A947-70E740481C1C}">
                    <a14:useLocalDpi xmlns:a14="http://schemas.microsoft.com/office/drawing/2010/main" val="0"/>
                  </a:ext>
                </a:extLst>
              </a:blip>
              <a:srcRect/>
              <a:stretch>
                <a:fillRect l="-4000" r="-4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Tree>
    <p:extLst>
      <p:ext uri="{BB962C8B-B14F-4D97-AF65-F5344CB8AC3E}">
        <p14:creationId xmlns:p14="http://schemas.microsoft.com/office/powerpoint/2010/main" val="1266831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The map illustrates the proposed new division boundaries for the Office of Bioresearch Monitoring Operations (OBIMO).&#10;" title="Office of Bioresearch Monitoring Operations (OBIMO)"/>
          <p:cNvPicPr>
            <a:picLocks noGrp="1" noChangeAspect="1"/>
          </p:cNvPicPr>
          <p:nvPr>
            <p:ph idx="1"/>
          </p:nvPr>
        </p:nvPicPr>
        <p:blipFill rotWithShape="1">
          <a:blip r:embed="rId3"/>
          <a:srcRect l="2577" t="23140" r="3270" b="5597"/>
          <a:stretch/>
        </p:blipFill>
        <p:spPr>
          <a:xfrm>
            <a:off x="663813" y="1841343"/>
            <a:ext cx="7816375" cy="4572000"/>
          </a:xfrm>
        </p:spPr>
      </p:pic>
      <p:sp>
        <p:nvSpPr>
          <p:cNvPr id="3" name="Footer Placeholder 3"/>
          <p:cNvSpPr>
            <a:spLocks noGrp="1"/>
          </p:cNvSpPr>
          <p:nvPr>
            <p:ph type="ftr" sz="quarter" idx="11"/>
          </p:nvPr>
        </p:nvSpPr>
        <p:spPr>
          <a:xfrm>
            <a:off x="247650" y="6384925"/>
            <a:ext cx="2895600" cy="365125"/>
          </a:xfrm>
        </p:spPr>
        <p:txBody>
          <a:bodyPr/>
          <a:lstStyle/>
          <a:p>
            <a:pPr>
              <a:defRPr/>
            </a:pPr>
            <a:r>
              <a:rPr lang="en-US" dirty="0"/>
              <a:t>www.fda.gov</a:t>
            </a:r>
          </a:p>
        </p:txBody>
      </p:sp>
      <p:sp>
        <p:nvSpPr>
          <p:cNvPr id="6" name="Title 1"/>
          <p:cNvSpPr>
            <a:spLocks noGrp="1"/>
          </p:cNvSpPr>
          <p:nvPr>
            <p:ph type="title"/>
          </p:nvPr>
        </p:nvSpPr>
        <p:spPr>
          <a:xfrm>
            <a:off x="103126" y="928049"/>
            <a:ext cx="8268346" cy="926020"/>
          </a:xfrm>
        </p:spPr>
        <p:txBody>
          <a:bodyPr/>
          <a:lstStyle/>
          <a:p>
            <a:r>
              <a:rPr lang="en-US" altLang="en-US" sz="3600" b="1" dirty="0">
                <a:solidFill>
                  <a:srgbClr val="007DBA"/>
                </a:solidFill>
                <a:latin typeface="Arial" panose="020B0604020202020204" pitchFamily="34" charset="0"/>
                <a:cs typeface="Arial" panose="020B0604020202020204" pitchFamily="34" charset="0"/>
              </a:rPr>
              <a:t>Office of Bioresearch </a:t>
            </a:r>
            <a:br>
              <a:rPr lang="en-US" altLang="en-US" sz="3600" b="1" dirty="0">
                <a:solidFill>
                  <a:srgbClr val="007DBA"/>
                </a:solidFill>
                <a:latin typeface="Arial" panose="020B0604020202020204" pitchFamily="34" charset="0"/>
                <a:cs typeface="Arial" panose="020B0604020202020204" pitchFamily="34" charset="0"/>
              </a:rPr>
            </a:br>
            <a:r>
              <a:rPr lang="en-US" altLang="en-US" sz="3600" b="1" dirty="0">
                <a:solidFill>
                  <a:srgbClr val="007DBA"/>
                </a:solidFill>
                <a:latin typeface="Arial" panose="020B0604020202020204" pitchFamily="34" charset="0"/>
                <a:cs typeface="Arial" panose="020B0604020202020204" pitchFamily="34" charset="0"/>
              </a:rPr>
              <a:t>Monitoring Operations</a:t>
            </a:r>
            <a:endParaRPr lang="en-US" altLang="en-US" sz="3600" dirty="0">
              <a:latin typeface="Arial" charset="0"/>
              <a:cs typeface="Arial" charset="0"/>
            </a:endParaRPr>
          </a:p>
        </p:txBody>
      </p:sp>
    </p:spTree>
    <p:extLst>
      <p:ext uri="{BB962C8B-B14F-4D97-AF65-F5344CB8AC3E}">
        <p14:creationId xmlns:p14="http://schemas.microsoft.com/office/powerpoint/2010/main" val="2133681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idx="1"/>
          </p:nvPr>
        </p:nvSpPr>
        <p:spPr>
          <a:xfrm>
            <a:off x="722313" y="2128345"/>
            <a:ext cx="7772400" cy="1946077"/>
          </a:xfrm>
        </p:spPr>
        <p:txBody>
          <a:bodyPr>
            <a:noAutofit/>
          </a:bodyPr>
          <a:lstStyle/>
          <a:p>
            <a:pPr>
              <a:spcBef>
                <a:spcPct val="0"/>
              </a:spcBef>
            </a:pPr>
            <a:r>
              <a:rPr lang="en-US" sz="4000" i="1" dirty="0">
                <a:solidFill>
                  <a:srgbClr val="2D2926"/>
                </a:solidFill>
                <a:latin typeface="Arial" panose="020B0604020202020204" pitchFamily="34" charset="0"/>
                <a:cs typeface="Arial" panose="020B0604020202020204" pitchFamily="34" charset="0"/>
              </a:rPr>
              <a:t>…Modernize and strengthen the  FDA workforce to improve public health response.</a:t>
            </a:r>
            <a:endParaRPr lang="en-US" sz="4000" b="1" i="1" cap="all" dirty="0">
              <a:solidFill>
                <a:srgbClr val="2D2926"/>
              </a:solidFill>
              <a:latin typeface="Arial" panose="020B0604020202020204" pitchFamily="34" charset="0"/>
              <a:ea typeface="+mj-ea"/>
              <a:cs typeface="Arial" panose="020B0604020202020204" pitchFamily="34" charset="0"/>
            </a:endParaRPr>
          </a:p>
        </p:txBody>
      </p:sp>
      <p:sp>
        <p:nvSpPr>
          <p:cNvPr id="2" name="Footer Placeholder 1"/>
          <p:cNvSpPr>
            <a:spLocks noGrp="1"/>
          </p:cNvSpPr>
          <p:nvPr>
            <p:ph type="ftr" sz="quarter" idx="11"/>
          </p:nvPr>
        </p:nvSpPr>
        <p:spPr/>
        <p:txBody>
          <a:bodyPr/>
          <a:lstStyle/>
          <a:p>
            <a:pPr algn="l"/>
            <a:r>
              <a:rPr lang="en-US" b="1" dirty="0">
                <a:solidFill>
                  <a:schemeClr val="tx2">
                    <a:lumMod val="60000"/>
                    <a:lumOff val="40000"/>
                  </a:schemeClr>
                </a:solidFill>
                <a:latin typeface="Helvetica"/>
                <a:cs typeface="Helvetica"/>
              </a:rPr>
              <a:t>www.fda.gov</a:t>
            </a:r>
          </a:p>
        </p:txBody>
      </p:sp>
      <p:sp>
        <p:nvSpPr>
          <p:cNvPr id="6" name="TextBox 5"/>
          <p:cNvSpPr txBox="1"/>
          <p:nvPr/>
        </p:nvSpPr>
        <p:spPr>
          <a:xfrm>
            <a:off x="403308" y="1662460"/>
            <a:ext cx="370703" cy="1569660"/>
          </a:xfrm>
          <a:prstGeom prst="rect">
            <a:avLst/>
          </a:prstGeom>
          <a:noFill/>
        </p:spPr>
        <p:txBody>
          <a:bodyPr wrap="square" rtlCol="0">
            <a:spAutoFit/>
          </a:bodyPr>
          <a:lstStyle/>
          <a:p>
            <a:pPr algn="ctr"/>
            <a:r>
              <a:rPr lang="en-US" sz="9600" b="1" i="1" dirty="0">
                <a:solidFill>
                  <a:srgbClr val="007DBA"/>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
        <p:nvSpPr>
          <p:cNvPr id="7" name="TextBox 6"/>
          <p:cNvSpPr txBox="1"/>
          <p:nvPr/>
        </p:nvSpPr>
        <p:spPr>
          <a:xfrm>
            <a:off x="4405466" y="3102733"/>
            <a:ext cx="800220" cy="1569660"/>
          </a:xfrm>
          <a:prstGeom prst="rect">
            <a:avLst/>
          </a:prstGeom>
          <a:noFill/>
        </p:spPr>
        <p:txBody>
          <a:bodyPr wrap="none" rtlCol="0">
            <a:spAutoFit/>
          </a:bodyPr>
          <a:lstStyle/>
          <a:p>
            <a:pPr algn="ctr"/>
            <a:r>
              <a:rPr lang="en-US" sz="9600" b="1" i="1" dirty="0">
                <a:solidFill>
                  <a:srgbClr val="007DBA"/>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
        <p:nvSpPr>
          <p:cNvPr id="4" name="TextBox 3"/>
          <p:cNvSpPr txBox="1"/>
          <p:nvPr/>
        </p:nvSpPr>
        <p:spPr>
          <a:xfrm>
            <a:off x="487352" y="5049672"/>
            <a:ext cx="4318224" cy="369332"/>
          </a:xfrm>
          <a:prstGeom prst="rect">
            <a:avLst/>
          </a:prstGeom>
          <a:noFill/>
        </p:spPr>
        <p:txBody>
          <a:bodyPr wrap="square" rtlCol="0">
            <a:spAutoFit/>
          </a:bodyPr>
          <a:lstStyle/>
          <a:p>
            <a:r>
              <a:rPr lang="en-US" b="1" dirty="0">
                <a:solidFill>
                  <a:srgbClr val="2D2926"/>
                </a:solidFill>
                <a:latin typeface="Arial" panose="020B0604020202020204" pitchFamily="34" charset="0"/>
                <a:cs typeface="Arial" panose="020B0604020202020204" pitchFamily="34" charset="0"/>
              </a:rPr>
              <a:t>2013 FDA Program Alignment Charge</a:t>
            </a:r>
          </a:p>
        </p:txBody>
      </p:sp>
      <p:cxnSp>
        <p:nvCxnSpPr>
          <p:cNvPr id="8" name="Straight Connector 7"/>
          <p:cNvCxnSpPr/>
          <p:nvPr/>
        </p:nvCxnSpPr>
        <p:spPr>
          <a:xfrm>
            <a:off x="487352" y="4951687"/>
            <a:ext cx="1177675" cy="0"/>
          </a:xfrm>
          <a:prstGeom prst="line">
            <a:avLst/>
          </a:prstGeom>
          <a:ln>
            <a:solidFill>
              <a:srgbClr val="007DB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38612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47650" y="6384925"/>
            <a:ext cx="2895600" cy="365125"/>
          </a:xfrm>
        </p:spPr>
        <p:txBody>
          <a:bodyPr/>
          <a:lstStyle/>
          <a:p>
            <a:pPr>
              <a:defRPr/>
            </a:pPr>
            <a:r>
              <a:rPr lang="en-US" dirty="0"/>
              <a:t>www.fda.gov</a:t>
            </a:r>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24841" y="2311400"/>
            <a:ext cx="6768253" cy="36258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itle 1"/>
          <p:cNvSpPr>
            <a:spLocks noGrp="1"/>
          </p:cNvSpPr>
          <p:nvPr>
            <p:ph type="title"/>
          </p:nvPr>
        </p:nvSpPr>
        <p:spPr>
          <a:xfrm>
            <a:off x="662786" y="1066856"/>
            <a:ext cx="7984561" cy="926020"/>
          </a:xfrm>
        </p:spPr>
        <p:txBody>
          <a:bodyPr/>
          <a:lstStyle/>
          <a:p>
            <a:r>
              <a:rPr lang="en-US" altLang="en-US" sz="3600" b="1" dirty="0">
                <a:solidFill>
                  <a:srgbClr val="007DBA"/>
                </a:solidFill>
                <a:latin typeface="Arial" panose="020B0604020202020204" pitchFamily="34" charset="0"/>
                <a:cs typeface="Arial" panose="020B0604020202020204" pitchFamily="34" charset="0"/>
              </a:rPr>
              <a:t>Office of Medical Device and Radiological Health Operations</a:t>
            </a:r>
            <a:endParaRPr lang="en-US" altLang="en-US" sz="3600" dirty="0">
              <a:latin typeface="Arial" charset="0"/>
              <a:cs typeface="Arial" charset="0"/>
            </a:endParaRPr>
          </a:p>
        </p:txBody>
      </p:sp>
      <p:grpSp>
        <p:nvGrpSpPr>
          <p:cNvPr id="2" name="Group 1"/>
          <p:cNvGrpSpPr/>
          <p:nvPr/>
        </p:nvGrpSpPr>
        <p:grpSpPr>
          <a:xfrm>
            <a:off x="2628999" y="3096634"/>
            <a:ext cx="3750733" cy="1684866"/>
            <a:chOff x="2607733" y="3107267"/>
            <a:chExt cx="3750733" cy="1684866"/>
          </a:xfrm>
        </p:grpSpPr>
        <p:sp>
          <p:nvSpPr>
            <p:cNvPr id="12" name="Rectangle 11"/>
            <p:cNvSpPr/>
            <p:nvPr/>
          </p:nvSpPr>
          <p:spPr>
            <a:xfrm>
              <a:off x="2607733" y="3107267"/>
              <a:ext cx="3750733" cy="1684866"/>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ectangle 12"/>
            <p:cNvSpPr/>
            <p:nvPr/>
          </p:nvSpPr>
          <p:spPr>
            <a:xfrm>
              <a:off x="2808718" y="3326410"/>
              <a:ext cx="827617" cy="1236133"/>
            </a:xfrm>
            <a:prstGeom prst="rect">
              <a:avLst/>
            </a:prstGeom>
            <a:blipFill>
              <a:blip r:embed="rId4">
                <a:extLst>
                  <a:ext uri="{28A0092B-C50C-407E-A947-70E740481C1C}">
                    <a14:useLocalDpi xmlns:a14="http://schemas.microsoft.com/office/drawing/2010/main" val="0"/>
                  </a:ext>
                </a:extLst>
              </a:blip>
              <a:srcRect/>
              <a:stretch>
                <a:fillRect l="-6000" r="-6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 name="Rectangle 4"/>
            <p:cNvSpPr/>
            <p:nvPr/>
          </p:nvSpPr>
          <p:spPr>
            <a:xfrm>
              <a:off x="3636335" y="3488035"/>
              <a:ext cx="2722131" cy="830997"/>
            </a:xfrm>
            <a:prstGeom prst="rect">
              <a:avLst/>
            </a:prstGeom>
          </p:spPr>
          <p:txBody>
            <a:bodyPr wrap="square">
              <a:spAutoFit/>
            </a:bodyPr>
            <a:lstStyle/>
            <a:p>
              <a:pPr lvl="0" algn="ctr" defTabSz="533400">
                <a:spcAft>
                  <a:spcPts val="0"/>
                </a:spcAft>
              </a:pPr>
              <a:r>
                <a:rPr lang="en-US" sz="1200" b="1" dirty="0">
                  <a:solidFill>
                    <a:schemeClr val="bg1"/>
                  </a:solidFill>
                  <a:latin typeface="Arial" panose="020B0604020202020204" pitchFamily="34" charset="0"/>
                  <a:cs typeface="Arial" panose="020B0604020202020204" pitchFamily="34" charset="0"/>
                </a:rPr>
                <a:t>Jan Welch</a:t>
              </a:r>
            </a:p>
            <a:p>
              <a:pPr lvl="0" algn="ctr" defTabSz="533400">
                <a:spcAft>
                  <a:spcPts val="0"/>
                </a:spcAft>
              </a:pPr>
              <a:r>
                <a:rPr lang="en-US" sz="1200" b="1" dirty="0">
                  <a:solidFill>
                    <a:schemeClr val="bg1"/>
                  </a:solidFill>
                  <a:latin typeface="Arial" panose="020B0604020202020204" pitchFamily="34" charset="0"/>
                  <a:cs typeface="Arial" panose="020B0604020202020204" pitchFamily="34" charset="0"/>
                </a:rPr>
                <a:t>Director, Office of </a:t>
              </a:r>
            </a:p>
            <a:p>
              <a:pPr lvl="0" algn="ctr" defTabSz="533400">
                <a:spcAft>
                  <a:spcPts val="0"/>
                </a:spcAft>
              </a:pPr>
              <a:r>
                <a:rPr lang="en-US" sz="1200" b="1" dirty="0">
                  <a:solidFill>
                    <a:schemeClr val="bg1"/>
                  </a:solidFill>
                  <a:latin typeface="Arial" panose="020B0604020202020204" pitchFamily="34" charset="0"/>
                  <a:cs typeface="Arial" panose="020B0604020202020204" pitchFamily="34" charset="0"/>
                </a:rPr>
                <a:t>Medical Device</a:t>
              </a:r>
            </a:p>
            <a:p>
              <a:pPr lvl="0" algn="ctr" defTabSz="533400">
                <a:spcAft>
                  <a:spcPts val="0"/>
                </a:spcAft>
              </a:pPr>
              <a:r>
                <a:rPr lang="en-US" sz="1200" b="1" dirty="0">
                  <a:solidFill>
                    <a:schemeClr val="bg1"/>
                  </a:solidFill>
                  <a:latin typeface="Arial" panose="020B0604020202020204" pitchFamily="34" charset="0"/>
                  <a:cs typeface="Arial" panose="020B0604020202020204" pitchFamily="34" charset="0"/>
                </a:rPr>
                <a:t> and Radiological Health</a:t>
              </a:r>
            </a:p>
          </p:txBody>
        </p:sp>
      </p:grpSp>
    </p:spTree>
    <p:extLst>
      <p:ext uri="{BB962C8B-B14F-4D97-AF65-F5344CB8AC3E}">
        <p14:creationId xmlns:p14="http://schemas.microsoft.com/office/powerpoint/2010/main" val="390931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The map illustrates the proposed new division boundaries for the Office of Medical Devices and Radiological Health Operations (OMDRHO)." title="Office of Medical Devices and Radiological Health Operations (OMDRHO)"/>
          <p:cNvPicPr>
            <a:picLocks noGrp="1" noChangeAspect="1"/>
          </p:cNvPicPr>
          <p:nvPr>
            <p:ph idx="1"/>
          </p:nvPr>
        </p:nvPicPr>
        <p:blipFill rotWithShape="1">
          <a:blip r:embed="rId3"/>
          <a:srcRect l="2961" t="22463" r="1992" b="4610"/>
          <a:stretch/>
        </p:blipFill>
        <p:spPr>
          <a:xfrm>
            <a:off x="832104" y="1949699"/>
            <a:ext cx="7479792" cy="4435226"/>
          </a:xfrm>
        </p:spPr>
      </p:pic>
      <p:sp>
        <p:nvSpPr>
          <p:cNvPr id="4" name="Footer Placeholder 3"/>
          <p:cNvSpPr>
            <a:spLocks noGrp="1"/>
          </p:cNvSpPr>
          <p:nvPr>
            <p:ph type="ftr" sz="quarter" idx="11"/>
          </p:nvPr>
        </p:nvSpPr>
        <p:spPr>
          <a:xfrm>
            <a:off x="247650" y="6384925"/>
            <a:ext cx="2895600" cy="365125"/>
          </a:xfrm>
        </p:spPr>
        <p:txBody>
          <a:bodyPr/>
          <a:lstStyle/>
          <a:p>
            <a:pPr>
              <a:defRPr/>
            </a:pPr>
            <a:r>
              <a:rPr lang="en-US" dirty="0"/>
              <a:t>www.fda.gov</a:t>
            </a:r>
          </a:p>
        </p:txBody>
      </p:sp>
      <p:sp>
        <p:nvSpPr>
          <p:cNvPr id="6" name="Title 1"/>
          <p:cNvSpPr>
            <a:spLocks noGrp="1"/>
          </p:cNvSpPr>
          <p:nvPr>
            <p:ph type="title"/>
          </p:nvPr>
        </p:nvSpPr>
        <p:spPr>
          <a:xfrm>
            <a:off x="327335" y="721298"/>
            <a:ext cx="7984561" cy="926020"/>
          </a:xfrm>
        </p:spPr>
        <p:txBody>
          <a:bodyPr/>
          <a:lstStyle/>
          <a:p>
            <a:r>
              <a:rPr lang="en-US" altLang="en-US" sz="3600" b="1" dirty="0">
                <a:solidFill>
                  <a:srgbClr val="007DBA"/>
                </a:solidFill>
                <a:latin typeface="Arial" panose="020B0604020202020204" pitchFamily="34" charset="0"/>
                <a:cs typeface="Arial" panose="020B0604020202020204" pitchFamily="34" charset="0"/>
              </a:rPr>
              <a:t>Office of Medical Device and Radiological Health Operations</a:t>
            </a:r>
            <a:endParaRPr lang="en-US" altLang="en-US" sz="3600" dirty="0">
              <a:latin typeface="Arial" charset="0"/>
              <a:cs typeface="Arial" charset="0"/>
            </a:endParaRPr>
          </a:p>
        </p:txBody>
      </p:sp>
    </p:spTree>
    <p:extLst>
      <p:ext uri="{BB962C8B-B14F-4D97-AF65-F5344CB8AC3E}">
        <p14:creationId xmlns:p14="http://schemas.microsoft.com/office/powerpoint/2010/main" val="482716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3"/>
          <p:cNvSpPr>
            <a:spLocks noGrp="1"/>
          </p:cNvSpPr>
          <p:nvPr>
            <p:ph type="ftr" sz="quarter" idx="11"/>
          </p:nvPr>
        </p:nvSpPr>
        <p:spPr>
          <a:xfrm>
            <a:off x="247650" y="6384925"/>
            <a:ext cx="2895600" cy="365125"/>
          </a:xfrm>
        </p:spPr>
        <p:txBody>
          <a:bodyPr/>
          <a:lstStyle/>
          <a:p>
            <a:pPr>
              <a:defRPr/>
            </a:pPr>
            <a:r>
              <a:rPr lang="en-US" dirty="0"/>
              <a:t>www.fda.gov</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4100" y="1517650"/>
            <a:ext cx="4724400" cy="50927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itle 1"/>
          <p:cNvSpPr>
            <a:spLocks noGrp="1"/>
          </p:cNvSpPr>
          <p:nvPr>
            <p:ph type="title"/>
          </p:nvPr>
        </p:nvSpPr>
        <p:spPr>
          <a:xfrm>
            <a:off x="579720" y="347949"/>
            <a:ext cx="7984561" cy="926020"/>
          </a:xfrm>
        </p:spPr>
        <p:txBody>
          <a:bodyPr/>
          <a:lstStyle/>
          <a:p>
            <a:r>
              <a:rPr lang="en-US" altLang="en-US" sz="3600" b="1" dirty="0">
                <a:solidFill>
                  <a:srgbClr val="007DBA"/>
                </a:solidFill>
                <a:latin typeface="Arial" panose="020B0604020202020204" pitchFamily="34" charset="0"/>
                <a:cs typeface="Arial" panose="020B0604020202020204" pitchFamily="34" charset="0"/>
              </a:rPr>
              <a:t>Office of Pharmaceutical </a:t>
            </a:r>
            <a:br>
              <a:rPr lang="en-US" altLang="en-US" sz="3600" b="1" dirty="0">
                <a:solidFill>
                  <a:srgbClr val="007DBA"/>
                </a:solidFill>
                <a:latin typeface="Arial" panose="020B0604020202020204" pitchFamily="34" charset="0"/>
                <a:cs typeface="Arial" panose="020B0604020202020204" pitchFamily="34" charset="0"/>
              </a:rPr>
            </a:br>
            <a:r>
              <a:rPr lang="en-US" altLang="en-US" sz="3600" b="1" dirty="0">
                <a:solidFill>
                  <a:srgbClr val="007DBA"/>
                </a:solidFill>
                <a:latin typeface="Arial" panose="020B0604020202020204" pitchFamily="34" charset="0"/>
                <a:cs typeface="Arial" panose="020B0604020202020204" pitchFamily="34" charset="0"/>
              </a:rPr>
              <a:t>Quality Operations</a:t>
            </a:r>
            <a:endParaRPr lang="en-US" altLang="en-US" sz="3600" dirty="0">
              <a:latin typeface="Arial" charset="0"/>
              <a:cs typeface="Arial" charset="0"/>
            </a:endParaRPr>
          </a:p>
        </p:txBody>
      </p:sp>
      <p:grpSp>
        <p:nvGrpSpPr>
          <p:cNvPr id="7" name="Group 6"/>
          <p:cNvGrpSpPr/>
          <p:nvPr/>
        </p:nvGrpSpPr>
        <p:grpSpPr>
          <a:xfrm>
            <a:off x="2947877" y="2001802"/>
            <a:ext cx="3476846" cy="1318026"/>
            <a:chOff x="7004724" y="3259505"/>
            <a:chExt cx="1928402" cy="964201"/>
          </a:xfrm>
        </p:grpSpPr>
        <p:sp>
          <p:nvSpPr>
            <p:cNvPr id="8" name="Rectangle 7"/>
            <p:cNvSpPr/>
            <p:nvPr/>
          </p:nvSpPr>
          <p:spPr>
            <a:xfrm>
              <a:off x="7004724" y="3259505"/>
              <a:ext cx="1928402" cy="964201"/>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ectangle 8"/>
            <p:cNvSpPr/>
            <p:nvPr/>
          </p:nvSpPr>
          <p:spPr>
            <a:xfrm>
              <a:off x="7004724" y="3259505"/>
              <a:ext cx="1928402" cy="9642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14312" tIns="7620" rIns="7620" bIns="7620" numCol="1" spcCol="1270" anchor="ctr" anchorCtr="0">
              <a:noAutofit/>
            </a:bodyPr>
            <a:lstStyle/>
            <a:p>
              <a:pPr lvl="0" algn="ctr" defTabSz="533400">
                <a:spcBef>
                  <a:spcPct val="0"/>
                </a:spcBef>
                <a:spcAft>
                  <a:spcPts val="0"/>
                </a:spcAft>
              </a:pPr>
              <a:r>
                <a:rPr lang="en-US" sz="1200" b="1" kern="1200" dirty="0">
                  <a:latin typeface="Arial" panose="020B0604020202020204" pitchFamily="34" charset="0"/>
                  <a:cs typeface="Arial" panose="020B0604020202020204" pitchFamily="34" charset="0"/>
                </a:rPr>
                <a:t>Alonza Cruse</a:t>
              </a:r>
            </a:p>
            <a:p>
              <a:pPr lvl="0" algn="ctr" defTabSz="533400">
                <a:spcBef>
                  <a:spcPct val="0"/>
                </a:spcBef>
                <a:spcAft>
                  <a:spcPts val="0"/>
                </a:spcAft>
              </a:pPr>
              <a:r>
                <a:rPr lang="en-US" sz="1200" b="1" kern="1200" dirty="0">
                  <a:latin typeface="Arial" panose="020B0604020202020204" pitchFamily="34" charset="0"/>
                  <a:cs typeface="Arial" panose="020B0604020202020204" pitchFamily="34" charset="0"/>
                </a:rPr>
                <a:t>Director, Office of  </a:t>
              </a:r>
            </a:p>
            <a:p>
              <a:pPr lvl="0" algn="ctr" defTabSz="533400">
                <a:spcBef>
                  <a:spcPct val="0"/>
                </a:spcBef>
                <a:spcAft>
                  <a:spcPts val="0"/>
                </a:spcAft>
              </a:pPr>
              <a:r>
                <a:rPr lang="en-US" sz="1200" b="1" kern="1200" dirty="0">
                  <a:latin typeface="Arial" panose="020B0604020202020204" pitchFamily="34" charset="0"/>
                  <a:cs typeface="Arial" panose="020B0604020202020204" pitchFamily="34" charset="0"/>
                </a:rPr>
                <a:t>Pharmaceutical Quality</a:t>
              </a:r>
            </a:p>
            <a:p>
              <a:pPr lvl="0" algn="ctr" defTabSz="533400">
                <a:spcBef>
                  <a:spcPct val="0"/>
                </a:spcBef>
                <a:spcAft>
                  <a:spcPts val="0"/>
                </a:spcAft>
              </a:pPr>
              <a:r>
                <a:rPr lang="en-US" sz="1200" b="1" kern="1200" dirty="0">
                  <a:latin typeface="Arial" panose="020B0604020202020204" pitchFamily="34" charset="0"/>
                  <a:cs typeface="Arial" panose="020B0604020202020204" pitchFamily="34" charset="0"/>
                </a:rPr>
                <a:t>Operations </a:t>
              </a:r>
            </a:p>
          </p:txBody>
        </p:sp>
      </p:grpSp>
      <p:sp>
        <p:nvSpPr>
          <p:cNvPr id="10" name="Rectangle 9"/>
          <p:cNvSpPr/>
          <p:nvPr/>
        </p:nvSpPr>
        <p:spPr>
          <a:xfrm>
            <a:off x="3036924" y="2103121"/>
            <a:ext cx="985619" cy="1093762"/>
          </a:xfrm>
          <a:prstGeom prst="rect">
            <a:avLst/>
          </a:prstGeom>
          <a:blipFill>
            <a:blip r:embed="rId4">
              <a:extLst>
                <a:ext uri="{28A0092B-C50C-407E-A947-70E740481C1C}">
                  <a14:useLocalDpi xmlns:a14="http://schemas.microsoft.com/office/drawing/2010/main" val="0"/>
                </a:ext>
              </a:extLst>
            </a:blip>
            <a:srcRect/>
            <a:stretch>
              <a:fillRect l="-16000" r="-16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846670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Content Placeholder 2" descr="The map illustrates the proposed new division boundaries for the Office of Pharmaceutical Quality Operations (OPQO)." title="Office of Pharmaceutical Quality Operations (OPQO)"/>
          <p:cNvPicPr>
            <a:picLocks noGrp="1" noChangeAspect="1"/>
          </p:cNvPicPr>
          <p:nvPr>
            <p:ph idx="1"/>
          </p:nvPr>
        </p:nvPicPr>
        <p:blipFill rotWithShape="1">
          <a:blip r:embed="rId3"/>
          <a:srcRect l="2739" t="22174" r="1992" b="5607"/>
          <a:stretch/>
        </p:blipFill>
        <p:spPr>
          <a:xfrm>
            <a:off x="669854" y="1932632"/>
            <a:ext cx="7804293" cy="4572000"/>
          </a:xfrm>
        </p:spPr>
      </p:pic>
      <p:sp>
        <p:nvSpPr>
          <p:cNvPr id="3" name="Footer Placeholder 3"/>
          <p:cNvSpPr>
            <a:spLocks noGrp="1"/>
          </p:cNvSpPr>
          <p:nvPr>
            <p:ph type="ftr" sz="quarter" idx="11"/>
          </p:nvPr>
        </p:nvSpPr>
        <p:spPr>
          <a:xfrm>
            <a:off x="247650" y="6384925"/>
            <a:ext cx="2895600" cy="365125"/>
          </a:xfrm>
        </p:spPr>
        <p:txBody>
          <a:bodyPr/>
          <a:lstStyle/>
          <a:p>
            <a:pPr>
              <a:defRPr/>
            </a:pPr>
            <a:r>
              <a:rPr lang="en-US" dirty="0"/>
              <a:t>www.fda.gov</a:t>
            </a:r>
          </a:p>
        </p:txBody>
      </p:sp>
      <p:sp>
        <p:nvSpPr>
          <p:cNvPr id="7" name="Title 1"/>
          <p:cNvSpPr>
            <a:spLocks noGrp="1"/>
          </p:cNvSpPr>
          <p:nvPr>
            <p:ph type="title"/>
          </p:nvPr>
        </p:nvSpPr>
        <p:spPr>
          <a:xfrm>
            <a:off x="323849" y="982735"/>
            <a:ext cx="8509103" cy="926020"/>
          </a:xfrm>
        </p:spPr>
        <p:txBody>
          <a:bodyPr/>
          <a:lstStyle/>
          <a:p>
            <a:r>
              <a:rPr lang="en-US" altLang="en-US" sz="3600" b="1" dirty="0">
                <a:solidFill>
                  <a:srgbClr val="007DBA"/>
                </a:solidFill>
                <a:latin typeface="Arial" panose="020B0604020202020204" pitchFamily="34" charset="0"/>
                <a:cs typeface="Arial" panose="020B0604020202020204" pitchFamily="34" charset="0"/>
              </a:rPr>
              <a:t>Office of Pharmaceutical </a:t>
            </a:r>
            <a:br>
              <a:rPr lang="en-US" altLang="en-US" sz="3600" b="1" dirty="0">
                <a:solidFill>
                  <a:srgbClr val="007DBA"/>
                </a:solidFill>
                <a:latin typeface="Arial" panose="020B0604020202020204" pitchFamily="34" charset="0"/>
                <a:cs typeface="Arial" panose="020B0604020202020204" pitchFamily="34" charset="0"/>
              </a:rPr>
            </a:br>
            <a:r>
              <a:rPr lang="en-US" altLang="en-US" sz="3600" b="1" dirty="0">
                <a:solidFill>
                  <a:srgbClr val="007DBA"/>
                </a:solidFill>
                <a:latin typeface="Arial" panose="020B0604020202020204" pitchFamily="34" charset="0"/>
                <a:cs typeface="Arial" panose="020B0604020202020204" pitchFamily="34" charset="0"/>
              </a:rPr>
              <a:t>Quality Operations</a:t>
            </a:r>
            <a:endParaRPr lang="en-US" altLang="en-US" sz="3600" dirty="0">
              <a:latin typeface="Arial" charset="0"/>
              <a:cs typeface="Arial" charset="0"/>
            </a:endParaRPr>
          </a:p>
        </p:txBody>
      </p:sp>
    </p:spTree>
    <p:extLst>
      <p:ext uri="{BB962C8B-B14F-4D97-AF65-F5344CB8AC3E}">
        <p14:creationId xmlns:p14="http://schemas.microsoft.com/office/powerpoint/2010/main" val="1540842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fontScale="90000"/>
          </a:bodyPr>
          <a:lstStyle/>
          <a:p>
            <a:pPr lvl="1"/>
            <a:r>
              <a:rPr lang="en-US" altLang="en-US" sz="3600" b="1" dirty="0">
                <a:solidFill>
                  <a:srgbClr val="007DBA"/>
                </a:solidFill>
                <a:latin typeface="Arial" panose="020B0604020202020204" pitchFamily="34" charset="0"/>
                <a:cs typeface="Arial" panose="020B0604020202020204" pitchFamily="34" charset="0"/>
              </a:rPr>
              <a:t>	</a:t>
            </a:r>
            <a:br>
              <a:rPr lang="en-US" altLang="en-US" sz="3600" b="1" dirty="0">
                <a:solidFill>
                  <a:srgbClr val="007DBA"/>
                </a:solidFill>
                <a:latin typeface="Arial" panose="020B0604020202020204" pitchFamily="34" charset="0"/>
                <a:cs typeface="Arial" panose="020B0604020202020204" pitchFamily="34" charset="0"/>
              </a:rPr>
            </a:br>
            <a:r>
              <a:rPr lang="en-US" altLang="en-US" sz="3600" b="1" dirty="0">
                <a:solidFill>
                  <a:srgbClr val="007DBA"/>
                </a:solidFill>
                <a:latin typeface="Arial" panose="020B0604020202020204" pitchFamily="34" charset="0"/>
                <a:cs typeface="Arial" panose="020B0604020202020204" pitchFamily="34" charset="0"/>
              </a:rPr>
              <a:t>Office of Human and </a:t>
            </a:r>
            <a:br>
              <a:rPr lang="en-US" altLang="en-US" sz="3600" b="1" dirty="0">
                <a:solidFill>
                  <a:srgbClr val="007DBA"/>
                </a:solidFill>
                <a:latin typeface="Arial" panose="020B0604020202020204" pitchFamily="34" charset="0"/>
                <a:cs typeface="Arial" panose="020B0604020202020204" pitchFamily="34" charset="0"/>
              </a:rPr>
            </a:br>
            <a:r>
              <a:rPr lang="en-US" altLang="en-US" sz="3600" b="1" dirty="0">
                <a:solidFill>
                  <a:srgbClr val="007DBA"/>
                </a:solidFill>
                <a:latin typeface="Arial" panose="020B0604020202020204" pitchFamily="34" charset="0"/>
                <a:cs typeface="Arial" panose="020B0604020202020204" pitchFamily="34" charset="0"/>
              </a:rPr>
              <a:t>Animal Food Operations</a:t>
            </a:r>
            <a:br>
              <a:rPr lang="en-US" altLang="en-US" dirty="0">
                <a:solidFill>
                  <a:srgbClr val="2D2926"/>
                </a:solidFill>
                <a:latin typeface="Arial" charset="0"/>
                <a:cs typeface="Arial" charset="0"/>
              </a:rPr>
            </a:br>
            <a:endParaRPr lang="en-US" altLang="en-US" sz="3600" dirty="0">
              <a:latin typeface="Arial" charset="0"/>
              <a:cs typeface="Arial" charset="0"/>
            </a:endParaRPr>
          </a:p>
        </p:txBody>
      </p:sp>
      <p:sp>
        <p:nvSpPr>
          <p:cNvPr id="4" name="Footer Placeholder 3"/>
          <p:cNvSpPr>
            <a:spLocks noGrp="1"/>
          </p:cNvSpPr>
          <p:nvPr>
            <p:ph type="ftr" sz="quarter" idx="11"/>
          </p:nvPr>
        </p:nvSpPr>
        <p:spPr/>
        <p:txBody>
          <a:bodyPr/>
          <a:lstStyle/>
          <a:p>
            <a:pPr>
              <a:defRPr/>
            </a:pPr>
            <a:r>
              <a:rPr lang="en-US" dirty="0"/>
              <a:t>www.fda.gov</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5176206"/>
              </p:ext>
            </p:extLst>
          </p:nvPr>
        </p:nvGraphicFramePr>
        <p:xfrm>
          <a:off x="323850" y="2009775"/>
          <a:ext cx="8509000" cy="4286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572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altLang="en-US" sz="3600" b="1" dirty="0">
                <a:solidFill>
                  <a:srgbClr val="007DBA"/>
                </a:solidFill>
                <a:latin typeface="Arial" panose="020B0604020202020204" pitchFamily="34" charset="0"/>
                <a:cs typeface="Arial" panose="020B0604020202020204" pitchFamily="34" charset="0"/>
              </a:rPr>
              <a:t>Office of Human and </a:t>
            </a:r>
            <a:br>
              <a:rPr lang="en-US" altLang="en-US" sz="3600" b="1" dirty="0">
                <a:solidFill>
                  <a:srgbClr val="007DBA"/>
                </a:solidFill>
                <a:latin typeface="Arial" panose="020B0604020202020204" pitchFamily="34" charset="0"/>
                <a:cs typeface="Arial" panose="020B0604020202020204" pitchFamily="34" charset="0"/>
              </a:rPr>
            </a:br>
            <a:r>
              <a:rPr lang="en-US" altLang="en-US" sz="3600" b="1" dirty="0">
                <a:solidFill>
                  <a:srgbClr val="007DBA"/>
                </a:solidFill>
                <a:latin typeface="Arial" panose="020B0604020202020204" pitchFamily="34" charset="0"/>
                <a:cs typeface="Arial" panose="020B0604020202020204" pitchFamily="34" charset="0"/>
              </a:rPr>
              <a:t>Animal Food Operations</a:t>
            </a:r>
            <a:endParaRPr lang="en-US" altLang="en-US" sz="3600" dirty="0">
              <a:latin typeface="Arial" charset="0"/>
              <a:cs typeface="Arial" charset="0"/>
            </a:endParaRPr>
          </a:p>
        </p:txBody>
      </p:sp>
      <p:pic>
        <p:nvPicPr>
          <p:cNvPr id="1229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165852" y="2009775"/>
            <a:ext cx="6824996" cy="428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3"/>
          <p:cNvSpPr>
            <a:spLocks noGrp="1"/>
          </p:cNvSpPr>
          <p:nvPr>
            <p:ph type="ftr" sz="quarter" idx="11"/>
          </p:nvPr>
        </p:nvSpPr>
        <p:spPr/>
        <p:txBody>
          <a:bodyPr/>
          <a:lstStyle/>
          <a:p>
            <a:pPr>
              <a:defRPr/>
            </a:pPr>
            <a:r>
              <a:rPr lang="en-US" dirty="0"/>
              <a:t>www.fda.gov</a:t>
            </a:r>
          </a:p>
        </p:txBody>
      </p:sp>
    </p:spTree>
    <p:extLst>
      <p:ext uri="{BB962C8B-B14F-4D97-AF65-F5344CB8AC3E}">
        <p14:creationId xmlns:p14="http://schemas.microsoft.com/office/powerpoint/2010/main" val="8407060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p:cNvSpPr>
            <a:spLocks noGrp="1"/>
          </p:cNvSpPr>
          <p:nvPr>
            <p:ph type="title"/>
          </p:nvPr>
        </p:nvSpPr>
        <p:spPr>
          <a:xfrm>
            <a:off x="323849" y="818959"/>
            <a:ext cx="8509103" cy="926020"/>
          </a:xfrm>
        </p:spPr>
        <p:txBody>
          <a:bodyPr/>
          <a:lstStyle/>
          <a:p>
            <a:pPr eaLnBrk="1" hangingPunct="1"/>
            <a:r>
              <a:rPr lang="en-US" altLang="en-US" sz="3600" b="1" dirty="0">
                <a:solidFill>
                  <a:srgbClr val="007DBA"/>
                </a:solidFill>
                <a:latin typeface="Arial" charset="0"/>
                <a:cs typeface="Arial" charset="0"/>
              </a:rPr>
              <a:t>ORA Ombudsman</a:t>
            </a:r>
            <a:endParaRPr lang="en-US" altLang="en-US" sz="3600" dirty="0"/>
          </a:p>
        </p:txBody>
      </p:sp>
      <p:sp>
        <p:nvSpPr>
          <p:cNvPr id="16" name="Content Placeholder 12"/>
          <p:cNvSpPr>
            <a:spLocks noGrp="1"/>
          </p:cNvSpPr>
          <p:nvPr>
            <p:ph idx="1"/>
          </p:nvPr>
        </p:nvSpPr>
        <p:spPr>
          <a:xfrm>
            <a:off x="2920620" y="1743741"/>
            <a:ext cx="5912332" cy="4286043"/>
          </a:xfrm>
        </p:spPr>
        <p:txBody>
          <a:bodyPr/>
          <a:lstStyle/>
          <a:p>
            <a:pPr eaLnBrk="1" hangingPunct="1"/>
            <a:r>
              <a:rPr lang="en-US" altLang="en-US" sz="2000" dirty="0">
                <a:solidFill>
                  <a:srgbClr val="2D2926"/>
                </a:solidFill>
                <a:latin typeface="Arial" charset="0"/>
                <a:cs typeface="Arial" charset="0"/>
              </a:rPr>
              <a:t>Informally and impartially addresses concerns, complaints, and disputes between ORA and external parties:</a:t>
            </a:r>
          </a:p>
          <a:p>
            <a:pPr lvl="1" eaLnBrk="1" hangingPunct="1"/>
            <a:r>
              <a:rPr lang="en-US" altLang="en-US" sz="1800" dirty="0">
                <a:solidFill>
                  <a:srgbClr val="2D2926"/>
                </a:solidFill>
                <a:latin typeface="Arial" charset="0"/>
                <a:cs typeface="Arial" charset="0"/>
              </a:rPr>
              <a:t>Industry</a:t>
            </a:r>
          </a:p>
          <a:p>
            <a:pPr lvl="1" eaLnBrk="1" hangingPunct="1"/>
            <a:r>
              <a:rPr lang="en-US" altLang="en-US" sz="1800" dirty="0">
                <a:solidFill>
                  <a:srgbClr val="2D2926"/>
                </a:solidFill>
                <a:latin typeface="Arial" charset="0"/>
                <a:cs typeface="Arial" charset="0"/>
              </a:rPr>
              <a:t>Federal, state, territory, and tribal government entities</a:t>
            </a:r>
          </a:p>
          <a:p>
            <a:pPr lvl="1" eaLnBrk="1" hangingPunct="1"/>
            <a:r>
              <a:rPr lang="en-US" altLang="en-US" sz="1800" dirty="0">
                <a:solidFill>
                  <a:srgbClr val="2D2926"/>
                </a:solidFill>
                <a:latin typeface="Arial" charset="0"/>
                <a:cs typeface="Arial" charset="0"/>
              </a:rPr>
              <a:t>Public</a:t>
            </a:r>
          </a:p>
          <a:p>
            <a:pPr eaLnBrk="1" hangingPunct="1"/>
            <a:r>
              <a:rPr lang="en-US" altLang="en-US" sz="2000" dirty="0">
                <a:solidFill>
                  <a:srgbClr val="2D2926"/>
                </a:solidFill>
                <a:latin typeface="Arial" charset="0"/>
                <a:cs typeface="Arial" charset="0"/>
              </a:rPr>
              <a:t>Contact:</a:t>
            </a:r>
          </a:p>
          <a:p>
            <a:pPr lvl="1" eaLnBrk="1" hangingPunct="1"/>
            <a:r>
              <a:rPr lang="en-US" altLang="en-US" sz="1800" dirty="0">
                <a:solidFill>
                  <a:srgbClr val="2D2926"/>
                </a:solidFill>
                <a:latin typeface="Arial" charset="0"/>
                <a:cs typeface="Arial" charset="0"/>
              </a:rPr>
              <a:t>513-679-2777 or 240-535-6021</a:t>
            </a:r>
          </a:p>
          <a:p>
            <a:pPr lvl="1" eaLnBrk="1" hangingPunct="1"/>
            <a:r>
              <a:rPr lang="en-US" altLang="en-US" sz="1800" dirty="0">
                <a:solidFill>
                  <a:srgbClr val="2D2926"/>
                </a:solidFill>
                <a:latin typeface="Arial" charset="0"/>
                <a:cs typeface="Arial" charset="0"/>
              </a:rPr>
              <a:t>ORAOmbudsman@fda.hhs.gov</a:t>
            </a:r>
          </a:p>
        </p:txBody>
      </p:sp>
      <p:sp>
        <p:nvSpPr>
          <p:cNvPr id="14339"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200" dirty="0">
                <a:solidFill>
                  <a:srgbClr val="558ED5"/>
                </a:solidFill>
                <a:latin typeface="Helvetica" pitchFamily="34" charset="0"/>
                <a:cs typeface="Helvetica" pitchFamily="34" charset="0"/>
              </a:rPr>
              <a:t>www.fda.gov</a:t>
            </a:r>
          </a:p>
        </p:txBody>
      </p:sp>
      <p:grpSp>
        <p:nvGrpSpPr>
          <p:cNvPr id="13" name="Group 12"/>
          <p:cNvGrpSpPr/>
          <p:nvPr/>
        </p:nvGrpSpPr>
        <p:grpSpPr>
          <a:xfrm>
            <a:off x="425302" y="1743741"/>
            <a:ext cx="2190306" cy="3615068"/>
            <a:chOff x="416449" y="2088986"/>
            <a:chExt cx="1466516" cy="2640666"/>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449" y="2088986"/>
              <a:ext cx="1466516" cy="2194560"/>
            </a:xfrm>
            <a:prstGeom prst="rect">
              <a:avLst/>
            </a:prstGeom>
          </p:spPr>
        </p:pic>
        <p:sp>
          <p:nvSpPr>
            <p:cNvPr id="15" name="Rectangle 14"/>
            <p:cNvSpPr/>
            <p:nvPr/>
          </p:nvSpPr>
          <p:spPr>
            <a:xfrm>
              <a:off x="416449" y="3846783"/>
              <a:ext cx="1466516" cy="882869"/>
            </a:xfrm>
            <a:prstGeom prst="rect">
              <a:avLst/>
            </a:prstGeom>
            <a:solidFill>
              <a:srgbClr val="007DB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Jessica Zeller, JD, MA</a:t>
              </a:r>
            </a:p>
            <a:p>
              <a:pPr algn="ctr"/>
              <a:r>
                <a:rPr lang="en-US" sz="1400" b="1" dirty="0">
                  <a:latin typeface="Arial" panose="020B0604020202020204" pitchFamily="34" charset="0"/>
                  <a:cs typeface="Arial" panose="020B0604020202020204" pitchFamily="34" charset="0"/>
                </a:rPr>
                <a:t>Ombudsman</a:t>
              </a:r>
            </a:p>
          </p:txBody>
        </p:sp>
      </p:grpSp>
      <p:sp>
        <p:nvSpPr>
          <p:cNvPr id="17" name="TextBox 18"/>
          <p:cNvSpPr txBox="1">
            <a:spLocks noChangeArrowheads="1"/>
          </p:cNvSpPr>
          <p:nvPr/>
        </p:nvSpPr>
        <p:spPr bwMode="auto">
          <a:xfrm>
            <a:off x="323849" y="5572125"/>
            <a:ext cx="187483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Font typeface="Arial" charset="0"/>
              <a:buChar char="•"/>
              <a:defRPr sz="3200">
                <a:solidFill>
                  <a:schemeClr val="tx1"/>
                </a:solidFill>
                <a:latin typeface="Calibri" pitchFamily="34" charset="0"/>
              </a:defRPr>
            </a:lvl1pPr>
            <a:lvl2pPr marL="742950" indent="-285750" defTabSz="457200" eaLnBrk="0" hangingPunct="0">
              <a:spcBef>
                <a:spcPct val="20000"/>
              </a:spcBef>
              <a:buFont typeface="Arial" charset="0"/>
              <a:buChar char="–"/>
              <a:defRPr sz="2800">
                <a:solidFill>
                  <a:schemeClr val="tx1"/>
                </a:solidFill>
                <a:latin typeface="Calibri" pitchFamily="34" charset="0"/>
              </a:defRPr>
            </a:lvl2pPr>
            <a:lvl3pPr marL="1143000" indent="-228600" defTabSz="457200" eaLnBrk="0" hangingPunct="0">
              <a:spcBef>
                <a:spcPct val="20000"/>
              </a:spcBef>
              <a:buFont typeface="Arial" charset="0"/>
              <a:buChar char="•"/>
              <a:defRPr sz="2400">
                <a:solidFill>
                  <a:schemeClr val="tx1"/>
                </a:solidFill>
                <a:latin typeface="Calibri" pitchFamily="34" charset="0"/>
              </a:defRPr>
            </a:lvl3pPr>
            <a:lvl4pPr marL="1600200" indent="-228600" defTabSz="457200" eaLnBrk="0" hangingPunct="0">
              <a:spcBef>
                <a:spcPct val="20000"/>
              </a:spcBef>
              <a:buFont typeface="Arial" charset="0"/>
              <a:buChar char="–"/>
              <a:defRPr sz="2000">
                <a:solidFill>
                  <a:schemeClr val="tx1"/>
                </a:solidFill>
                <a:latin typeface="Calibri" pitchFamily="34" charset="0"/>
              </a:defRPr>
            </a:lvl4pPr>
            <a:lvl5pPr marL="2057400" indent="-228600"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a:spcBef>
                <a:spcPct val="0"/>
              </a:spcBef>
              <a:buFontTx/>
              <a:buNone/>
            </a:pPr>
            <a:r>
              <a:rPr lang="en-US" altLang="en-US" sz="1600" b="1" dirty="0">
                <a:solidFill>
                  <a:srgbClr val="007DBA"/>
                </a:solidFill>
                <a:latin typeface="Arial" charset="0"/>
              </a:rPr>
              <a:t>PUBLIC HEALTH PARTNERSHIPS:</a:t>
            </a:r>
          </a:p>
        </p:txBody>
      </p:sp>
      <p:sp>
        <p:nvSpPr>
          <p:cNvPr id="19" name="TextBox 18"/>
          <p:cNvSpPr txBox="1"/>
          <p:nvPr/>
        </p:nvSpPr>
        <p:spPr>
          <a:xfrm>
            <a:off x="2452294" y="5508478"/>
            <a:ext cx="6513512" cy="830997"/>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a:spAutoFit/>
          </a:bodyPr>
          <a:lstStyle/>
          <a:p>
            <a:pPr>
              <a:defRPr/>
            </a:pPr>
            <a:r>
              <a:rPr lang="en-US" sz="1600" dirty="0">
                <a:solidFill>
                  <a:srgbClr val="2D2926"/>
                </a:solidFill>
                <a:latin typeface="Arial" panose="020B0604020202020204" pitchFamily="34" charset="0"/>
                <a:cs typeface="Arial" panose="020B0604020202020204" pitchFamily="34" charset="0"/>
              </a:rPr>
              <a:t>Enhancing ORA operations by serving as an objective, neutral resource to improve communication channels, resolve disputes, and foster positive relationships with internal and external stakeholders.</a:t>
            </a:r>
          </a:p>
        </p:txBody>
      </p:sp>
    </p:spTree>
    <p:extLst>
      <p:ext uri="{BB962C8B-B14F-4D97-AF65-F5344CB8AC3E}">
        <p14:creationId xmlns:p14="http://schemas.microsoft.com/office/powerpoint/2010/main" val="15103432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89192" y="826448"/>
            <a:ext cx="8229600" cy="1143000"/>
          </a:xfrm>
        </p:spPr>
        <p:txBody>
          <a:bodyPr/>
          <a:lstStyle/>
          <a:p>
            <a:r>
              <a:rPr lang="en-US" altLang="en-US" sz="3600" b="1" dirty="0">
                <a:solidFill>
                  <a:srgbClr val="007DBA"/>
                </a:solidFill>
                <a:latin typeface="Arial" panose="020B0604020202020204" pitchFamily="34" charset="0"/>
                <a:cs typeface="Arial" panose="020B0604020202020204" pitchFamily="34" charset="0"/>
              </a:rPr>
              <a:t>Resources and Contacts</a:t>
            </a:r>
            <a:endParaRPr lang="en-US" altLang="en-US" sz="3600" dirty="0">
              <a:solidFill>
                <a:srgbClr val="007DBA"/>
              </a:solidFill>
              <a:latin typeface="Arial" charset="0"/>
              <a:cs typeface="Arial" charset="0"/>
            </a:endParaRPr>
          </a:p>
        </p:txBody>
      </p:sp>
      <p:sp>
        <p:nvSpPr>
          <p:cNvPr id="6" name="Text Placeholder 5"/>
          <p:cNvSpPr>
            <a:spLocks noGrp="1"/>
          </p:cNvSpPr>
          <p:nvPr>
            <p:ph type="body" idx="1"/>
          </p:nvPr>
        </p:nvSpPr>
        <p:spPr>
          <a:xfrm>
            <a:off x="252241" y="2165753"/>
            <a:ext cx="4477406" cy="639762"/>
          </a:xfrm>
          <a:solidFill>
            <a:schemeClr val="accent1"/>
          </a:solidFill>
        </p:spPr>
        <p:txBody>
          <a:bodyPr anchor="ctr"/>
          <a:lstStyle/>
          <a:p>
            <a:pPr algn="ctr"/>
            <a:r>
              <a:rPr lang="en-US" dirty="0">
                <a:solidFill>
                  <a:schemeClr val="bg1"/>
                </a:solidFill>
                <a:latin typeface="Arial" panose="020B0604020202020204" pitchFamily="34" charset="0"/>
                <a:cs typeface="Arial" panose="020B0604020202020204" pitchFamily="34" charset="0"/>
              </a:rPr>
              <a:t>www.FDA.gov/ORA</a:t>
            </a:r>
          </a:p>
        </p:txBody>
      </p:sp>
      <p:sp>
        <p:nvSpPr>
          <p:cNvPr id="8" name="Content Placeholder 7"/>
          <p:cNvSpPr>
            <a:spLocks noGrp="1"/>
          </p:cNvSpPr>
          <p:nvPr>
            <p:ph sz="half" idx="2"/>
          </p:nvPr>
        </p:nvSpPr>
        <p:spPr>
          <a:xfrm>
            <a:off x="252241" y="2947409"/>
            <a:ext cx="4477407" cy="3437516"/>
          </a:xfrm>
          <a:noFill/>
        </p:spPr>
        <p:txBody>
          <a:bodyPr/>
          <a:lstStyle/>
          <a:p>
            <a:r>
              <a:rPr lang="en-US" sz="2000" dirty="0">
                <a:solidFill>
                  <a:srgbClr val="2D2926"/>
                </a:solidFill>
                <a:latin typeface="Arial" panose="020B0604020202020204" pitchFamily="34" charset="0"/>
                <a:cs typeface="Arial" panose="020B0604020202020204" pitchFamily="34" charset="0"/>
              </a:rPr>
              <a:t>ORA Organization Charts and Boundary Maps</a:t>
            </a:r>
          </a:p>
          <a:p>
            <a:r>
              <a:rPr lang="en-US" sz="2000" dirty="0">
                <a:solidFill>
                  <a:srgbClr val="2D2926"/>
                </a:solidFill>
                <a:latin typeface="Arial" panose="020B0604020202020204" pitchFamily="34" charset="0"/>
                <a:cs typeface="Arial" panose="020B0604020202020204" pitchFamily="34" charset="0"/>
              </a:rPr>
              <a:t>Fact Sheets </a:t>
            </a:r>
          </a:p>
          <a:p>
            <a:pPr lvl="1"/>
            <a:r>
              <a:rPr lang="en-US" sz="1800" dirty="0">
                <a:solidFill>
                  <a:srgbClr val="2D2926"/>
                </a:solidFill>
                <a:latin typeface="Arial" panose="020B0604020202020204" pitchFamily="34" charset="0"/>
                <a:cs typeface="Arial" panose="020B0604020202020204" pitchFamily="34" charset="0"/>
              </a:rPr>
              <a:t>ORA’s New Structure</a:t>
            </a:r>
          </a:p>
          <a:p>
            <a:pPr lvl="1"/>
            <a:r>
              <a:rPr lang="en-US" sz="1800" dirty="0">
                <a:solidFill>
                  <a:srgbClr val="2D2926"/>
                </a:solidFill>
                <a:latin typeface="Arial" panose="020B0604020202020204" pitchFamily="34" charset="0"/>
                <a:cs typeface="Arial" panose="020B0604020202020204" pitchFamily="34" charset="0"/>
              </a:rPr>
              <a:t>Operational Offices</a:t>
            </a:r>
          </a:p>
          <a:p>
            <a:r>
              <a:rPr lang="en-US" sz="2000" dirty="0">
                <a:solidFill>
                  <a:srgbClr val="2D2926"/>
                </a:solidFill>
                <a:latin typeface="Arial" panose="020B0604020202020204" pitchFamily="34" charset="0"/>
                <a:cs typeface="Arial" panose="020B0604020202020204" pitchFamily="34" charset="0"/>
              </a:rPr>
              <a:t>Investigations Operations Manual</a:t>
            </a:r>
          </a:p>
          <a:p>
            <a:pPr lvl="1"/>
            <a:r>
              <a:rPr lang="en-US" sz="1800" dirty="0">
                <a:solidFill>
                  <a:srgbClr val="2D2926"/>
                </a:solidFill>
                <a:latin typeface="Arial" panose="020B0604020202020204" pitchFamily="34" charset="0"/>
                <a:cs typeface="Arial" panose="020B0604020202020204" pitchFamily="34" charset="0"/>
              </a:rPr>
              <a:t>Headquarters, District/Division Contact Information</a:t>
            </a:r>
          </a:p>
          <a:p>
            <a:pPr marL="0" indent="0">
              <a:buNone/>
            </a:pPr>
            <a:endParaRPr lang="en-US" dirty="0">
              <a:solidFill>
                <a:srgbClr val="2D2926"/>
              </a:solidFill>
              <a:latin typeface="Arial" panose="020B0604020202020204" pitchFamily="34" charset="0"/>
              <a:cs typeface="Arial" panose="020B0604020202020204" pitchFamily="34" charset="0"/>
            </a:endParaRPr>
          </a:p>
          <a:p>
            <a:pPr marL="0" indent="0">
              <a:buNone/>
            </a:pPr>
            <a:endParaRPr lang="en-US" dirty="0">
              <a:solidFill>
                <a:srgbClr val="2D2926"/>
              </a:solidFill>
            </a:endParaRPr>
          </a:p>
        </p:txBody>
      </p:sp>
      <p:sp>
        <p:nvSpPr>
          <p:cNvPr id="9" name="Text Placeholder 8"/>
          <p:cNvSpPr>
            <a:spLocks noGrp="1"/>
          </p:cNvSpPr>
          <p:nvPr>
            <p:ph type="body" sz="quarter" idx="3"/>
          </p:nvPr>
        </p:nvSpPr>
        <p:spPr>
          <a:xfrm>
            <a:off x="4934607" y="2165753"/>
            <a:ext cx="4099034" cy="639762"/>
          </a:xfrm>
          <a:solidFill>
            <a:schemeClr val="accent1"/>
          </a:solidFill>
        </p:spPr>
        <p:txBody>
          <a:bodyPr anchor="ctr"/>
          <a:lstStyle/>
          <a:p>
            <a:pPr algn="ctr"/>
            <a:r>
              <a:rPr lang="en-US" dirty="0">
                <a:solidFill>
                  <a:schemeClr val="bg1"/>
                </a:solidFill>
                <a:latin typeface="Arial" panose="020B0604020202020204" pitchFamily="34" charset="0"/>
                <a:cs typeface="Arial" panose="020B0604020202020204" pitchFamily="34" charset="0"/>
              </a:rPr>
              <a:t>ORA Contacts</a:t>
            </a:r>
          </a:p>
        </p:txBody>
      </p:sp>
      <p:sp>
        <p:nvSpPr>
          <p:cNvPr id="10" name="Content Placeholder 9"/>
          <p:cNvSpPr>
            <a:spLocks noGrp="1"/>
          </p:cNvSpPr>
          <p:nvPr>
            <p:ph sz="quarter" idx="4"/>
          </p:nvPr>
        </p:nvSpPr>
        <p:spPr>
          <a:xfrm>
            <a:off x="4934607" y="2947409"/>
            <a:ext cx="4099034" cy="3685403"/>
          </a:xfrm>
          <a:noFill/>
        </p:spPr>
        <p:txBody>
          <a:bodyPr/>
          <a:lstStyle/>
          <a:p>
            <a:pPr>
              <a:buFont typeface="Arial" panose="020B0604020202020204" pitchFamily="34" charset="0"/>
              <a:buChar char="•"/>
            </a:pPr>
            <a:r>
              <a:rPr lang="en-US" sz="2000" dirty="0">
                <a:solidFill>
                  <a:srgbClr val="2D2926"/>
                </a:solidFill>
                <a:latin typeface="Arial" panose="020B0604020202020204" pitchFamily="34" charset="0"/>
                <a:cs typeface="Arial" panose="020B0604020202020204" pitchFamily="34" charset="0"/>
              </a:rPr>
              <a:t>State and local inquiries </a:t>
            </a:r>
          </a:p>
          <a:p>
            <a:pPr lvl="1"/>
            <a:r>
              <a:rPr lang="en-US" sz="1800" dirty="0">
                <a:solidFill>
                  <a:srgbClr val="2D2926"/>
                </a:solidFill>
                <a:latin typeface="Arial" panose="020B0604020202020204" pitchFamily="34" charset="0"/>
                <a:cs typeface="Arial" panose="020B0604020202020204" pitchFamily="34" charset="0"/>
              </a:rPr>
              <a:t>District Director/Program Division Directors</a:t>
            </a:r>
          </a:p>
          <a:p>
            <a:pPr lvl="1"/>
            <a:r>
              <a:rPr lang="en-US" sz="1800" dirty="0">
                <a:solidFill>
                  <a:srgbClr val="2D2926"/>
                </a:solidFill>
                <a:latin typeface="Arial" panose="020B0604020202020204" pitchFamily="34" charset="0"/>
                <a:cs typeface="Arial" panose="020B0604020202020204" pitchFamily="34" charset="0"/>
              </a:rPr>
              <a:t>State Liaison</a:t>
            </a:r>
          </a:p>
          <a:p>
            <a:pPr>
              <a:buFont typeface="Arial" panose="020B0604020202020204" pitchFamily="34" charset="0"/>
              <a:buChar char="•"/>
            </a:pPr>
            <a:r>
              <a:rPr lang="en-US" sz="2000" dirty="0">
                <a:solidFill>
                  <a:srgbClr val="2D2926"/>
                </a:solidFill>
                <a:latin typeface="Arial" panose="020B0604020202020204" pitchFamily="34" charset="0"/>
                <a:cs typeface="Arial" panose="020B0604020202020204" pitchFamily="34" charset="0"/>
              </a:rPr>
              <a:t>General Inquiries</a:t>
            </a:r>
          </a:p>
          <a:p>
            <a:pPr lvl="1"/>
            <a:r>
              <a:rPr lang="en-US" sz="1800" dirty="0">
                <a:solidFill>
                  <a:srgbClr val="2D2926"/>
                </a:solidFill>
                <a:latin typeface="Arial" panose="020B0604020202020204" pitchFamily="34" charset="0"/>
                <a:cs typeface="Arial" panose="020B0604020202020204" pitchFamily="34" charset="0"/>
                <a:hlinkClick r:id="rId3"/>
              </a:rPr>
              <a:t>engageORA@fda.hhs.gov</a:t>
            </a:r>
            <a:r>
              <a:rPr lang="en-US" sz="1800" dirty="0">
                <a:solidFill>
                  <a:srgbClr val="2D2926"/>
                </a:solidFill>
                <a:latin typeface="Arial" panose="020B0604020202020204" pitchFamily="34" charset="0"/>
                <a:cs typeface="Arial" panose="020B0604020202020204" pitchFamily="34" charset="0"/>
              </a:rPr>
              <a:t>  </a:t>
            </a:r>
          </a:p>
          <a:p>
            <a:r>
              <a:rPr lang="en-US" sz="2000" dirty="0">
                <a:solidFill>
                  <a:srgbClr val="2D2926"/>
                </a:solidFill>
                <a:latin typeface="Arial" panose="020B0604020202020204" pitchFamily="34" charset="0"/>
                <a:cs typeface="Arial" panose="020B0604020202020204" pitchFamily="34" charset="0"/>
              </a:rPr>
              <a:t>Partnerships</a:t>
            </a:r>
          </a:p>
          <a:p>
            <a:pPr lvl="1"/>
            <a:r>
              <a:rPr lang="en-US" sz="1800" dirty="0">
                <a:solidFill>
                  <a:srgbClr val="2D2926"/>
                </a:solidFill>
                <a:latin typeface="Arial" panose="020B0604020202020204" pitchFamily="34" charset="0"/>
                <a:cs typeface="Arial" panose="020B0604020202020204" pitchFamily="34" charset="0"/>
                <a:hlinkClick r:id="rId4"/>
              </a:rPr>
              <a:t>OP-ORA@fda.hhs.gov</a:t>
            </a:r>
            <a:r>
              <a:rPr lang="en-US" sz="1800" dirty="0">
                <a:solidFill>
                  <a:srgbClr val="2D2926"/>
                </a:solidFill>
                <a:latin typeface="Arial" panose="020B0604020202020204" pitchFamily="34" charset="0"/>
                <a:cs typeface="Arial" panose="020B0604020202020204" pitchFamily="34" charset="0"/>
              </a:rPr>
              <a:t> </a:t>
            </a:r>
          </a:p>
          <a:p>
            <a:pPr marL="457200" lvl="1" indent="0">
              <a:buNone/>
            </a:pPr>
            <a:endParaRPr lang="en-US" dirty="0">
              <a:solidFill>
                <a:srgbClr val="2D2926"/>
              </a:solidFill>
            </a:endParaRPr>
          </a:p>
          <a:p>
            <a:pPr marL="457200" lvl="1" indent="0">
              <a:buNone/>
            </a:pPr>
            <a:endParaRPr lang="en-US" dirty="0">
              <a:solidFill>
                <a:srgbClr val="2D2926"/>
              </a:solidFill>
            </a:endParaRPr>
          </a:p>
        </p:txBody>
      </p:sp>
      <p:sp>
        <p:nvSpPr>
          <p:cNvPr id="4" name="Footer Placeholder 3"/>
          <p:cNvSpPr>
            <a:spLocks noGrp="1"/>
          </p:cNvSpPr>
          <p:nvPr>
            <p:ph type="ftr" sz="quarter" idx="11"/>
          </p:nvPr>
        </p:nvSpPr>
        <p:spPr/>
        <p:txBody>
          <a:bodyPr/>
          <a:lstStyle/>
          <a:p>
            <a:pPr>
              <a:defRPr/>
            </a:pPr>
            <a:r>
              <a:rPr lang="en-US" dirty="0"/>
              <a:t>www.fda.gov</a:t>
            </a:r>
          </a:p>
        </p:txBody>
      </p:sp>
    </p:spTree>
    <p:extLst>
      <p:ext uri="{BB962C8B-B14F-4D97-AF65-F5344CB8AC3E}">
        <p14:creationId xmlns:p14="http://schemas.microsoft.com/office/powerpoint/2010/main" val="5493611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449" y="1023679"/>
            <a:ext cx="8509103" cy="926020"/>
          </a:xfrm>
        </p:spPr>
        <p:txBody>
          <a:bodyPr/>
          <a:lstStyle/>
          <a:p>
            <a:r>
              <a:rPr lang="en-US" sz="3600" b="1" dirty="0">
                <a:solidFill>
                  <a:srgbClr val="007DBA"/>
                </a:solidFill>
                <a:latin typeface="Arial" panose="020B0604020202020204" pitchFamily="34" charset="0"/>
                <a:cs typeface="Arial" panose="020B0604020202020204" pitchFamily="34" charset="0"/>
              </a:rPr>
              <a:t>Thank You</a:t>
            </a:r>
          </a:p>
        </p:txBody>
      </p:sp>
      <p:sp>
        <p:nvSpPr>
          <p:cNvPr id="4" name="Footer Placeholder 3"/>
          <p:cNvSpPr>
            <a:spLocks noGrp="1"/>
          </p:cNvSpPr>
          <p:nvPr>
            <p:ph type="ftr" sz="quarter" idx="11"/>
          </p:nvPr>
        </p:nvSpPr>
        <p:spPr/>
        <p:txBody>
          <a:bodyPr/>
          <a:lstStyle/>
          <a:p>
            <a:pPr>
              <a:defRPr/>
            </a:pPr>
            <a:r>
              <a:rPr lang="en-US" dirty="0"/>
              <a:t>www.fda.gov</a:t>
            </a:r>
          </a:p>
        </p:txBody>
      </p:sp>
      <p:sp>
        <p:nvSpPr>
          <p:cNvPr id="15" name="TextBox 14"/>
          <p:cNvSpPr txBox="1"/>
          <p:nvPr/>
        </p:nvSpPr>
        <p:spPr>
          <a:xfrm>
            <a:off x="1639617" y="3167390"/>
            <a:ext cx="5864766" cy="523220"/>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2D2926"/>
                </a:solidFill>
                <a:latin typeface="Arial" panose="020B0604020202020204" pitchFamily="34" charset="0"/>
                <a:cs typeface="Arial" panose="020B0604020202020204" pitchFamily="34" charset="0"/>
              </a:rPr>
              <a:t>Questions and Discussion</a:t>
            </a:r>
          </a:p>
        </p:txBody>
      </p:sp>
    </p:spTree>
    <p:extLst>
      <p:ext uri="{BB962C8B-B14F-4D97-AF65-F5344CB8AC3E}">
        <p14:creationId xmlns:p14="http://schemas.microsoft.com/office/powerpoint/2010/main" val="38555111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4591050" y="3424058"/>
            <a:ext cx="867104" cy="2790497"/>
          </a:xfrm>
          <a:prstGeom prst="rect">
            <a:avLst/>
          </a:prstGeom>
          <a:noFill/>
          <a:ln w="57150">
            <a:solidFill>
              <a:srgbClr val="007DB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410" name="Title 1"/>
          <p:cNvSpPr>
            <a:spLocks noGrp="1"/>
          </p:cNvSpPr>
          <p:nvPr>
            <p:ph type="title"/>
          </p:nvPr>
        </p:nvSpPr>
        <p:spPr>
          <a:xfrm>
            <a:off x="434211" y="1039445"/>
            <a:ext cx="8509103" cy="926020"/>
          </a:xfrm>
        </p:spPr>
        <p:txBody>
          <a:bodyPr/>
          <a:lstStyle/>
          <a:p>
            <a:r>
              <a:rPr lang="en-US" sz="3600" b="1" dirty="0">
                <a:solidFill>
                  <a:srgbClr val="007DBA"/>
                </a:solidFill>
                <a:latin typeface="Arial" panose="020B0604020202020204" pitchFamily="34" charset="0"/>
                <a:cs typeface="Arial" panose="020B0604020202020204" pitchFamily="34" charset="0"/>
              </a:rPr>
              <a:t>Geographically Aligned  Organizational Model</a:t>
            </a:r>
            <a:endParaRPr lang="en-US" altLang="en-US" sz="3600" dirty="0">
              <a:latin typeface="Arial" charset="0"/>
              <a:cs typeface="Arial" charset="0"/>
            </a:endParaRPr>
          </a:p>
        </p:txBody>
      </p:sp>
      <p:sp>
        <p:nvSpPr>
          <p:cNvPr id="4" name="Footer Placeholder 3"/>
          <p:cNvSpPr>
            <a:spLocks noGrp="1"/>
          </p:cNvSpPr>
          <p:nvPr>
            <p:ph type="ftr" sz="quarter" idx="11"/>
          </p:nvPr>
        </p:nvSpPr>
        <p:spPr/>
        <p:txBody>
          <a:bodyPr/>
          <a:lstStyle/>
          <a:p>
            <a:pPr>
              <a:defRPr/>
            </a:pPr>
            <a:r>
              <a:rPr lang="en-US" dirty="0"/>
              <a:t>www.fda.gov</a:t>
            </a:r>
          </a:p>
        </p:txBody>
      </p:sp>
      <p:sp>
        <p:nvSpPr>
          <p:cNvPr id="18" name="Diagonal Stripe 17"/>
          <p:cNvSpPr/>
          <p:nvPr/>
        </p:nvSpPr>
        <p:spPr>
          <a:xfrm>
            <a:off x="0" y="0"/>
            <a:ext cx="1905000" cy="1807809"/>
          </a:xfrm>
          <a:prstGeom prst="diagStripe">
            <a:avLst/>
          </a:prstGeom>
          <a:solidFill>
            <a:srgbClr val="007DBA"/>
          </a:solidFill>
          <a:ln>
            <a:solidFill>
              <a:srgbClr val="007DBA"/>
            </a:solidFill>
          </a:ln>
        </p:spPr>
        <p:style>
          <a:lnRef idx="1">
            <a:schemeClr val="accent1"/>
          </a:lnRef>
          <a:fillRef idx="3">
            <a:schemeClr val="accent1"/>
          </a:fillRef>
          <a:effectRef idx="2">
            <a:schemeClr val="accent1"/>
          </a:effectRef>
          <a:fontRef idx="minor">
            <a:schemeClr val="lt1"/>
          </a:fontRef>
        </p:style>
        <p:txBody>
          <a:bodyPr wrap="square" rtlCol="0" anchor="ctr"/>
          <a:lstStyle/>
          <a:p>
            <a:pPr algn="ctr"/>
            <a:r>
              <a:rPr lang="en-US" sz="2800" b="1" dirty="0">
                <a:solidFill>
                  <a:schemeClr val="bg1"/>
                </a:solidFill>
                <a:latin typeface="Arial" panose="020B0604020202020204" pitchFamily="34" charset="0"/>
                <a:cs typeface="Arial" panose="020B0604020202020204" pitchFamily="34" charset="0"/>
              </a:rPr>
              <a:t>OLD</a:t>
            </a:r>
          </a:p>
        </p:txBody>
      </p:sp>
      <p:pic>
        <p:nvPicPr>
          <p:cNvPr id="6"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l="706"/>
          <a:stretch/>
        </p:blipFill>
        <p:spPr>
          <a:xfrm>
            <a:off x="216677" y="2222310"/>
            <a:ext cx="8710647" cy="3931920"/>
          </a:xfrm>
        </p:spPr>
      </p:pic>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1790304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34211" y="1039445"/>
            <a:ext cx="8709789" cy="926020"/>
          </a:xfrm>
        </p:spPr>
        <p:txBody>
          <a:bodyPr/>
          <a:lstStyle/>
          <a:p>
            <a:pPr algn="l"/>
            <a:r>
              <a:rPr lang="en-US" sz="3600" b="1" dirty="0">
                <a:solidFill>
                  <a:srgbClr val="007DBA"/>
                </a:solidFill>
                <a:latin typeface="Arial" panose="020B0604020202020204" pitchFamily="34" charset="0"/>
                <a:cs typeface="Arial" panose="020B0604020202020204" pitchFamily="34" charset="0"/>
              </a:rPr>
              <a:t>Program Aligned Organizational Model</a:t>
            </a:r>
            <a:endParaRPr lang="en-US" altLang="en-US" sz="3600" dirty="0">
              <a:latin typeface="Arial" charset="0"/>
              <a:cs typeface="Arial" charset="0"/>
            </a:endParaRPr>
          </a:p>
        </p:txBody>
      </p:sp>
      <p:pic>
        <p:nvPicPr>
          <p:cNvPr id="8" name="Content Placeholder 7"/>
          <p:cNvPicPr>
            <a:picLocks noGrp="1" noChangeAspect="1"/>
          </p:cNvPicPr>
          <p:nvPr>
            <p:ph idx="1"/>
          </p:nvPr>
        </p:nvPicPr>
        <p:blipFill rotWithShape="1">
          <a:blip r:embed="rId3">
            <a:extLst>
              <a:ext uri="{28A0092B-C50C-407E-A947-70E740481C1C}">
                <a14:useLocalDpi xmlns:a14="http://schemas.microsoft.com/office/drawing/2010/main" val="0"/>
              </a:ext>
            </a:extLst>
          </a:blip>
          <a:srcRect l="11516" t="27204" r="10608" b="11533"/>
          <a:stretch/>
        </p:blipFill>
        <p:spPr>
          <a:xfrm>
            <a:off x="736209" y="1813020"/>
            <a:ext cx="7671583" cy="4663440"/>
          </a:xfrm>
        </p:spPr>
      </p:pic>
      <p:sp>
        <p:nvSpPr>
          <p:cNvPr id="4" name="Footer Placeholder 3"/>
          <p:cNvSpPr>
            <a:spLocks noGrp="1"/>
          </p:cNvSpPr>
          <p:nvPr>
            <p:ph type="ftr" sz="quarter" idx="11"/>
          </p:nvPr>
        </p:nvSpPr>
        <p:spPr/>
        <p:txBody>
          <a:bodyPr/>
          <a:lstStyle/>
          <a:p>
            <a:pPr>
              <a:defRPr/>
            </a:pPr>
            <a:r>
              <a:rPr lang="en-US" dirty="0"/>
              <a:t>www.fda.gov</a:t>
            </a:r>
          </a:p>
        </p:txBody>
      </p:sp>
      <p:sp>
        <p:nvSpPr>
          <p:cNvPr id="18" name="Diagonal Stripe 17"/>
          <p:cNvSpPr/>
          <p:nvPr/>
        </p:nvSpPr>
        <p:spPr>
          <a:xfrm>
            <a:off x="0" y="0"/>
            <a:ext cx="1905000" cy="1807809"/>
          </a:xfrm>
          <a:prstGeom prst="diagStripe">
            <a:avLst/>
          </a:prstGeom>
          <a:solidFill>
            <a:srgbClr val="007DBA"/>
          </a:solidFill>
          <a:ln>
            <a:solidFill>
              <a:srgbClr val="007DBA"/>
            </a:solidFill>
          </a:ln>
        </p:spPr>
        <p:style>
          <a:lnRef idx="1">
            <a:schemeClr val="accent1"/>
          </a:lnRef>
          <a:fillRef idx="3">
            <a:schemeClr val="accent1"/>
          </a:fillRef>
          <a:effectRef idx="2">
            <a:schemeClr val="accent1"/>
          </a:effectRef>
          <a:fontRef idx="minor">
            <a:schemeClr val="lt1"/>
          </a:fontRef>
        </p:style>
        <p:txBody>
          <a:bodyPr wrap="square" rtlCol="0" anchor="ctr"/>
          <a:lstStyle/>
          <a:p>
            <a:pPr algn="ctr"/>
            <a:r>
              <a:rPr lang="en-US" sz="2800" b="1" dirty="0">
                <a:solidFill>
                  <a:schemeClr val="bg1"/>
                </a:solidFill>
                <a:latin typeface="Arial" panose="020B0604020202020204" pitchFamily="34" charset="0"/>
                <a:cs typeface="Arial" panose="020B0604020202020204" pitchFamily="34" charset="0"/>
              </a:rPr>
              <a:t>New</a:t>
            </a:r>
          </a:p>
        </p:txBody>
      </p:sp>
    </p:spTree>
    <p:extLst>
      <p:ext uri="{BB962C8B-B14F-4D97-AF65-F5344CB8AC3E}">
        <p14:creationId xmlns:p14="http://schemas.microsoft.com/office/powerpoint/2010/main" val="2672643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dirty="0"/>
              <a:t>www.fda.gov</a:t>
            </a:r>
          </a:p>
        </p:txBody>
      </p:sp>
      <p:graphicFrame>
        <p:nvGraphicFramePr>
          <p:cNvPr id="5" name="Diagram 4"/>
          <p:cNvGraphicFramePr/>
          <p:nvPr>
            <p:extLst>
              <p:ext uri="{D42A27DB-BD31-4B8C-83A1-F6EECF244321}">
                <p14:modId xmlns:p14="http://schemas.microsoft.com/office/powerpoint/2010/main" val="1995268558"/>
              </p:ext>
            </p:extLst>
          </p:nvPr>
        </p:nvGraphicFramePr>
        <p:xfrm>
          <a:off x="342900" y="204455"/>
          <a:ext cx="8458200" cy="622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14450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1"/>
          </p:nvPr>
        </p:nvSpPr>
        <p:spPr>
          <a:xfrm>
            <a:off x="247650" y="6384925"/>
            <a:ext cx="2895600" cy="365125"/>
          </a:xfrm>
        </p:spPr>
        <p:txBody>
          <a:bodyPr/>
          <a:lstStyle/>
          <a:p>
            <a:pPr>
              <a:defRPr/>
            </a:pPr>
            <a:r>
              <a:rPr lang="en-US" dirty="0"/>
              <a:t>www.fda.gov</a:t>
            </a:r>
          </a:p>
        </p:txBody>
      </p:sp>
      <p:sp>
        <p:nvSpPr>
          <p:cNvPr id="7" name="Title 1"/>
          <p:cNvSpPr txBox="1">
            <a:spLocks/>
          </p:cNvSpPr>
          <p:nvPr/>
        </p:nvSpPr>
        <p:spPr bwMode="auto">
          <a:xfrm>
            <a:off x="434211" y="661061"/>
            <a:ext cx="8509103" cy="926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pPr algn="l"/>
            <a:r>
              <a:rPr lang="en-US" sz="3600" b="1" dirty="0">
                <a:solidFill>
                  <a:srgbClr val="007DBA"/>
                </a:solidFill>
                <a:latin typeface="Arial" panose="020B0604020202020204" pitchFamily="34" charset="0"/>
                <a:cs typeface="Arial" panose="020B0604020202020204" pitchFamily="34" charset="0"/>
              </a:rPr>
              <a:t>Program Alignment: Key Changes</a:t>
            </a:r>
            <a:endParaRPr lang="en-US" altLang="en-US" sz="3600" dirty="0">
              <a:latin typeface="Arial" charset="0"/>
              <a:cs typeface="Arial" charset="0"/>
            </a:endParaRPr>
          </a:p>
        </p:txBody>
      </p:sp>
      <p:graphicFrame>
        <p:nvGraphicFramePr>
          <p:cNvPr id="8" name="Content Placeholder 4"/>
          <p:cNvGraphicFramePr>
            <a:graphicFrameLocks/>
          </p:cNvGraphicFramePr>
          <p:nvPr>
            <p:extLst>
              <p:ext uri="{D42A27DB-BD31-4B8C-83A1-F6EECF244321}">
                <p14:modId xmlns:p14="http://schemas.microsoft.com/office/powerpoint/2010/main" val="2188623636"/>
              </p:ext>
            </p:extLst>
          </p:nvPr>
        </p:nvGraphicFramePr>
        <p:xfrm>
          <a:off x="257684" y="1518572"/>
          <a:ext cx="8610600" cy="4887160"/>
        </p:xfrm>
        <a:graphic>
          <a:graphicData uri="http://schemas.openxmlformats.org/drawingml/2006/table">
            <a:tbl>
              <a:tblPr firstRow="1" bandRow="1">
                <a:tableStyleId>{B301B821-A1FF-4177-AEE7-76D212191A09}</a:tableStyleId>
              </a:tblPr>
              <a:tblGrid>
                <a:gridCol w="3099769">
                  <a:extLst>
                    <a:ext uri="{9D8B030D-6E8A-4147-A177-3AD203B41FA5}">
                      <a16:colId xmlns:a16="http://schemas.microsoft.com/office/drawing/2014/main" val="20000"/>
                    </a:ext>
                  </a:extLst>
                </a:gridCol>
                <a:gridCol w="5510831">
                  <a:extLst>
                    <a:ext uri="{9D8B030D-6E8A-4147-A177-3AD203B41FA5}">
                      <a16:colId xmlns:a16="http://schemas.microsoft.com/office/drawing/2014/main" val="20001"/>
                    </a:ext>
                  </a:extLst>
                </a:gridCol>
              </a:tblGrid>
              <a:tr h="305965">
                <a:tc>
                  <a:txBody>
                    <a:bodyPr/>
                    <a:lstStyle/>
                    <a:p>
                      <a:r>
                        <a:rPr lang="en-US" sz="1400" dirty="0">
                          <a:latin typeface="Arial" panose="020B0604020202020204" pitchFamily="34" charset="0"/>
                          <a:cs typeface="Arial" panose="020B0604020202020204" pitchFamily="34" charset="0"/>
                        </a:rPr>
                        <a:t>From</a:t>
                      </a:r>
                      <a:endParaRPr lang="en-US" sz="1400" dirty="0">
                        <a:solidFill>
                          <a:schemeClr val="tx1">
                            <a:lumMod val="95000"/>
                            <a:lumOff val="5000"/>
                          </a:schemeClr>
                        </a:solidFill>
                        <a:latin typeface="Arial" panose="020B0604020202020204" pitchFamily="34" charset="0"/>
                        <a:cs typeface="Arial" panose="020B0604020202020204" pitchFamily="34" charset="0"/>
                      </a:endParaRPr>
                    </a:p>
                  </a:txBody>
                  <a:tcPr/>
                </a:tc>
                <a:tc>
                  <a:txBody>
                    <a:bodyPr/>
                    <a:lstStyle/>
                    <a:p>
                      <a:r>
                        <a:rPr lang="en-US" sz="1400" dirty="0">
                          <a:latin typeface="Arial" panose="020B0604020202020204" pitchFamily="34" charset="0"/>
                          <a:cs typeface="Arial" panose="020B0604020202020204" pitchFamily="34" charset="0"/>
                        </a:rPr>
                        <a:t>To</a:t>
                      </a:r>
                      <a:endParaRPr lang="en-US" sz="1400" dirty="0">
                        <a:solidFill>
                          <a:schemeClr val="tx1">
                            <a:lumMod val="95000"/>
                            <a:lumOff val="5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2009756">
                <a:tc>
                  <a:txBody>
                    <a:bodyPr/>
                    <a:lstStyle/>
                    <a:p>
                      <a:r>
                        <a:rPr lang="en-US" sz="1300" dirty="0">
                          <a:latin typeface="Arial" panose="020B0604020202020204" pitchFamily="34" charset="0"/>
                          <a:cs typeface="Arial" panose="020B0604020202020204" pitchFamily="34" charset="0"/>
                        </a:rPr>
                        <a:t>Geographic management of operations</a:t>
                      </a:r>
                    </a:p>
                  </a:txBody>
                  <a:tcPr/>
                </a:tc>
                <a:tc>
                  <a:txBody>
                    <a:bodyPr/>
                    <a:lstStyle/>
                    <a:p>
                      <a:r>
                        <a:rPr lang="en-US" sz="1300" dirty="0">
                          <a:latin typeface="Arial" panose="020B0604020202020204" pitchFamily="34" charset="0"/>
                          <a:cs typeface="Arial" panose="020B0604020202020204" pitchFamily="34" charset="0"/>
                        </a:rPr>
                        <a:t>Program management of operations,</a:t>
                      </a:r>
                      <a:r>
                        <a:rPr lang="en-US" sz="1300" baseline="0" dirty="0">
                          <a:latin typeface="Arial" panose="020B0604020202020204" pitchFamily="34" charset="0"/>
                          <a:cs typeface="Arial" panose="020B0604020202020204" pitchFamily="34" charset="0"/>
                        </a:rPr>
                        <a:t> management teams based on staff</a:t>
                      </a:r>
                      <a:r>
                        <a:rPr lang="en-US" sz="13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sz="1300" dirty="0">
                          <a:latin typeface="Arial" panose="020B0604020202020204" pitchFamily="34" charset="0"/>
                          <a:cs typeface="Arial" panose="020B0604020202020204" pitchFamily="34" charset="0"/>
                        </a:rPr>
                        <a:t>Bioresearch Monitoring                                 2 management teams</a:t>
                      </a:r>
                    </a:p>
                    <a:p>
                      <a:pPr marL="285750" indent="-285750">
                        <a:buFont typeface="Arial" panose="020B0604020202020204" pitchFamily="34" charset="0"/>
                        <a:buChar char="•"/>
                      </a:pPr>
                      <a:r>
                        <a:rPr lang="en-US" sz="1300" dirty="0">
                          <a:latin typeface="Arial" panose="020B0604020202020204" pitchFamily="34" charset="0"/>
                          <a:cs typeface="Arial" panose="020B0604020202020204" pitchFamily="34" charset="0"/>
                        </a:rPr>
                        <a:t>Biologics                                                        2 management</a:t>
                      </a:r>
                      <a:r>
                        <a:rPr lang="en-US" sz="1300" baseline="0" dirty="0">
                          <a:latin typeface="Arial" panose="020B0604020202020204" pitchFamily="34" charset="0"/>
                          <a:cs typeface="Arial" panose="020B0604020202020204" pitchFamily="34" charset="0"/>
                        </a:rPr>
                        <a:t> teams</a:t>
                      </a:r>
                      <a:endParaRPr lang="en-US" sz="13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300" dirty="0">
                          <a:latin typeface="Arial" panose="020B0604020202020204" pitchFamily="34" charset="0"/>
                          <a:cs typeface="Arial" panose="020B0604020202020204" pitchFamily="34" charset="0"/>
                        </a:rPr>
                        <a:t>Human</a:t>
                      </a:r>
                      <a:r>
                        <a:rPr lang="en-US" sz="1300" baseline="0" dirty="0">
                          <a:latin typeface="Arial" panose="020B0604020202020204" pitchFamily="34" charset="0"/>
                          <a:cs typeface="Arial" panose="020B0604020202020204" pitchFamily="34" charset="0"/>
                        </a:rPr>
                        <a:t> and Animal Food                             12 management teams</a:t>
                      </a:r>
                    </a:p>
                    <a:p>
                      <a:pPr marL="285750" indent="-285750">
                        <a:buFont typeface="Arial" panose="020B0604020202020204" pitchFamily="34" charset="0"/>
                        <a:buChar char="•"/>
                      </a:pPr>
                      <a:r>
                        <a:rPr lang="en-US" sz="1300" baseline="0" dirty="0">
                          <a:latin typeface="Arial" panose="020B0604020202020204" pitchFamily="34" charset="0"/>
                          <a:cs typeface="Arial" panose="020B0604020202020204" pitchFamily="34" charset="0"/>
                        </a:rPr>
                        <a:t>Medical Device and Radiological Health       3 management teams</a:t>
                      </a:r>
                    </a:p>
                    <a:p>
                      <a:pPr marL="285750" indent="-285750">
                        <a:buFont typeface="Arial" panose="020B0604020202020204" pitchFamily="34" charset="0"/>
                        <a:buChar char="•"/>
                      </a:pPr>
                      <a:r>
                        <a:rPr lang="en-US" sz="1300" baseline="0" dirty="0">
                          <a:latin typeface="Arial" panose="020B0604020202020204" pitchFamily="34" charset="0"/>
                          <a:cs typeface="Arial" panose="020B0604020202020204" pitchFamily="34" charset="0"/>
                        </a:rPr>
                        <a:t>Pharmaceutical Quality                                 4 management teams</a:t>
                      </a:r>
                    </a:p>
                    <a:p>
                      <a:pPr marL="285750" indent="-285750">
                        <a:buFont typeface="Arial" panose="020B0604020202020204" pitchFamily="34" charset="0"/>
                        <a:buChar char="•"/>
                      </a:pPr>
                      <a:r>
                        <a:rPr lang="en-US" sz="1300" baseline="0" dirty="0">
                          <a:latin typeface="Arial" panose="020B0604020202020204" pitchFamily="34" charset="0"/>
                          <a:cs typeface="Arial" panose="020B0604020202020204" pitchFamily="34" charset="0"/>
                        </a:rPr>
                        <a:t>Tobacco</a:t>
                      </a:r>
                    </a:p>
                    <a:p>
                      <a:pPr marL="285750" indent="-285750">
                        <a:buFont typeface="Arial" panose="020B0604020202020204" pitchFamily="34" charset="0"/>
                        <a:buChar char="•"/>
                      </a:pPr>
                      <a:r>
                        <a:rPr lang="en-US" sz="1300" baseline="0" dirty="0">
                          <a:latin typeface="Arial" panose="020B0604020202020204" pitchFamily="34" charset="0"/>
                          <a:cs typeface="Arial" panose="020B0604020202020204" pitchFamily="34" charset="0"/>
                        </a:rPr>
                        <a:t>Plus Imports as a program                            5 management teams</a:t>
                      </a:r>
                      <a:endParaRPr lang="en-US" sz="13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355811">
                <a:tc>
                  <a:txBody>
                    <a:bodyPr/>
                    <a:lstStyle/>
                    <a:p>
                      <a:r>
                        <a:rPr lang="en-US" sz="1300" dirty="0">
                          <a:latin typeface="Arial" panose="020B0604020202020204" pitchFamily="34" charset="0"/>
                          <a:cs typeface="Arial" panose="020B0604020202020204" pitchFamily="34" charset="0"/>
                        </a:rPr>
                        <a:t>SES Regional Food &amp; Drug Directors</a:t>
                      </a:r>
                    </a:p>
                  </a:txBody>
                  <a:tcPr/>
                </a:tc>
                <a:tc>
                  <a:txBody>
                    <a:bodyPr/>
                    <a:lstStyle/>
                    <a:p>
                      <a:r>
                        <a:rPr lang="en-US" sz="1300" dirty="0">
                          <a:latin typeface="Arial" panose="020B0604020202020204" pitchFamily="34" charset="0"/>
                          <a:cs typeface="Arial" panose="020B0604020202020204" pitchFamily="34" charset="0"/>
                        </a:rPr>
                        <a:t>SES Program Directors</a:t>
                      </a:r>
                    </a:p>
                  </a:txBody>
                  <a:tcPr/>
                </a:tc>
                <a:extLst>
                  <a:ext uri="{0D108BD9-81ED-4DB2-BD59-A6C34878D82A}">
                    <a16:rowId xmlns:a16="http://schemas.microsoft.com/office/drawing/2014/main" val="10002"/>
                  </a:ext>
                </a:extLst>
              </a:tr>
              <a:tr h="664993">
                <a:tc>
                  <a:txBody>
                    <a:bodyPr/>
                    <a:lstStyle/>
                    <a:p>
                      <a:r>
                        <a:rPr lang="en-US" sz="1300" dirty="0">
                          <a:latin typeface="Arial" panose="020B0604020202020204" pitchFamily="34" charset="0"/>
                          <a:cs typeface="Arial" panose="020B0604020202020204" pitchFamily="34" charset="0"/>
                        </a:rPr>
                        <a:t>Degrees</a:t>
                      </a:r>
                      <a:r>
                        <a:rPr lang="en-US" sz="1300" baseline="0" dirty="0">
                          <a:latin typeface="Arial" panose="020B0604020202020204" pitchFamily="34" charset="0"/>
                          <a:cs typeface="Arial" panose="020B0604020202020204" pitchFamily="34" charset="0"/>
                        </a:rPr>
                        <a:t> of program specialization for investigations, compliance and operational managers</a:t>
                      </a:r>
                      <a:endParaRPr lang="en-US" sz="1300" dirty="0">
                        <a:latin typeface="Arial" panose="020B0604020202020204" pitchFamily="34" charset="0"/>
                        <a:cs typeface="Arial" panose="020B0604020202020204" pitchFamily="34" charset="0"/>
                      </a:endParaRPr>
                    </a:p>
                  </a:txBody>
                  <a:tcPr/>
                </a:tc>
                <a:tc>
                  <a:txBody>
                    <a:bodyPr/>
                    <a:lstStyle/>
                    <a:p>
                      <a:r>
                        <a:rPr lang="en-US" sz="1300" dirty="0">
                          <a:latin typeface="Arial" panose="020B0604020202020204" pitchFamily="34" charset="0"/>
                          <a:cs typeface="Arial" panose="020B0604020202020204" pitchFamily="34" charset="0"/>
                        </a:rPr>
                        <a:t>Exclusive specialization in one program</a:t>
                      </a:r>
                      <a:r>
                        <a:rPr lang="en-US" sz="1300" baseline="0" dirty="0">
                          <a:latin typeface="Arial" panose="020B0604020202020204" pitchFamily="34" charset="0"/>
                          <a:cs typeface="Arial" panose="020B0604020202020204" pitchFamily="34" charset="0"/>
                        </a:rPr>
                        <a:t> for investigations, compliance and operational managers</a:t>
                      </a:r>
                      <a:endParaRPr lang="en-US" sz="13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764914">
                <a:tc>
                  <a:txBody>
                    <a:bodyPr/>
                    <a:lstStyle/>
                    <a:p>
                      <a:r>
                        <a:rPr lang="en-US" sz="1300" dirty="0">
                          <a:latin typeface="Arial" panose="020B0604020202020204" pitchFamily="34" charset="0"/>
                          <a:cs typeface="Arial" panose="020B0604020202020204" pitchFamily="34" charset="0"/>
                        </a:rPr>
                        <a:t>20 District</a:t>
                      </a:r>
                      <a:r>
                        <a:rPr lang="en-US" sz="1300" baseline="0" dirty="0">
                          <a:latin typeface="Arial" panose="020B0604020202020204" pitchFamily="34" charset="0"/>
                          <a:cs typeface="Arial" panose="020B0604020202020204" pitchFamily="34" charset="0"/>
                        </a:rPr>
                        <a:t> Directors who manage the geographic district and all programs operations within the district</a:t>
                      </a:r>
                      <a:endParaRPr lang="en-US" sz="1300" dirty="0">
                        <a:latin typeface="Arial" panose="020B0604020202020204" pitchFamily="34" charset="0"/>
                        <a:cs typeface="Arial" panose="020B0604020202020204" pitchFamily="34" charset="0"/>
                      </a:endParaRPr>
                    </a:p>
                  </a:txBody>
                  <a:tcPr/>
                </a:tc>
                <a:tc>
                  <a:txBody>
                    <a:bodyPr/>
                    <a:lstStyle/>
                    <a:p>
                      <a:r>
                        <a:rPr lang="en-US" sz="1300" dirty="0">
                          <a:latin typeface="Arial" panose="020B0604020202020204" pitchFamily="34" charset="0"/>
                          <a:cs typeface="Arial" panose="020B0604020202020204" pitchFamily="34" charset="0"/>
                        </a:rPr>
                        <a:t>20 District Directors who manage the geographic district and only one program for operations. Plus</a:t>
                      </a:r>
                      <a:r>
                        <a:rPr lang="en-US" sz="1300" baseline="0" dirty="0">
                          <a:latin typeface="Arial" panose="020B0604020202020204" pitchFamily="34" charset="0"/>
                          <a:cs typeface="Arial" panose="020B0604020202020204" pitchFamily="34" charset="0"/>
                        </a:rPr>
                        <a:t> eight new program division directors who manage program operations only – total 28 management teams</a:t>
                      </a:r>
                      <a:endParaRPr lang="en-US" sz="13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764914">
                <a:tc>
                  <a:txBody>
                    <a:bodyPr/>
                    <a:lstStyle/>
                    <a:p>
                      <a:r>
                        <a:rPr lang="en-US" sz="1300" dirty="0">
                          <a:latin typeface="Arial" panose="020B0604020202020204" pitchFamily="34" charset="0"/>
                          <a:cs typeface="Arial" panose="020B0604020202020204" pitchFamily="34" charset="0"/>
                        </a:rPr>
                        <a:t>One import district and a range of import operations</a:t>
                      </a:r>
                      <a:r>
                        <a:rPr lang="en-US" sz="1300" baseline="0" dirty="0">
                          <a:latin typeface="Arial" panose="020B0604020202020204" pitchFamily="34" charset="0"/>
                          <a:cs typeface="Arial" panose="020B0604020202020204" pitchFamily="34" charset="0"/>
                        </a:rPr>
                        <a:t> embedded within the 16 other districts</a:t>
                      </a:r>
                      <a:endParaRPr lang="en-US" sz="1300" dirty="0">
                        <a:latin typeface="Arial" panose="020B0604020202020204" pitchFamily="34" charset="0"/>
                        <a:cs typeface="Arial" panose="020B060402020202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dirty="0">
                          <a:latin typeface="Arial" panose="020B0604020202020204" pitchFamily="34" charset="0"/>
                          <a:cs typeface="Arial" panose="020B0604020202020204" pitchFamily="34" charset="0"/>
                        </a:rPr>
                        <a:t>Five import divisions (four new import</a:t>
                      </a:r>
                      <a:r>
                        <a:rPr lang="en-US" sz="1300" baseline="0" dirty="0">
                          <a:latin typeface="Arial" panose="020B0604020202020204" pitchFamily="34" charset="0"/>
                          <a:cs typeface="Arial" panose="020B0604020202020204" pitchFamily="34" charset="0"/>
                        </a:rPr>
                        <a:t> divisions) covering all borders, managing import operations nationally as a program</a:t>
                      </a:r>
                      <a:endParaRPr lang="en-US" sz="13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143474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47650" y="6384925"/>
            <a:ext cx="2895600" cy="365125"/>
          </a:xfrm>
        </p:spPr>
        <p:txBody>
          <a:bodyPr/>
          <a:lstStyle/>
          <a:p>
            <a:pPr>
              <a:defRPr/>
            </a:pPr>
            <a:r>
              <a:rPr lang="en-US" dirty="0"/>
              <a:t>www.fda.gov</a:t>
            </a:r>
          </a:p>
        </p:txBody>
      </p:sp>
      <p:sp>
        <p:nvSpPr>
          <p:cNvPr id="6" name="Title 1"/>
          <p:cNvSpPr txBox="1">
            <a:spLocks/>
          </p:cNvSpPr>
          <p:nvPr/>
        </p:nvSpPr>
        <p:spPr bwMode="auto">
          <a:xfrm>
            <a:off x="434211" y="771423"/>
            <a:ext cx="8509103" cy="926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pPr algn="l"/>
            <a:r>
              <a:rPr lang="en-US" sz="3600" b="1" dirty="0">
                <a:solidFill>
                  <a:srgbClr val="007DBA"/>
                </a:solidFill>
                <a:latin typeface="Arial" panose="020B0604020202020204" pitchFamily="34" charset="0"/>
                <a:cs typeface="Arial" panose="020B0604020202020204" pitchFamily="34" charset="0"/>
              </a:rPr>
              <a:t>Program Alignment: Key Changes</a:t>
            </a:r>
            <a:endParaRPr lang="en-US" altLang="en-US" sz="3600" dirty="0">
              <a:latin typeface="Arial" charset="0"/>
              <a:cs typeface="Arial" charset="0"/>
            </a:endParaRPr>
          </a:p>
        </p:txBody>
      </p:sp>
      <p:graphicFrame>
        <p:nvGraphicFramePr>
          <p:cNvPr id="8" name="Content Placeholder 4"/>
          <p:cNvGraphicFramePr>
            <a:graphicFrameLocks/>
          </p:cNvGraphicFramePr>
          <p:nvPr>
            <p:extLst>
              <p:ext uri="{D42A27DB-BD31-4B8C-83A1-F6EECF244321}">
                <p14:modId xmlns:p14="http://schemas.microsoft.com/office/powerpoint/2010/main" val="3737804975"/>
              </p:ext>
            </p:extLst>
          </p:nvPr>
        </p:nvGraphicFramePr>
        <p:xfrm>
          <a:off x="266700" y="1763848"/>
          <a:ext cx="8610600" cy="4520398"/>
        </p:xfrm>
        <a:graphic>
          <a:graphicData uri="http://schemas.openxmlformats.org/drawingml/2006/table">
            <a:tbl>
              <a:tblPr firstRow="1" bandRow="1">
                <a:tableStyleId>{B301B821-A1FF-4177-AEE7-76D212191A09}</a:tableStyleId>
              </a:tblPr>
              <a:tblGrid>
                <a:gridCol w="4288140">
                  <a:extLst>
                    <a:ext uri="{9D8B030D-6E8A-4147-A177-3AD203B41FA5}">
                      <a16:colId xmlns:a16="http://schemas.microsoft.com/office/drawing/2014/main" val="20000"/>
                    </a:ext>
                  </a:extLst>
                </a:gridCol>
                <a:gridCol w="4322460">
                  <a:extLst>
                    <a:ext uri="{9D8B030D-6E8A-4147-A177-3AD203B41FA5}">
                      <a16:colId xmlns:a16="http://schemas.microsoft.com/office/drawing/2014/main" val="20001"/>
                    </a:ext>
                  </a:extLst>
                </a:gridCol>
              </a:tblGrid>
              <a:tr h="315539">
                <a:tc>
                  <a:txBody>
                    <a:bodyPr/>
                    <a:lstStyle/>
                    <a:p>
                      <a:r>
                        <a:rPr lang="en-US" sz="1400" dirty="0">
                          <a:latin typeface="Arial" panose="020B0604020202020204" pitchFamily="34" charset="0"/>
                          <a:cs typeface="Arial" panose="020B0604020202020204" pitchFamily="34" charset="0"/>
                        </a:rPr>
                        <a:t>From</a:t>
                      </a:r>
                      <a:endParaRPr lang="en-US" sz="1400" dirty="0">
                        <a:solidFill>
                          <a:schemeClr val="tx1">
                            <a:lumMod val="95000"/>
                            <a:lumOff val="5000"/>
                          </a:schemeClr>
                        </a:solidFill>
                        <a:latin typeface="Arial" panose="020B0604020202020204" pitchFamily="34" charset="0"/>
                        <a:cs typeface="Arial" panose="020B0604020202020204" pitchFamily="34" charset="0"/>
                      </a:endParaRPr>
                    </a:p>
                  </a:txBody>
                  <a:tcPr/>
                </a:tc>
                <a:tc>
                  <a:txBody>
                    <a:bodyPr/>
                    <a:lstStyle/>
                    <a:p>
                      <a:r>
                        <a:rPr lang="en-US" sz="1400" dirty="0">
                          <a:latin typeface="Arial" panose="020B0604020202020204" pitchFamily="34" charset="0"/>
                          <a:cs typeface="Arial" panose="020B0604020202020204" pitchFamily="34" charset="0"/>
                        </a:rPr>
                        <a:t>To</a:t>
                      </a:r>
                      <a:endParaRPr lang="en-US" sz="1400" dirty="0">
                        <a:solidFill>
                          <a:schemeClr val="tx1">
                            <a:lumMod val="95000"/>
                            <a:lumOff val="5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1553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13 labs reporting into the regions</a:t>
                      </a:r>
                    </a:p>
                    <a:p>
                      <a:endParaRPr lang="en-US" sz="1400" dirty="0">
                        <a:latin typeface="Arial" panose="020B0604020202020204" pitchFamily="34" charset="0"/>
                        <a:cs typeface="Arial" panose="020B0604020202020204" pitchFamily="34" charset="0"/>
                      </a:endParaRPr>
                    </a:p>
                  </a:txBody>
                  <a:tcPr/>
                </a:tc>
                <a:tc>
                  <a:txBody>
                    <a:bodyPr/>
                    <a:lstStyle/>
                    <a:p>
                      <a:r>
                        <a:rPr lang="en-US" sz="1400" dirty="0">
                          <a:latin typeface="Arial" panose="020B0604020202020204" pitchFamily="34" charset="0"/>
                          <a:cs typeface="Arial" panose="020B0604020202020204" pitchFamily="34" charset="0"/>
                        </a:rPr>
                        <a:t>National Lab Management</a:t>
                      </a:r>
                      <a:r>
                        <a:rPr lang="en-US" sz="1400" baseline="0" dirty="0">
                          <a:latin typeface="Arial" panose="020B0604020202020204" pitchFamily="34" charset="0"/>
                          <a:cs typeface="Arial" panose="020B0604020202020204" pitchFamily="34" charset="0"/>
                        </a:rPr>
                        <a:t> - </a:t>
                      </a:r>
                      <a:r>
                        <a:rPr lang="en-US" sz="1400" dirty="0">
                          <a:latin typeface="Arial" panose="020B0604020202020204" pitchFamily="34" charset="0"/>
                          <a:cs typeface="Arial" panose="020B0604020202020204" pitchFamily="34" charset="0"/>
                        </a:rPr>
                        <a:t>13 labs reporting into ORA’s Office of Regulatory Science with three </a:t>
                      </a:r>
                      <a:r>
                        <a:rPr lang="en-US" sz="1400" baseline="0" dirty="0">
                          <a:latin typeface="Arial" panose="020B0604020202020204" pitchFamily="34" charset="0"/>
                          <a:cs typeface="Arial" panose="020B0604020202020204" pitchFamily="34" charset="0"/>
                        </a:rPr>
                        <a:t>additional directors managing separate program operations</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366944">
                <a:tc>
                  <a:txBody>
                    <a:bodyPr/>
                    <a:lstStyle/>
                    <a:p>
                      <a:r>
                        <a:rPr lang="en-US" sz="1400" dirty="0">
                          <a:latin typeface="Arial" panose="020B0604020202020204" pitchFamily="34" charset="0"/>
                          <a:cs typeface="Arial" panose="020B0604020202020204" pitchFamily="34" charset="0"/>
                        </a:rPr>
                        <a:t>Division</a:t>
                      </a:r>
                      <a:r>
                        <a:rPr lang="en-US" sz="1400" baseline="0" dirty="0">
                          <a:latin typeface="Arial" panose="020B0604020202020204" pitchFamily="34" charset="0"/>
                          <a:cs typeface="Arial" panose="020B0604020202020204" pitchFamily="34" charset="0"/>
                        </a:rPr>
                        <a:t> of Human Resource Development within the Office of Resource Management </a:t>
                      </a:r>
                      <a:endParaRPr lang="en-US" sz="1400" dirty="0">
                        <a:latin typeface="Arial" panose="020B0604020202020204" pitchFamily="34" charset="0"/>
                        <a:cs typeface="Arial" panose="020B0604020202020204" pitchFamily="34" charset="0"/>
                      </a:endParaRPr>
                    </a:p>
                  </a:txBody>
                  <a:tcPr/>
                </a:tc>
                <a:tc>
                  <a:txBody>
                    <a:bodyPr/>
                    <a:lstStyle/>
                    <a:p>
                      <a:r>
                        <a:rPr lang="en-US" sz="1400" dirty="0">
                          <a:latin typeface="Arial" panose="020B0604020202020204" pitchFamily="34" charset="0"/>
                          <a:cs typeface="Arial" panose="020B0604020202020204" pitchFamily="34" charset="0"/>
                        </a:rPr>
                        <a:t>Office of Training, Education and Development</a:t>
                      </a:r>
                    </a:p>
                  </a:txBody>
                  <a:tcPr/>
                </a:tc>
                <a:extLst>
                  <a:ext uri="{0D108BD9-81ED-4DB2-BD59-A6C34878D82A}">
                    <a16:rowId xmlns:a16="http://schemas.microsoft.com/office/drawing/2014/main" val="10002"/>
                  </a:ext>
                </a:extLst>
              </a:tr>
              <a:tr h="791296">
                <a:tc>
                  <a:txBody>
                    <a:bodyPr/>
                    <a:lstStyle/>
                    <a:p>
                      <a:r>
                        <a:rPr lang="en-US" sz="1400" dirty="0">
                          <a:latin typeface="Arial" panose="020B0604020202020204" pitchFamily="34" charset="0"/>
                          <a:cs typeface="Arial" panose="020B0604020202020204" pitchFamily="34" charset="0"/>
                        </a:rPr>
                        <a:t>State Cooperative Programs decentralized across five regions – shellfish, milk, retail</a:t>
                      </a:r>
                    </a:p>
                  </a:txBody>
                  <a:tcPr/>
                </a:tc>
                <a:tc>
                  <a:txBody>
                    <a:bodyPr/>
                    <a:lstStyle/>
                    <a:p>
                      <a:r>
                        <a:rPr lang="en-US" sz="1400" dirty="0">
                          <a:latin typeface="Arial" panose="020B0604020202020204" pitchFamily="34" charset="0"/>
                          <a:cs typeface="Arial" panose="020B0604020202020204" pitchFamily="34" charset="0"/>
                        </a:rPr>
                        <a:t>Office of State Cooperative</a:t>
                      </a:r>
                      <a:r>
                        <a:rPr lang="en-US" sz="1400" baseline="0" dirty="0">
                          <a:latin typeface="Arial" panose="020B0604020202020204" pitchFamily="34" charset="0"/>
                          <a:cs typeface="Arial" panose="020B0604020202020204" pitchFamily="34" charset="0"/>
                        </a:rPr>
                        <a:t> Programs under the Human and Animal Food Operations, as a single national program(s)</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792283">
                <a:tc>
                  <a:txBody>
                    <a:bodyPr/>
                    <a:lstStyle/>
                    <a:p>
                      <a:r>
                        <a:rPr lang="en-US" sz="1400" dirty="0">
                          <a:latin typeface="Arial" panose="020B0604020202020204" pitchFamily="34" charset="0"/>
                          <a:cs typeface="Arial" panose="020B0604020202020204" pitchFamily="34" charset="0"/>
                        </a:rPr>
                        <a:t>Functions based in geography:</a:t>
                      </a:r>
                      <a:r>
                        <a:rPr lang="en-US" sz="1400" baseline="0" dirty="0">
                          <a:latin typeface="Arial" panose="020B0604020202020204" pitchFamily="34" charset="0"/>
                          <a:cs typeface="Arial" panose="020B0604020202020204" pitchFamily="34" charset="0"/>
                        </a:rPr>
                        <a:t> consumer complaint coordinators, state liaisons, emergency response coordinators</a:t>
                      </a:r>
                      <a:endParaRPr lang="en-US" sz="1400" dirty="0">
                        <a:latin typeface="Arial" panose="020B0604020202020204" pitchFamily="34" charset="0"/>
                        <a:cs typeface="Arial" panose="020B060402020202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Retain</a:t>
                      </a:r>
                      <a:r>
                        <a:rPr lang="en-US" sz="1400" baseline="0" dirty="0">
                          <a:latin typeface="Arial" panose="020B0604020202020204" pitchFamily="34" charset="0"/>
                          <a:cs typeface="Arial" panose="020B0604020202020204" pitchFamily="34" charset="0"/>
                        </a:rPr>
                        <a:t> certain functions based in geography: consumer complaint coordinators, state liaisons, emergency response coordinators</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788848">
                <a:tc>
                  <a:txBody>
                    <a:bodyPr/>
                    <a:lstStyle/>
                    <a:p>
                      <a:r>
                        <a:rPr lang="en-US" sz="1400" dirty="0">
                          <a:latin typeface="Arial" panose="020B0604020202020204" pitchFamily="34" charset="0"/>
                          <a:cs typeface="Arial" panose="020B0604020202020204" pitchFamily="34" charset="0"/>
                        </a:rPr>
                        <a:t>Functions decentralized</a:t>
                      </a:r>
                      <a:r>
                        <a:rPr lang="en-US" sz="1400" baseline="0" dirty="0">
                          <a:latin typeface="Arial" panose="020B0604020202020204" pitchFamily="34" charset="0"/>
                          <a:cs typeface="Arial" panose="020B0604020202020204" pitchFamily="34" charset="0"/>
                        </a:rPr>
                        <a:t> local reporting: Freedom of Information (FOI) staff, industrial hygienists (IH), and administrative staff</a:t>
                      </a:r>
                      <a:endParaRPr lang="en-US" sz="1400" dirty="0">
                        <a:latin typeface="Arial" panose="020B0604020202020204" pitchFamily="34" charset="0"/>
                        <a:cs typeface="Arial" panose="020B060402020202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Staff remain embedded locally, but report into</a:t>
                      </a:r>
                      <a:r>
                        <a:rPr lang="en-US" sz="1400" baseline="0" dirty="0">
                          <a:latin typeface="Arial" panose="020B0604020202020204" pitchFamily="34" charset="0"/>
                          <a:cs typeface="Arial" panose="020B0604020202020204" pitchFamily="34" charset="0"/>
                        </a:rPr>
                        <a:t> a single office: FOI staff report into Division of Information Disclosure; IHs report into the Office of Regulatory Science; administrative staff report into the Office of Management</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376195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fontScale="90000"/>
          </a:bodyPr>
          <a:lstStyle/>
          <a:p>
            <a:pPr lvl="1"/>
            <a:r>
              <a:rPr lang="en-US" altLang="en-US" sz="3600" b="1" dirty="0">
                <a:solidFill>
                  <a:srgbClr val="007DBA"/>
                </a:solidFill>
                <a:latin typeface="Arial" panose="020B0604020202020204" pitchFamily="34" charset="0"/>
                <a:cs typeface="Arial" panose="020B0604020202020204" pitchFamily="34" charset="0"/>
              </a:rPr>
              <a:t>	</a:t>
            </a:r>
            <a:br>
              <a:rPr lang="en-US" altLang="en-US" sz="3600" b="1" dirty="0">
                <a:solidFill>
                  <a:srgbClr val="007DBA"/>
                </a:solidFill>
                <a:latin typeface="Arial" panose="020B0604020202020204" pitchFamily="34" charset="0"/>
                <a:cs typeface="Arial" panose="020B0604020202020204" pitchFamily="34" charset="0"/>
              </a:rPr>
            </a:br>
            <a:r>
              <a:rPr lang="en-US" altLang="en-US" sz="4000" b="1" dirty="0">
                <a:solidFill>
                  <a:srgbClr val="007DBA"/>
                </a:solidFill>
                <a:latin typeface="Arial" panose="020B0604020202020204" pitchFamily="34" charset="0"/>
                <a:cs typeface="Arial" panose="020B0604020202020204" pitchFamily="34" charset="0"/>
              </a:rPr>
              <a:t>Offices of…</a:t>
            </a:r>
            <a:br>
              <a:rPr lang="en-US" altLang="en-US" dirty="0">
                <a:solidFill>
                  <a:srgbClr val="2D2926"/>
                </a:solidFill>
                <a:latin typeface="Arial" charset="0"/>
                <a:cs typeface="Arial" charset="0"/>
              </a:rPr>
            </a:br>
            <a:endParaRPr lang="en-US" altLang="en-US" sz="3600" dirty="0">
              <a:latin typeface="Arial" charset="0"/>
              <a:cs typeface="Arial" charset="0"/>
            </a:endParaRPr>
          </a:p>
        </p:txBody>
      </p:sp>
      <p:sp>
        <p:nvSpPr>
          <p:cNvPr id="4" name="Footer Placeholder 3"/>
          <p:cNvSpPr>
            <a:spLocks noGrp="1"/>
          </p:cNvSpPr>
          <p:nvPr>
            <p:ph type="ftr" sz="quarter" idx="11"/>
          </p:nvPr>
        </p:nvSpPr>
        <p:spPr/>
        <p:txBody>
          <a:bodyPr/>
          <a:lstStyle/>
          <a:p>
            <a:pPr>
              <a:defRPr/>
            </a:pPr>
            <a:r>
              <a:rPr lang="en-US" dirty="0"/>
              <a:t>www.fda.gov</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44344081"/>
              </p:ext>
            </p:extLst>
          </p:nvPr>
        </p:nvGraphicFramePr>
        <p:xfrm>
          <a:off x="323850" y="2009775"/>
          <a:ext cx="8509000" cy="4286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5560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altLang="en-US" sz="3600" b="1" dirty="0">
                <a:solidFill>
                  <a:srgbClr val="007DBA"/>
                </a:solidFill>
                <a:latin typeface="Arial" panose="020B0604020202020204" pitchFamily="34" charset="0"/>
                <a:cs typeface="Arial" panose="020B0604020202020204" pitchFamily="34" charset="0"/>
              </a:rPr>
              <a:t>Office of Enforcement and </a:t>
            </a:r>
            <a:br>
              <a:rPr lang="en-US" altLang="en-US" sz="3600" b="1" dirty="0">
                <a:solidFill>
                  <a:srgbClr val="007DBA"/>
                </a:solidFill>
                <a:latin typeface="Arial" panose="020B0604020202020204" pitchFamily="34" charset="0"/>
                <a:cs typeface="Arial" panose="020B0604020202020204" pitchFamily="34" charset="0"/>
              </a:rPr>
            </a:br>
            <a:r>
              <a:rPr lang="en-US" altLang="en-US" sz="3600" b="1" dirty="0">
                <a:solidFill>
                  <a:srgbClr val="007DBA"/>
                </a:solidFill>
                <a:latin typeface="Arial" panose="020B0604020202020204" pitchFamily="34" charset="0"/>
                <a:cs typeface="Arial" panose="020B0604020202020204" pitchFamily="34" charset="0"/>
              </a:rPr>
              <a:t>Import Operations</a:t>
            </a:r>
          </a:p>
        </p:txBody>
      </p:sp>
      <p:pic>
        <p:nvPicPr>
          <p:cNvPr id="12" name="Content Placeholder 11"/>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1928050" y="2132607"/>
            <a:ext cx="5300600" cy="4286250"/>
          </a:xfrm>
          <a:prstGeom prst="rect">
            <a:avLst/>
          </a:prstGeom>
          <a:ln>
            <a:solidFill>
              <a:schemeClr val="tx1"/>
            </a:solidFill>
          </a:ln>
        </p:spPr>
      </p:pic>
      <p:sp>
        <p:nvSpPr>
          <p:cNvPr id="4" name="Footer Placeholder 3"/>
          <p:cNvSpPr>
            <a:spLocks noGrp="1"/>
          </p:cNvSpPr>
          <p:nvPr>
            <p:ph type="ftr" sz="quarter" idx="11"/>
          </p:nvPr>
        </p:nvSpPr>
        <p:spPr/>
        <p:txBody>
          <a:bodyPr/>
          <a:lstStyle/>
          <a:p>
            <a:pPr>
              <a:defRPr/>
            </a:pPr>
            <a:r>
              <a:rPr lang="en-US" dirty="0"/>
              <a:t>www.fda.gov</a:t>
            </a:r>
          </a:p>
        </p:txBody>
      </p:sp>
      <p:grpSp>
        <p:nvGrpSpPr>
          <p:cNvPr id="2" name="Group 1"/>
          <p:cNvGrpSpPr/>
          <p:nvPr/>
        </p:nvGrpSpPr>
        <p:grpSpPr>
          <a:xfrm>
            <a:off x="3028947" y="2496373"/>
            <a:ext cx="3371853" cy="1431916"/>
            <a:chOff x="3028947" y="2373541"/>
            <a:chExt cx="3371853" cy="1431916"/>
          </a:xfrm>
        </p:grpSpPr>
        <p:sp>
          <p:nvSpPr>
            <p:cNvPr id="8" name="Rectangle 7"/>
            <p:cNvSpPr/>
            <p:nvPr/>
          </p:nvSpPr>
          <p:spPr>
            <a:xfrm>
              <a:off x="3028947" y="2373541"/>
              <a:ext cx="3371853" cy="1431916"/>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ectangle 8"/>
            <p:cNvSpPr/>
            <p:nvPr/>
          </p:nvSpPr>
          <p:spPr>
            <a:xfrm>
              <a:off x="3180402" y="2421156"/>
              <a:ext cx="998122" cy="1333500"/>
            </a:xfrm>
            <a:prstGeom prst="rect">
              <a:avLst/>
            </a:prstGeom>
            <a:blipFill>
              <a:blip r:embed="rId4">
                <a:extLst>
                  <a:ext uri="{28A0092B-C50C-407E-A947-70E740481C1C}">
                    <a14:useLocalDpi xmlns:a14="http://schemas.microsoft.com/office/drawing/2010/main" val="0"/>
                  </a:ext>
                </a:extLst>
              </a:blip>
              <a:srcRect/>
              <a:stretch>
                <a:fillRect l="-7000" r="-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 name="Rectangle 2"/>
            <p:cNvSpPr/>
            <p:nvPr/>
          </p:nvSpPr>
          <p:spPr>
            <a:xfrm>
              <a:off x="4114800" y="2644707"/>
              <a:ext cx="2286000" cy="821763"/>
            </a:xfrm>
            <a:prstGeom prst="rect">
              <a:avLst/>
            </a:prstGeom>
          </p:spPr>
          <p:txBody>
            <a:bodyPr wrap="square">
              <a:spAutoFit/>
            </a:bodyPr>
            <a:lstStyle/>
            <a:p>
              <a:pPr lvl="0" algn="ctr" defTabSz="889000">
                <a:lnSpc>
                  <a:spcPct val="90000"/>
                </a:lnSpc>
                <a:spcAft>
                  <a:spcPct val="35000"/>
                </a:spcAft>
              </a:pPr>
              <a:r>
                <a:rPr lang="en-US" sz="1200" b="1" dirty="0">
                  <a:solidFill>
                    <a:schemeClr val="bg1"/>
                  </a:solidFill>
                  <a:latin typeface="Arial" panose="020B0604020202020204" pitchFamily="34" charset="0"/>
                  <a:cs typeface="Arial" panose="020B0604020202020204" pitchFamily="34" charset="0"/>
                </a:rPr>
                <a:t>Doug Stearn, JD</a:t>
              </a:r>
            </a:p>
            <a:p>
              <a:pPr lvl="0" algn="ctr" defTabSz="889000">
                <a:lnSpc>
                  <a:spcPct val="90000"/>
                </a:lnSpc>
                <a:spcAft>
                  <a:spcPct val="35000"/>
                </a:spcAft>
              </a:pPr>
              <a:r>
                <a:rPr lang="en-US" sz="1200" b="1" dirty="0">
                  <a:solidFill>
                    <a:schemeClr val="bg1"/>
                  </a:solidFill>
                  <a:latin typeface="Arial" panose="020B0604020202020204" pitchFamily="34" charset="0"/>
                  <a:cs typeface="Arial" panose="020B0604020202020204" pitchFamily="34" charset="0"/>
                </a:rPr>
                <a:t>Director, Office of Enforcement and Import Operations</a:t>
              </a:r>
            </a:p>
          </p:txBody>
        </p:sp>
      </p:grpSp>
    </p:spTree>
    <p:extLst>
      <p:ext uri="{BB962C8B-B14F-4D97-AF65-F5344CB8AC3E}">
        <p14:creationId xmlns:p14="http://schemas.microsoft.com/office/powerpoint/2010/main" val="132342646"/>
      </p:ext>
    </p:extLst>
  </p:cSld>
  <p:clrMapOvr>
    <a:masterClrMapping/>
  </p:clrMapOvr>
</p:sld>
</file>

<file path=ppt/theme/theme1.xml><?xml version="1.0" encoding="utf-8"?>
<a:theme xmlns:a="http://schemas.openxmlformats.org/drawingml/2006/main" name="ORA PowerPoint Horizont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7622B8BC55624A84716D44A3414C79" ma:contentTypeVersion="3" ma:contentTypeDescription="Create a new document." ma:contentTypeScope="" ma:versionID="7b5b3d51a97b16319b475b012d2d9c1f">
  <xsd:schema xmlns:xsd="http://www.w3.org/2001/XMLSchema" xmlns:xs="http://www.w3.org/2001/XMLSchema" xmlns:p="http://schemas.microsoft.com/office/2006/metadata/properties" xmlns:ns2="8d2a68d2-6324-43d5-b0e6-94929ab2baef" xmlns:ns3="bc9ca162-876c-4be7-b1fe-0b5cf7bb91c5" targetNamespace="http://schemas.microsoft.com/office/2006/metadata/properties" ma:root="true" ma:fieldsID="c62a84ff89d25a288f71b0319c6eb0fa" ns2:_="" ns3:_="">
    <xsd:import namespace="8d2a68d2-6324-43d5-b0e6-94929ab2baef"/>
    <xsd:import namespace="bc9ca162-876c-4be7-b1fe-0b5cf7bb91c5"/>
    <xsd:element name="properties">
      <xsd:complexType>
        <xsd:sequence>
          <xsd:element name="documentManagement">
            <xsd:complexType>
              <xsd:all>
                <xsd:element ref="ns2:_dlc_DocId" minOccurs="0"/>
                <xsd:element ref="ns2:_dlc_DocIdUrl" minOccurs="0"/>
                <xsd:element ref="ns2:_dlc_DocIdPersistId" minOccurs="0"/>
                <xsd:element ref="ns3:Category" minOccurs="0"/>
                <xsd:element ref="ns3:Notes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2a68d2-6324-43d5-b0e6-94929ab2bae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bc9ca162-876c-4be7-b1fe-0b5cf7bb91c5" elementFormDefault="qualified">
    <xsd:import namespace="http://schemas.microsoft.com/office/2006/documentManagement/types"/>
    <xsd:import namespace="http://schemas.microsoft.com/office/infopath/2007/PartnerControls"/>
    <xsd:element name="Category" ma:index="11" nillable="true" ma:displayName="Category" ma:format="Dropdown" ma:internalName="Category">
      <xsd:simpleType>
        <xsd:restriction base="dms:Choice">
          <xsd:enumeration value="Category 1"/>
          <xsd:enumeration value="Category 2"/>
          <xsd:enumeration value="Category 3"/>
          <xsd:enumeration value="Category 4"/>
          <xsd:enumeration value="Category 5"/>
        </xsd:restriction>
      </xsd:simpleType>
    </xsd:element>
    <xsd:element name="Notes0" ma:index="12" nillable="true" ma:displayName="Notes" ma:internalName="Notes0">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ategory xmlns="bc9ca162-876c-4be7-b1fe-0b5cf7bb91c5" xsi:nil="true"/>
    <Notes0 xmlns="bc9ca162-876c-4be7-b1fe-0b5cf7bb91c5">This presentation has been prepared for audiences outside of the FDA to provide an overview of ORA’s realignment.  The first slide of the presentation provides instructions on how to use the slide deck.  If you have any questions on the presentation, please contact Stephen King with the Division of Communications.</Notes0>
    <_dlc_DocId xmlns="8d2a68d2-6324-43d5-b0e6-94929ab2baef">XSKZ3TZZE3HW-2088519937-41</_dlc_DocId>
    <_dlc_DocIdUrl xmlns="8d2a68d2-6324-43d5-b0e6-94929ab2baef">
      <Url>http://sharepoint.fda.gov/orgs/ORA-SupportingOperations-ACRADACRA/pag/_layouts/DocIdRedir.aspx?ID=XSKZ3TZZE3HW-2088519937-41</Url>
      <Description>XSKZ3TZZE3HW-2088519937-41</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1B1BB7B-AE6A-4E2A-BEB9-1E6A0AB653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2a68d2-6324-43d5-b0e6-94929ab2baef"/>
    <ds:schemaRef ds:uri="bc9ca162-876c-4be7-b1fe-0b5cf7bb91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633F0F7-7FA5-4E32-9EFF-F365A1B798E1}">
  <ds:schemaRefs>
    <ds:schemaRef ds:uri="http://www.w3.org/XML/1998/namespace"/>
    <ds:schemaRef ds:uri="http://schemas.microsoft.com/office/2006/documentManagement/types"/>
    <ds:schemaRef ds:uri="http://purl.org/dc/terms/"/>
    <ds:schemaRef ds:uri="http://purl.org/dc/elements/1.1/"/>
    <ds:schemaRef ds:uri="http://schemas.microsoft.com/office/2006/metadata/properties"/>
    <ds:schemaRef ds:uri="http://schemas.openxmlformats.org/package/2006/metadata/core-properties"/>
    <ds:schemaRef ds:uri="bc9ca162-876c-4be7-b1fe-0b5cf7bb91c5"/>
    <ds:schemaRef ds:uri="http://schemas.microsoft.com/office/infopath/2007/PartnerControls"/>
    <ds:schemaRef ds:uri="8d2a68d2-6324-43d5-b0e6-94929ab2baef"/>
    <ds:schemaRef ds:uri="http://purl.org/dc/dcmitype/"/>
  </ds:schemaRefs>
</ds:datastoreItem>
</file>

<file path=customXml/itemProps3.xml><?xml version="1.0" encoding="utf-8"?>
<ds:datastoreItem xmlns:ds="http://schemas.openxmlformats.org/officeDocument/2006/customXml" ds:itemID="{0499B01D-3BCC-4FD5-9A8F-F66F38AE367E}">
  <ds:schemaRefs>
    <ds:schemaRef ds:uri="http://schemas.microsoft.com/sharepoint/v3/contenttype/forms"/>
  </ds:schemaRefs>
</ds:datastoreItem>
</file>

<file path=customXml/itemProps4.xml><?xml version="1.0" encoding="utf-8"?>
<ds:datastoreItem xmlns:ds="http://schemas.openxmlformats.org/officeDocument/2006/customXml" ds:itemID="{0880BF12-292A-43DC-A316-6C92F32CEC40}">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ORA PowerPoint Horizontal</Template>
  <TotalTime>5452</TotalTime>
  <Words>5117</Words>
  <Application>Microsoft Office PowerPoint</Application>
  <PresentationFormat>On-screen Show (4:3)</PresentationFormat>
  <Paragraphs>503</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Helvetica</vt:lpstr>
      <vt:lpstr>ORA PowerPoint Horizontal</vt:lpstr>
      <vt:lpstr>Miriam Burbach Seattle District Director &amp; Human And Animal Foods West 6 Division Director FDA Office Of Regulatory Affairs OHAFO HAFW6 September 21, 2017</vt:lpstr>
      <vt:lpstr>PowerPoint Presentation</vt:lpstr>
      <vt:lpstr>Geographically Aligned  Organizational Model</vt:lpstr>
      <vt:lpstr>Program Aligned Organizational Model</vt:lpstr>
      <vt:lpstr>PowerPoint Presentation</vt:lpstr>
      <vt:lpstr>PowerPoint Presentation</vt:lpstr>
      <vt:lpstr>PowerPoint Presentation</vt:lpstr>
      <vt:lpstr>  Offices of… </vt:lpstr>
      <vt:lpstr>Office of Enforcement and  Import Operations</vt:lpstr>
      <vt:lpstr>Office of Enforcement and  Import Operations</vt:lpstr>
      <vt:lpstr>Office of Regulatory Science</vt:lpstr>
      <vt:lpstr>Office of Regulatory Science</vt:lpstr>
      <vt:lpstr>  Office of Partnerships </vt:lpstr>
      <vt:lpstr>  Office of Training,  Education and Development  </vt:lpstr>
      <vt:lpstr>  Office of Medical Products and Tobacco Operations </vt:lpstr>
      <vt:lpstr>Office of Biological  Products Operations</vt:lpstr>
      <vt:lpstr>Office of Biological  Products Operations</vt:lpstr>
      <vt:lpstr>Office of Bioresearch  Monitoring Operations</vt:lpstr>
      <vt:lpstr>Office of Bioresearch  Monitoring Operations</vt:lpstr>
      <vt:lpstr>Office of Medical Device and Radiological Health Operations</vt:lpstr>
      <vt:lpstr>Office of Medical Device and Radiological Health Operations</vt:lpstr>
      <vt:lpstr>Office of Pharmaceutical  Quality Operations</vt:lpstr>
      <vt:lpstr>Office of Pharmaceutical  Quality Operations</vt:lpstr>
      <vt:lpstr>  Office of Human and  Animal Food Operations </vt:lpstr>
      <vt:lpstr>Office of Human and  Animal Food Operations</vt:lpstr>
      <vt:lpstr>ORA Ombudsman</vt:lpstr>
      <vt:lpstr>Resources and Contacts</vt:lpstr>
      <vt:lpstr>Thank You</vt:lpstr>
      <vt:lpstr>PowerPoint Presentation</vt:lpstr>
    </vt:vector>
  </TitlesOfParts>
  <Company>US FDA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Allen Pressoir, Tiana</dc:creator>
  <cp:lastModifiedBy>Matthew Andrews</cp:lastModifiedBy>
  <cp:revision>408</cp:revision>
  <cp:lastPrinted>2017-05-02T20:25:16Z</cp:lastPrinted>
  <dcterms:created xsi:type="dcterms:W3CDTF">2017-02-06T18:32:03Z</dcterms:created>
  <dcterms:modified xsi:type="dcterms:W3CDTF">2017-09-21T14:50:13Z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06b33a75-a6ad-4400-8265-9566f1e0ae89</vt:lpwstr>
  </property>
  <property fmtid="{D5CDD505-2E9C-101B-9397-08002B2CF9AE}" pid="3" name="ContentTypeId">
    <vt:lpwstr>0x010100347622B8BC55624A84716D44A3414C79</vt:lpwstr>
  </property>
</Properties>
</file>