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572" r:id="rId2"/>
    <p:sldId id="573" r:id="rId3"/>
    <p:sldId id="577" r:id="rId4"/>
    <p:sldId id="576" r:id="rId5"/>
    <p:sldId id="575" r:id="rId6"/>
    <p:sldId id="581" r:id="rId7"/>
    <p:sldId id="582" r:id="rId8"/>
    <p:sldId id="583" r:id="rId9"/>
    <p:sldId id="585" r:id="rId10"/>
    <p:sldId id="584" r:id="rId11"/>
    <p:sldId id="596" r:id="rId12"/>
    <p:sldId id="591" r:id="rId13"/>
    <p:sldId id="592" r:id="rId14"/>
    <p:sldId id="590" r:id="rId15"/>
    <p:sldId id="604" r:id="rId16"/>
    <p:sldId id="587" r:id="rId17"/>
    <p:sldId id="589" r:id="rId18"/>
    <p:sldId id="597" r:id="rId19"/>
    <p:sldId id="588" r:id="rId20"/>
    <p:sldId id="593" r:id="rId21"/>
    <p:sldId id="600" r:id="rId22"/>
    <p:sldId id="598" r:id="rId23"/>
    <p:sldId id="599" r:id="rId24"/>
    <p:sldId id="602" r:id="rId25"/>
    <p:sldId id="601" r:id="rId26"/>
    <p:sldId id="603" r:id="rId27"/>
    <p:sldId id="605" r:id="rId28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Zurich Lt B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C4405"/>
    <a:srgbClr val="FFB989"/>
    <a:srgbClr val="FF8E41"/>
    <a:srgbClr val="DC4404"/>
    <a:srgbClr val="CC0099"/>
    <a:srgbClr val="CC00CC"/>
    <a:srgbClr val="4F81BD"/>
    <a:srgbClr val="8080FF"/>
    <a:srgbClr val="645F56"/>
    <a:srgbClr val="5F5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61" autoAdjust="0"/>
    <p:restoredTop sz="92938" autoAdjust="0"/>
  </p:normalViewPr>
  <p:slideViewPr>
    <p:cSldViewPr snapToGrid="0">
      <p:cViewPr varScale="1">
        <p:scale>
          <a:sx n="101" d="100"/>
          <a:sy n="101" d="100"/>
        </p:scale>
        <p:origin x="1512" y="84"/>
      </p:cViewPr>
      <p:guideLst>
        <p:guide orient="horz" pos="29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2730" y="1014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AE465-FAC9-604E-B4CB-893163279022}" type="doc">
      <dgm:prSet loTypeId="urn:microsoft.com/office/officeart/2008/layout/AccentedPicture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ED6082-CE67-B646-BFC3-711FC172571F}">
      <dgm:prSet custT="1"/>
      <dgm:spPr/>
      <dgm:t>
        <a:bodyPr/>
        <a:lstStyle/>
        <a:p>
          <a:r>
            <a:rPr lang="en-US" sz="4800" dirty="0"/>
            <a:t>FIC</a:t>
          </a:r>
        </a:p>
      </dgm:t>
    </dgm:pt>
    <dgm:pt modelId="{9C94A2DF-0F7F-7E48-8464-9FC8D05BA518}" type="parTrans" cxnId="{23393A78-0EE8-B14C-89C8-1A97FD5FD65F}">
      <dgm:prSet/>
      <dgm:spPr/>
      <dgm:t>
        <a:bodyPr/>
        <a:lstStyle/>
        <a:p>
          <a:endParaRPr lang="en-US" sz="1600"/>
        </a:p>
      </dgm:t>
    </dgm:pt>
    <dgm:pt modelId="{2AD5B961-5ECF-7A48-B985-81051EEFCC24}" type="sibTrans" cxnId="{23393A78-0EE8-B14C-89C8-1A97FD5FD65F}">
      <dgm:prSet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 sz="1600"/>
        </a:p>
      </dgm:t>
    </dgm:pt>
    <dgm:pt modelId="{AE7B473B-D527-5146-8BC1-EF7C5F379CFF}">
      <dgm:prSet phldrT="[Text]" custT="1"/>
      <dgm:spPr/>
      <dgm:t>
        <a:bodyPr/>
        <a:lstStyle/>
        <a:p>
          <a:r>
            <a:rPr lang="en-US" sz="2000" dirty="0"/>
            <a:t>Add </a:t>
          </a:r>
          <a:r>
            <a:rPr lang="en-US" sz="2000" dirty="0">
              <a:solidFill>
                <a:schemeClr val="tx1"/>
              </a:solidFill>
            </a:rPr>
            <a:t>value </a:t>
          </a:r>
          <a:r>
            <a:rPr lang="en-US" sz="2000" dirty="0"/>
            <a:t>to the Northwest agricultural and food sector industries. </a:t>
          </a:r>
        </a:p>
      </dgm:t>
    </dgm:pt>
    <dgm:pt modelId="{D328EABA-8291-8445-8160-ED098C989600}" type="parTrans" cxnId="{FBCE3C7F-7EAC-124D-8898-D771446625B0}">
      <dgm:prSet/>
      <dgm:spPr/>
      <dgm:t>
        <a:bodyPr/>
        <a:lstStyle/>
        <a:p>
          <a:endParaRPr lang="en-US" sz="1600"/>
        </a:p>
      </dgm:t>
    </dgm:pt>
    <dgm:pt modelId="{7BE2283B-A5E0-B642-B63F-4B95E04FE464}" type="sibTrans" cxnId="{FBCE3C7F-7EAC-124D-8898-D771446625B0}">
      <dgm:prSet/>
      <dgm:spPr/>
      <dgm:t>
        <a:bodyPr/>
        <a:lstStyle/>
        <a:p>
          <a:endParaRPr lang="en-US" sz="1600"/>
        </a:p>
      </dgm:t>
    </dgm:pt>
    <dgm:pt modelId="{02054357-F981-2E49-949A-38D11CE5ADF1}">
      <dgm:prSet phldrT="[Text]" custT="1"/>
      <dgm:spPr/>
      <dgm:t>
        <a:bodyPr/>
        <a:lstStyle/>
        <a:p>
          <a:r>
            <a:rPr lang="en-US" sz="2000" dirty="0"/>
            <a:t>Deliver excellent client-oriented services in a timely manner.</a:t>
          </a:r>
        </a:p>
      </dgm:t>
    </dgm:pt>
    <dgm:pt modelId="{44273DAA-4402-734B-9993-8E38CD15B041}" type="parTrans" cxnId="{930FCACC-05BD-D54F-B191-34D7760EA042}">
      <dgm:prSet/>
      <dgm:spPr/>
      <dgm:t>
        <a:bodyPr/>
        <a:lstStyle/>
        <a:p>
          <a:endParaRPr lang="en-US" sz="1600"/>
        </a:p>
      </dgm:t>
    </dgm:pt>
    <dgm:pt modelId="{3A94972D-20DE-F148-95A7-9CC443523E95}" type="sibTrans" cxnId="{930FCACC-05BD-D54F-B191-34D7760EA042}">
      <dgm:prSet/>
      <dgm:spPr/>
      <dgm:t>
        <a:bodyPr/>
        <a:lstStyle/>
        <a:p>
          <a:endParaRPr lang="en-US" sz="1600"/>
        </a:p>
      </dgm:t>
    </dgm:pt>
    <dgm:pt modelId="{18406750-FA96-5A49-9861-7EFDB53147B0}">
      <dgm:prSet phldrT="[Text]" custT="1"/>
      <dgm:spPr/>
      <dgm:t>
        <a:bodyPr/>
        <a:lstStyle/>
        <a:p>
          <a:r>
            <a:rPr lang="en-US" sz="2000" dirty="0"/>
            <a:t>Be accessible to diverse audiences.</a:t>
          </a:r>
        </a:p>
      </dgm:t>
    </dgm:pt>
    <dgm:pt modelId="{3F783F4F-D7DF-E84E-B0B4-CFCC5309ED09}" type="parTrans" cxnId="{E7078D0C-B0FE-3B47-A28E-6CFE77B05823}">
      <dgm:prSet/>
      <dgm:spPr/>
      <dgm:t>
        <a:bodyPr/>
        <a:lstStyle/>
        <a:p>
          <a:endParaRPr lang="en-US" sz="1600"/>
        </a:p>
      </dgm:t>
    </dgm:pt>
    <dgm:pt modelId="{31FCDA7F-812F-4D40-958D-FD4042C5CF17}" type="sibTrans" cxnId="{E7078D0C-B0FE-3B47-A28E-6CFE77B05823}">
      <dgm:prSet/>
      <dgm:spPr/>
      <dgm:t>
        <a:bodyPr/>
        <a:lstStyle/>
        <a:p>
          <a:endParaRPr lang="en-US" sz="1600"/>
        </a:p>
      </dgm:t>
    </dgm:pt>
    <dgm:pt modelId="{DB1FA1FB-4494-6A42-A27B-A7CCDB3EDA53}">
      <dgm:prSet custT="1"/>
      <dgm:spPr/>
      <dgm:t>
        <a:bodyPr/>
        <a:lstStyle/>
        <a:p>
          <a:r>
            <a:rPr lang="en-US" sz="2000" dirty="0"/>
            <a:t>Provide relevant and quality educational training and workshops for clients.</a:t>
          </a:r>
        </a:p>
      </dgm:t>
    </dgm:pt>
    <dgm:pt modelId="{5751B81A-CA40-4A40-A57D-64BE89C2C834}" type="parTrans" cxnId="{AA81BD4A-F425-0744-B547-9D57243A1645}">
      <dgm:prSet/>
      <dgm:spPr/>
      <dgm:t>
        <a:bodyPr/>
        <a:lstStyle/>
        <a:p>
          <a:endParaRPr lang="en-US" sz="1600"/>
        </a:p>
      </dgm:t>
    </dgm:pt>
    <dgm:pt modelId="{32B86D16-07B1-1D46-A067-850905F063AC}" type="sibTrans" cxnId="{AA81BD4A-F425-0744-B547-9D57243A1645}">
      <dgm:prSet/>
      <dgm:spPr/>
      <dgm:t>
        <a:bodyPr/>
        <a:lstStyle/>
        <a:p>
          <a:endParaRPr lang="en-US" sz="1600"/>
        </a:p>
      </dgm:t>
    </dgm:pt>
    <dgm:pt modelId="{28BCE9AF-251D-844F-8FAF-A1D990C178EE}">
      <dgm:prSet custT="1"/>
      <dgm:spPr/>
      <dgm:t>
        <a:bodyPr/>
        <a:lstStyle/>
        <a:p>
          <a:r>
            <a:rPr lang="en-US" sz="2000" dirty="0"/>
            <a:t>Be leaders in sensory testing, product development, and </a:t>
          </a:r>
          <a:r>
            <a:rPr lang="en-US" sz="2000" b="1" dirty="0">
              <a:solidFill>
                <a:srgbClr val="C00000"/>
              </a:solidFill>
            </a:rPr>
            <a:t>food safety</a:t>
          </a:r>
          <a:r>
            <a:rPr lang="en-US" sz="2000" dirty="0"/>
            <a:t>.</a:t>
          </a:r>
        </a:p>
      </dgm:t>
    </dgm:pt>
    <dgm:pt modelId="{55E9A6FC-64F7-0248-8D47-BAD7BF65BA54}" type="parTrans" cxnId="{C5C8D268-C089-EF4F-8753-4C0C143AC2E9}">
      <dgm:prSet/>
      <dgm:spPr/>
      <dgm:t>
        <a:bodyPr/>
        <a:lstStyle/>
        <a:p>
          <a:endParaRPr lang="en-US" sz="1600"/>
        </a:p>
      </dgm:t>
    </dgm:pt>
    <dgm:pt modelId="{CB4DA32A-690C-5A4C-84AD-A9BAEDF552C1}" type="sibTrans" cxnId="{C5C8D268-C089-EF4F-8753-4C0C143AC2E9}">
      <dgm:prSet/>
      <dgm:spPr/>
      <dgm:t>
        <a:bodyPr/>
        <a:lstStyle/>
        <a:p>
          <a:endParaRPr lang="en-US" sz="1600"/>
        </a:p>
      </dgm:t>
    </dgm:pt>
    <dgm:pt modelId="{C372C21D-ADB7-F445-B587-18675E1B06EC}">
      <dgm:prSet custT="1"/>
      <dgm:spPr/>
      <dgm:t>
        <a:bodyPr/>
        <a:lstStyle/>
        <a:p>
          <a:r>
            <a:rPr lang="en-US" sz="2000" dirty="0"/>
            <a:t>Train future leaders in the food sector. </a:t>
          </a:r>
        </a:p>
      </dgm:t>
    </dgm:pt>
    <dgm:pt modelId="{DC76EFF4-FE7C-9C49-8870-B85E68BF2372}" type="parTrans" cxnId="{8D66D9CF-1E81-944B-B519-80774994E876}">
      <dgm:prSet/>
      <dgm:spPr/>
      <dgm:t>
        <a:bodyPr/>
        <a:lstStyle/>
        <a:p>
          <a:endParaRPr lang="en-US" sz="1600"/>
        </a:p>
      </dgm:t>
    </dgm:pt>
    <dgm:pt modelId="{AC98EAAF-1F11-3C48-8192-59E0ED09A9BC}" type="sibTrans" cxnId="{8D66D9CF-1E81-944B-B519-80774994E876}">
      <dgm:prSet/>
      <dgm:spPr/>
      <dgm:t>
        <a:bodyPr/>
        <a:lstStyle/>
        <a:p>
          <a:endParaRPr lang="en-US" sz="1600"/>
        </a:p>
      </dgm:t>
    </dgm:pt>
    <dgm:pt modelId="{39FA19CB-84D6-9744-8FEB-3406F45779A8}" type="pres">
      <dgm:prSet presAssocID="{9EFAE465-FAC9-604E-B4CB-893163279022}" presName="Name0" presStyleCnt="0">
        <dgm:presLayoutVars>
          <dgm:dir/>
        </dgm:presLayoutVars>
      </dgm:prSet>
      <dgm:spPr/>
    </dgm:pt>
    <dgm:pt modelId="{3EB932D1-45C0-A942-A4FC-6C2E239D627B}" type="pres">
      <dgm:prSet presAssocID="{2AD5B961-5ECF-7A48-B985-81051EEFCC24}" presName="picture_1" presStyleLbl="bgImgPlace1" presStyleIdx="0" presStyleCnt="1" custScaleX="91439"/>
      <dgm:spPr/>
    </dgm:pt>
    <dgm:pt modelId="{087E85DD-93C3-FF41-AF3F-50484163AC61}" type="pres">
      <dgm:prSet presAssocID="{CEED6082-CE67-B646-BFC3-711FC172571F}" presName="text_1" presStyleLbl="node1" presStyleIdx="0" presStyleCnt="0" custScaleY="51067" custLinFactNeighborX="3986" custLinFactNeighborY="34603">
        <dgm:presLayoutVars>
          <dgm:bulletEnabled val="1"/>
        </dgm:presLayoutVars>
      </dgm:prSet>
      <dgm:spPr/>
    </dgm:pt>
    <dgm:pt modelId="{6050D2CE-8FEF-2448-B718-AC07A8D5D877}" type="pres">
      <dgm:prSet presAssocID="{9EFAE465-FAC9-604E-B4CB-893163279022}" presName="linV" presStyleCnt="0"/>
      <dgm:spPr/>
    </dgm:pt>
    <dgm:pt modelId="{DA3D81D4-0832-F245-8CFC-66F418CCE386}" type="pres">
      <dgm:prSet presAssocID="{AE7B473B-D527-5146-8BC1-EF7C5F379CFF}" presName="pair" presStyleCnt="0"/>
      <dgm:spPr/>
    </dgm:pt>
    <dgm:pt modelId="{BEAC4A31-A651-1B43-AFAF-90EE6903340C}" type="pres">
      <dgm:prSet presAssocID="{AE7B473B-D527-5146-8BC1-EF7C5F379CFF}" presName="spaceH" presStyleLbl="node1" presStyleIdx="0" presStyleCnt="0"/>
      <dgm:spPr/>
    </dgm:pt>
    <dgm:pt modelId="{0C8395E6-A829-F34C-8616-9E36937033D9}" type="pres">
      <dgm:prSet presAssocID="{AE7B473B-D527-5146-8BC1-EF7C5F379CFF}" presName="desPictures" presStyleLbl="alignImgPlace1" presStyleIdx="0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21EF4A9-8D24-304F-8BDD-1D67222435DB}" type="pres">
      <dgm:prSet presAssocID="{AE7B473B-D527-5146-8BC1-EF7C5F379CFF}" presName="desTextWrapper" presStyleCnt="0"/>
      <dgm:spPr/>
    </dgm:pt>
    <dgm:pt modelId="{AEFCD451-7795-C34E-ABAC-120575580CE2}" type="pres">
      <dgm:prSet presAssocID="{AE7B473B-D527-5146-8BC1-EF7C5F379CFF}" presName="desText" presStyleLbl="revTx" presStyleIdx="0" presStyleCnt="6">
        <dgm:presLayoutVars>
          <dgm:bulletEnabled val="1"/>
        </dgm:presLayoutVars>
      </dgm:prSet>
      <dgm:spPr/>
    </dgm:pt>
    <dgm:pt modelId="{457B2C53-3A7B-CE46-B2A4-35C1F3D3D931}" type="pres">
      <dgm:prSet presAssocID="{7BE2283B-A5E0-B642-B63F-4B95E04FE464}" presName="spaceV" presStyleCnt="0"/>
      <dgm:spPr/>
    </dgm:pt>
    <dgm:pt modelId="{A8993150-D6B3-2944-9BB6-8C440D20358C}" type="pres">
      <dgm:prSet presAssocID="{02054357-F981-2E49-949A-38D11CE5ADF1}" presName="pair" presStyleCnt="0"/>
      <dgm:spPr/>
    </dgm:pt>
    <dgm:pt modelId="{82C64327-1642-6346-A3E0-1EC1CB4E6EEE}" type="pres">
      <dgm:prSet presAssocID="{02054357-F981-2E49-949A-38D11CE5ADF1}" presName="spaceH" presStyleLbl="node1" presStyleIdx="0" presStyleCnt="0"/>
      <dgm:spPr/>
    </dgm:pt>
    <dgm:pt modelId="{04B61787-BBB4-F142-BEAF-F666BB7D5CA8}" type="pres">
      <dgm:prSet presAssocID="{02054357-F981-2E49-949A-38D11CE5ADF1}" presName="desPictures" presStyleLbl="alignImgPlace1" presStyleIdx="1" presStyleCnt="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28D4302-3282-FA49-A80A-2226309DB9D3}" type="pres">
      <dgm:prSet presAssocID="{02054357-F981-2E49-949A-38D11CE5ADF1}" presName="desTextWrapper" presStyleCnt="0"/>
      <dgm:spPr/>
    </dgm:pt>
    <dgm:pt modelId="{BB9EC5A4-F12C-5546-9AF3-14958E9C2B2C}" type="pres">
      <dgm:prSet presAssocID="{02054357-F981-2E49-949A-38D11CE5ADF1}" presName="desText" presStyleLbl="revTx" presStyleIdx="1" presStyleCnt="6">
        <dgm:presLayoutVars>
          <dgm:bulletEnabled val="1"/>
        </dgm:presLayoutVars>
      </dgm:prSet>
      <dgm:spPr/>
    </dgm:pt>
    <dgm:pt modelId="{1F0D16D8-05CA-234B-BCE7-BC9D0A2E9F47}" type="pres">
      <dgm:prSet presAssocID="{3A94972D-20DE-F148-95A7-9CC443523E95}" presName="spaceV" presStyleCnt="0"/>
      <dgm:spPr/>
    </dgm:pt>
    <dgm:pt modelId="{39FA1B0B-E5E0-B447-9714-223A3E0DA03C}" type="pres">
      <dgm:prSet presAssocID="{18406750-FA96-5A49-9861-7EFDB53147B0}" presName="pair" presStyleCnt="0"/>
      <dgm:spPr/>
    </dgm:pt>
    <dgm:pt modelId="{04BFCF42-340A-9E42-802E-AF6B9DEA59D5}" type="pres">
      <dgm:prSet presAssocID="{18406750-FA96-5A49-9861-7EFDB53147B0}" presName="spaceH" presStyleLbl="node1" presStyleIdx="0" presStyleCnt="0"/>
      <dgm:spPr/>
    </dgm:pt>
    <dgm:pt modelId="{0CCC923E-AF4A-1C41-A54F-94666A132020}" type="pres">
      <dgm:prSet presAssocID="{18406750-FA96-5A49-9861-7EFDB53147B0}" presName="desPictures" presStyleLbl="alignImgPlace1" presStyleIdx="2" presStyleCnt="6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890D240-B048-AE4B-92EE-F6FF7B2D6930}" type="pres">
      <dgm:prSet presAssocID="{18406750-FA96-5A49-9861-7EFDB53147B0}" presName="desTextWrapper" presStyleCnt="0"/>
      <dgm:spPr/>
    </dgm:pt>
    <dgm:pt modelId="{1B216F94-C318-B24B-BF16-070401DFFA15}" type="pres">
      <dgm:prSet presAssocID="{18406750-FA96-5A49-9861-7EFDB53147B0}" presName="desText" presStyleLbl="revTx" presStyleIdx="2" presStyleCnt="6">
        <dgm:presLayoutVars>
          <dgm:bulletEnabled val="1"/>
        </dgm:presLayoutVars>
      </dgm:prSet>
      <dgm:spPr/>
    </dgm:pt>
    <dgm:pt modelId="{E78BCAF3-DAFD-7B4D-9500-6C1AAF90F93C}" type="pres">
      <dgm:prSet presAssocID="{31FCDA7F-812F-4D40-958D-FD4042C5CF17}" presName="spaceV" presStyleCnt="0"/>
      <dgm:spPr/>
    </dgm:pt>
    <dgm:pt modelId="{FF5AFDAD-4945-0C47-9F4A-8096909D454C}" type="pres">
      <dgm:prSet presAssocID="{DB1FA1FB-4494-6A42-A27B-A7CCDB3EDA53}" presName="pair" presStyleCnt="0"/>
      <dgm:spPr/>
    </dgm:pt>
    <dgm:pt modelId="{A524AD68-DC6B-CE4F-90AA-B780937D7439}" type="pres">
      <dgm:prSet presAssocID="{DB1FA1FB-4494-6A42-A27B-A7CCDB3EDA53}" presName="spaceH" presStyleLbl="node1" presStyleIdx="0" presStyleCnt="0"/>
      <dgm:spPr/>
    </dgm:pt>
    <dgm:pt modelId="{6F185818-5DB9-8548-9297-CB35B61D6003}" type="pres">
      <dgm:prSet presAssocID="{DB1FA1FB-4494-6A42-A27B-A7CCDB3EDA53}" presName="desPictures" presStyleLbl="alignImgPlace1" presStyleIdx="3" presStyleCnt="6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D80B206-7FFA-C24A-A33C-852697CA6DF0}" type="pres">
      <dgm:prSet presAssocID="{DB1FA1FB-4494-6A42-A27B-A7CCDB3EDA53}" presName="desTextWrapper" presStyleCnt="0"/>
      <dgm:spPr/>
    </dgm:pt>
    <dgm:pt modelId="{3EB2D089-2867-D643-83CA-DC26874A418E}" type="pres">
      <dgm:prSet presAssocID="{DB1FA1FB-4494-6A42-A27B-A7CCDB3EDA53}" presName="desText" presStyleLbl="revTx" presStyleIdx="3" presStyleCnt="6">
        <dgm:presLayoutVars>
          <dgm:bulletEnabled val="1"/>
        </dgm:presLayoutVars>
      </dgm:prSet>
      <dgm:spPr/>
    </dgm:pt>
    <dgm:pt modelId="{5D9B654A-AD43-0F4E-8B49-C7FF297B43B8}" type="pres">
      <dgm:prSet presAssocID="{32B86D16-07B1-1D46-A067-850905F063AC}" presName="spaceV" presStyleCnt="0"/>
      <dgm:spPr/>
    </dgm:pt>
    <dgm:pt modelId="{1BCBAB3E-E562-1647-84D5-BD88F3FAE621}" type="pres">
      <dgm:prSet presAssocID="{28BCE9AF-251D-844F-8FAF-A1D990C178EE}" presName="pair" presStyleCnt="0"/>
      <dgm:spPr/>
    </dgm:pt>
    <dgm:pt modelId="{B31A3AA8-0EC8-4747-80E2-F09F2EA084F9}" type="pres">
      <dgm:prSet presAssocID="{28BCE9AF-251D-844F-8FAF-A1D990C178EE}" presName="spaceH" presStyleLbl="node1" presStyleIdx="0" presStyleCnt="0"/>
      <dgm:spPr/>
    </dgm:pt>
    <dgm:pt modelId="{087D6C0D-FE79-E94E-BDE9-4D1B1934EBB5}" type="pres">
      <dgm:prSet presAssocID="{28BCE9AF-251D-844F-8FAF-A1D990C178EE}" presName="desPictures" presStyleLbl="alignImgPlace1" presStyleIdx="4" presStyleCnt="6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A57AE53-4103-F94C-9840-093AD36E30B3}" type="pres">
      <dgm:prSet presAssocID="{28BCE9AF-251D-844F-8FAF-A1D990C178EE}" presName="desTextWrapper" presStyleCnt="0"/>
      <dgm:spPr/>
    </dgm:pt>
    <dgm:pt modelId="{5EFF26DC-9FEA-BA46-8074-8A6E928AD97E}" type="pres">
      <dgm:prSet presAssocID="{28BCE9AF-251D-844F-8FAF-A1D990C178EE}" presName="desText" presStyleLbl="revTx" presStyleIdx="4" presStyleCnt="6">
        <dgm:presLayoutVars>
          <dgm:bulletEnabled val="1"/>
        </dgm:presLayoutVars>
      </dgm:prSet>
      <dgm:spPr/>
    </dgm:pt>
    <dgm:pt modelId="{216117D9-8F69-824F-8D72-4A2AFE35AFF8}" type="pres">
      <dgm:prSet presAssocID="{CB4DA32A-690C-5A4C-84AD-A9BAEDF552C1}" presName="spaceV" presStyleCnt="0"/>
      <dgm:spPr/>
    </dgm:pt>
    <dgm:pt modelId="{D3F4148F-24BE-8641-8521-D9653850BE85}" type="pres">
      <dgm:prSet presAssocID="{C372C21D-ADB7-F445-B587-18675E1B06EC}" presName="pair" presStyleCnt="0"/>
      <dgm:spPr/>
    </dgm:pt>
    <dgm:pt modelId="{57DA58CC-BF4F-0A48-A7E3-89560720A9D6}" type="pres">
      <dgm:prSet presAssocID="{C372C21D-ADB7-F445-B587-18675E1B06EC}" presName="spaceH" presStyleLbl="node1" presStyleIdx="0" presStyleCnt="0"/>
      <dgm:spPr/>
    </dgm:pt>
    <dgm:pt modelId="{A48D9B77-C748-FC47-B0B7-69EBE76A7DEF}" type="pres">
      <dgm:prSet presAssocID="{C372C21D-ADB7-F445-B587-18675E1B06EC}" presName="desPictures" presStyleLbl="alignImgPlace1" presStyleIdx="5" presStyleCnt="6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876283-7B06-FA46-A26A-DC7A8BC32602}" type="pres">
      <dgm:prSet presAssocID="{C372C21D-ADB7-F445-B587-18675E1B06EC}" presName="desTextWrapper" presStyleCnt="0"/>
      <dgm:spPr/>
    </dgm:pt>
    <dgm:pt modelId="{8194794E-19FF-CC4A-A8F6-B97D7BBA0F5E}" type="pres">
      <dgm:prSet presAssocID="{C372C21D-ADB7-F445-B587-18675E1B06EC}" presName="desText" presStyleLbl="revTx" presStyleIdx="5" presStyleCnt="6">
        <dgm:presLayoutVars>
          <dgm:bulletEnabled val="1"/>
        </dgm:presLayoutVars>
      </dgm:prSet>
      <dgm:spPr/>
    </dgm:pt>
    <dgm:pt modelId="{78E441E5-4DD5-9647-9E36-D37FC24A3E40}" type="pres">
      <dgm:prSet presAssocID="{9EFAE465-FAC9-604E-B4CB-893163279022}" presName="maxNode" presStyleCnt="0"/>
      <dgm:spPr/>
    </dgm:pt>
    <dgm:pt modelId="{698211F2-8849-6841-AF1C-4A47A26DB7C9}" type="pres">
      <dgm:prSet presAssocID="{9EFAE465-FAC9-604E-B4CB-893163279022}" presName="Name33" presStyleCnt="0"/>
      <dgm:spPr/>
    </dgm:pt>
  </dgm:ptLst>
  <dgm:cxnLst>
    <dgm:cxn modelId="{E7078D0C-B0FE-3B47-A28E-6CFE77B05823}" srcId="{9EFAE465-FAC9-604E-B4CB-893163279022}" destId="{18406750-FA96-5A49-9861-7EFDB53147B0}" srcOrd="3" destOrd="0" parTransId="{3F783F4F-D7DF-E84E-B0B4-CFCC5309ED09}" sibTransId="{31FCDA7F-812F-4D40-958D-FD4042C5CF17}"/>
    <dgm:cxn modelId="{C5C8D268-C089-EF4F-8753-4C0C143AC2E9}" srcId="{9EFAE465-FAC9-604E-B4CB-893163279022}" destId="{28BCE9AF-251D-844F-8FAF-A1D990C178EE}" srcOrd="5" destOrd="0" parTransId="{55E9A6FC-64F7-0248-8D47-BAD7BF65BA54}" sibTransId="{CB4DA32A-690C-5A4C-84AD-A9BAEDF552C1}"/>
    <dgm:cxn modelId="{AA81BD4A-F425-0744-B547-9D57243A1645}" srcId="{9EFAE465-FAC9-604E-B4CB-893163279022}" destId="{DB1FA1FB-4494-6A42-A27B-A7CCDB3EDA53}" srcOrd="4" destOrd="0" parTransId="{5751B81A-CA40-4A40-A57D-64BE89C2C834}" sibTransId="{32B86D16-07B1-1D46-A067-850905F063AC}"/>
    <dgm:cxn modelId="{23393A78-0EE8-B14C-89C8-1A97FD5FD65F}" srcId="{9EFAE465-FAC9-604E-B4CB-893163279022}" destId="{CEED6082-CE67-B646-BFC3-711FC172571F}" srcOrd="0" destOrd="0" parTransId="{9C94A2DF-0F7F-7E48-8464-9FC8D05BA518}" sibTransId="{2AD5B961-5ECF-7A48-B985-81051EEFCC24}"/>
    <dgm:cxn modelId="{FBCE3C7F-7EAC-124D-8898-D771446625B0}" srcId="{9EFAE465-FAC9-604E-B4CB-893163279022}" destId="{AE7B473B-D527-5146-8BC1-EF7C5F379CFF}" srcOrd="1" destOrd="0" parTransId="{D328EABA-8291-8445-8160-ED098C989600}" sibTransId="{7BE2283B-A5E0-B642-B63F-4B95E04FE464}"/>
    <dgm:cxn modelId="{5471C090-3866-0048-A0A5-8A61FC46C33F}" type="presOf" srcId="{DB1FA1FB-4494-6A42-A27B-A7CCDB3EDA53}" destId="{3EB2D089-2867-D643-83CA-DC26874A418E}" srcOrd="0" destOrd="0" presId="urn:microsoft.com/office/officeart/2008/layout/AccentedPicture"/>
    <dgm:cxn modelId="{E7C3CC91-30F4-E944-9C29-5B35DD01F953}" type="presOf" srcId="{2AD5B961-5ECF-7A48-B985-81051EEFCC24}" destId="{3EB932D1-45C0-A942-A4FC-6C2E239D627B}" srcOrd="0" destOrd="0" presId="urn:microsoft.com/office/officeart/2008/layout/AccentedPicture"/>
    <dgm:cxn modelId="{71B4D193-62C7-1940-89D4-B9FE34768189}" type="presOf" srcId="{28BCE9AF-251D-844F-8FAF-A1D990C178EE}" destId="{5EFF26DC-9FEA-BA46-8074-8A6E928AD97E}" srcOrd="0" destOrd="0" presId="urn:microsoft.com/office/officeart/2008/layout/AccentedPicture"/>
    <dgm:cxn modelId="{930FCACC-05BD-D54F-B191-34D7760EA042}" srcId="{9EFAE465-FAC9-604E-B4CB-893163279022}" destId="{02054357-F981-2E49-949A-38D11CE5ADF1}" srcOrd="2" destOrd="0" parTransId="{44273DAA-4402-734B-9993-8E38CD15B041}" sibTransId="{3A94972D-20DE-F148-95A7-9CC443523E95}"/>
    <dgm:cxn modelId="{8D66D9CF-1E81-944B-B519-80774994E876}" srcId="{9EFAE465-FAC9-604E-B4CB-893163279022}" destId="{C372C21D-ADB7-F445-B587-18675E1B06EC}" srcOrd="6" destOrd="0" parTransId="{DC76EFF4-FE7C-9C49-8870-B85E68BF2372}" sibTransId="{AC98EAAF-1F11-3C48-8192-59E0ED09A9BC}"/>
    <dgm:cxn modelId="{C09648DE-7EA7-5140-B852-DB3819351A03}" type="presOf" srcId="{02054357-F981-2E49-949A-38D11CE5ADF1}" destId="{BB9EC5A4-F12C-5546-9AF3-14958E9C2B2C}" srcOrd="0" destOrd="0" presId="urn:microsoft.com/office/officeart/2008/layout/AccentedPicture"/>
    <dgm:cxn modelId="{336129E1-1E90-D34B-8025-D3A6097C4320}" type="presOf" srcId="{C372C21D-ADB7-F445-B587-18675E1B06EC}" destId="{8194794E-19FF-CC4A-A8F6-B97D7BBA0F5E}" srcOrd="0" destOrd="0" presId="urn:microsoft.com/office/officeart/2008/layout/AccentedPicture"/>
    <dgm:cxn modelId="{5C57D8E2-014E-EB4A-8FC6-F9B61A056210}" type="presOf" srcId="{CEED6082-CE67-B646-BFC3-711FC172571F}" destId="{087E85DD-93C3-FF41-AF3F-50484163AC61}" srcOrd="0" destOrd="0" presId="urn:microsoft.com/office/officeart/2008/layout/AccentedPicture"/>
    <dgm:cxn modelId="{DAAD1DE5-3320-D941-A271-FC982CF542DF}" type="presOf" srcId="{18406750-FA96-5A49-9861-7EFDB53147B0}" destId="{1B216F94-C318-B24B-BF16-070401DFFA15}" srcOrd="0" destOrd="0" presId="urn:microsoft.com/office/officeart/2008/layout/AccentedPicture"/>
    <dgm:cxn modelId="{B2B91AF1-39F4-4F4C-8ED5-E19E0E650E54}" type="presOf" srcId="{9EFAE465-FAC9-604E-B4CB-893163279022}" destId="{39FA19CB-84D6-9744-8FEB-3406F45779A8}" srcOrd="0" destOrd="0" presId="urn:microsoft.com/office/officeart/2008/layout/AccentedPicture"/>
    <dgm:cxn modelId="{13DAD7F1-50CA-9447-9C77-BE37FEEBF503}" type="presOf" srcId="{AE7B473B-D527-5146-8BC1-EF7C5F379CFF}" destId="{AEFCD451-7795-C34E-ABAC-120575580CE2}" srcOrd="0" destOrd="0" presId="urn:microsoft.com/office/officeart/2008/layout/AccentedPicture"/>
    <dgm:cxn modelId="{EBB14CBF-B16D-BE41-9B98-A4695D915B68}" type="presParOf" srcId="{39FA19CB-84D6-9744-8FEB-3406F45779A8}" destId="{3EB932D1-45C0-A942-A4FC-6C2E239D627B}" srcOrd="0" destOrd="0" presId="urn:microsoft.com/office/officeart/2008/layout/AccentedPicture"/>
    <dgm:cxn modelId="{57440573-0D60-EF41-9ACE-9183FE0E9E0E}" type="presParOf" srcId="{39FA19CB-84D6-9744-8FEB-3406F45779A8}" destId="{087E85DD-93C3-FF41-AF3F-50484163AC61}" srcOrd="1" destOrd="0" presId="urn:microsoft.com/office/officeart/2008/layout/AccentedPicture"/>
    <dgm:cxn modelId="{715DADCA-D840-A541-B718-3CC6AEF81D9C}" type="presParOf" srcId="{39FA19CB-84D6-9744-8FEB-3406F45779A8}" destId="{6050D2CE-8FEF-2448-B718-AC07A8D5D877}" srcOrd="2" destOrd="0" presId="urn:microsoft.com/office/officeart/2008/layout/AccentedPicture"/>
    <dgm:cxn modelId="{DB325CDB-2DE0-6245-985E-20668D362B67}" type="presParOf" srcId="{6050D2CE-8FEF-2448-B718-AC07A8D5D877}" destId="{DA3D81D4-0832-F245-8CFC-66F418CCE386}" srcOrd="0" destOrd="0" presId="urn:microsoft.com/office/officeart/2008/layout/AccentedPicture"/>
    <dgm:cxn modelId="{DE3ED9B2-A6F3-8448-A458-32BB46D63A5A}" type="presParOf" srcId="{DA3D81D4-0832-F245-8CFC-66F418CCE386}" destId="{BEAC4A31-A651-1B43-AFAF-90EE6903340C}" srcOrd="0" destOrd="0" presId="urn:microsoft.com/office/officeart/2008/layout/AccentedPicture"/>
    <dgm:cxn modelId="{DAA1DFC7-05E0-7C47-8D38-BFC2AE3201E9}" type="presParOf" srcId="{DA3D81D4-0832-F245-8CFC-66F418CCE386}" destId="{0C8395E6-A829-F34C-8616-9E36937033D9}" srcOrd="1" destOrd="0" presId="urn:microsoft.com/office/officeart/2008/layout/AccentedPicture"/>
    <dgm:cxn modelId="{FA2BE301-722B-CF41-BFD1-D03F781EC696}" type="presParOf" srcId="{DA3D81D4-0832-F245-8CFC-66F418CCE386}" destId="{C21EF4A9-8D24-304F-8BDD-1D67222435DB}" srcOrd="2" destOrd="0" presId="urn:microsoft.com/office/officeart/2008/layout/AccentedPicture"/>
    <dgm:cxn modelId="{55BBB846-EF9B-144F-B500-29BD345219BD}" type="presParOf" srcId="{C21EF4A9-8D24-304F-8BDD-1D67222435DB}" destId="{AEFCD451-7795-C34E-ABAC-120575580CE2}" srcOrd="0" destOrd="0" presId="urn:microsoft.com/office/officeart/2008/layout/AccentedPicture"/>
    <dgm:cxn modelId="{BA3F3D5A-9441-3C4E-A510-67C000A7A3C5}" type="presParOf" srcId="{6050D2CE-8FEF-2448-B718-AC07A8D5D877}" destId="{457B2C53-3A7B-CE46-B2A4-35C1F3D3D931}" srcOrd="1" destOrd="0" presId="urn:microsoft.com/office/officeart/2008/layout/AccentedPicture"/>
    <dgm:cxn modelId="{AC84A064-9015-0749-825A-B93EE6E07AC1}" type="presParOf" srcId="{6050D2CE-8FEF-2448-B718-AC07A8D5D877}" destId="{A8993150-D6B3-2944-9BB6-8C440D20358C}" srcOrd="2" destOrd="0" presId="urn:microsoft.com/office/officeart/2008/layout/AccentedPicture"/>
    <dgm:cxn modelId="{7423A531-8F0F-E14E-BCFE-DB348AB86EC6}" type="presParOf" srcId="{A8993150-D6B3-2944-9BB6-8C440D20358C}" destId="{82C64327-1642-6346-A3E0-1EC1CB4E6EEE}" srcOrd="0" destOrd="0" presId="urn:microsoft.com/office/officeart/2008/layout/AccentedPicture"/>
    <dgm:cxn modelId="{83CBF129-C435-F446-9E76-7B18E76543D7}" type="presParOf" srcId="{A8993150-D6B3-2944-9BB6-8C440D20358C}" destId="{04B61787-BBB4-F142-BEAF-F666BB7D5CA8}" srcOrd="1" destOrd="0" presId="urn:microsoft.com/office/officeart/2008/layout/AccentedPicture"/>
    <dgm:cxn modelId="{9F132501-D4B1-A245-9E2F-B4D992C2E312}" type="presParOf" srcId="{A8993150-D6B3-2944-9BB6-8C440D20358C}" destId="{F28D4302-3282-FA49-A80A-2226309DB9D3}" srcOrd="2" destOrd="0" presId="urn:microsoft.com/office/officeart/2008/layout/AccentedPicture"/>
    <dgm:cxn modelId="{E53BE1F8-4E2F-2D4A-B925-6B3546FAFF83}" type="presParOf" srcId="{F28D4302-3282-FA49-A80A-2226309DB9D3}" destId="{BB9EC5A4-F12C-5546-9AF3-14958E9C2B2C}" srcOrd="0" destOrd="0" presId="urn:microsoft.com/office/officeart/2008/layout/AccentedPicture"/>
    <dgm:cxn modelId="{44D78128-7243-B044-9093-25B585E0CD96}" type="presParOf" srcId="{6050D2CE-8FEF-2448-B718-AC07A8D5D877}" destId="{1F0D16D8-05CA-234B-BCE7-BC9D0A2E9F47}" srcOrd="3" destOrd="0" presId="urn:microsoft.com/office/officeart/2008/layout/AccentedPicture"/>
    <dgm:cxn modelId="{CA316857-C023-EC45-9B7E-75A116B03E1B}" type="presParOf" srcId="{6050D2CE-8FEF-2448-B718-AC07A8D5D877}" destId="{39FA1B0B-E5E0-B447-9714-223A3E0DA03C}" srcOrd="4" destOrd="0" presId="urn:microsoft.com/office/officeart/2008/layout/AccentedPicture"/>
    <dgm:cxn modelId="{74B7C08C-BB47-D045-B526-9040C32F884A}" type="presParOf" srcId="{39FA1B0B-E5E0-B447-9714-223A3E0DA03C}" destId="{04BFCF42-340A-9E42-802E-AF6B9DEA59D5}" srcOrd="0" destOrd="0" presId="urn:microsoft.com/office/officeart/2008/layout/AccentedPicture"/>
    <dgm:cxn modelId="{D6C737B0-A838-BF40-908D-6036EBF5886F}" type="presParOf" srcId="{39FA1B0B-E5E0-B447-9714-223A3E0DA03C}" destId="{0CCC923E-AF4A-1C41-A54F-94666A132020}" srcOrd="1" destOrd="0" presId="urn:microsoft.com/office/officeart/2008/layout/AccentedPicture"/>
    <dgm:cxn modelId="{7C7C723F-4F0F-CF49-84DA-540663E22EA1}" type="presParOf" srcId="{39FA1B0B-E5E0-B447-9714-223A3E0DA03C}" destId="{5890D240-B048-AE4B-92EE-F6FF7B2D6930}" srcOrd="2" destOrd="0" presId="urn:microsoft.com/office/officeart/2008/layout/AccentedPicture"/>
    <dgm:cxn modelId="{5C8E2D8E-0E19-2B4A-8423-B001DAC603EF}" type="presParOf" srcId="{5890D240-B048-AE4B-92EE-F6FF7B2D6930}" destId="{1B216F94-C318-B24B-BF16-070401DFFA15}" srcOrd="0" destOrd="0" presId="urn:microsoft.com/office/officeart/2008/layout/AccentedPicture"/>
    <dgm:cxn modelId="{35EAF80E-E58C-ED4F-A3C6-85C4E802022D}" type="presParOf" srcId="{6050D2CE-8FEF-2448-B718-AC07A8D5D877}" destId="{E78BCAF3-DAFD-7B4D-9500-6C1AAF90F93C}" srcOrd="5" destOrd="0" presId="urn:microsoft.com/office/officeart/2008/layout/AccentedPicture"/>
    <dgm:cxn modelId="{89B86A70-80B2-184F-9E1D-A849BDFC025A}" type="presParOf" srcId="{6050D2CE-8FEF-2448-B718-AC07A8D5D877}" destId="{FF5AFDAD-4945-0C47-9F4A-8096909D454C}" srcOrd="6" destOrd="0" presId="urn:microsoft.com/office/officeart/2008/layout/AccentedPicture"/>
    <dgm:cxn modelId="{7A70666D-0BB0-2A42-A2E7-9F2127FAFDF6}" type="presParOf" srcId="{FF5AFDAD-4945-0C47-9F4A-8096909D454C}" destId="{A524AD68-DC6B-CE4F-90AA-B780937D7439}" srcOrd="0" destOrd="0" presId="urn:microsoft.com/office/officeart/2008/layout/AccentedPicture"/>
    <dgm:cxn modelId="{2CA049B4-4314-B344-976C-427D56306A99}" type="presParOf" srcId="{FF5AFDAD-4945-0C47-9F4A-8096909D454C}" destId="{6F185818-5DB9-8548-9297-CB35B61D6003}" srcOrd="1" destOrd="0" presId="urn:microsoft.com/office/officeart/2008/layout/AccentedPicture"/>
    <dgm:cxn modelId="{3B3D0EEF-59E1-0D42-9A8D-F0F182816B05}" type="presParOf" srcId="{FF5AFDAD-4945-0C47-9F4A-8096909D454C}" destId="{5D80B206-7FFA-C24A-A33C-852697CA6DF0}" srcOrd="2" destOrd="0" presId="urn:microsoft.com/office/officeart/2008/layout/AccentedPicture"/>
    <dgm:cxn modelId="{6493FE63-EA77-7B42-AF14-7D76E850D4E3}" type="presParOf" srcId="{5D80B206-7FFA-C24A-A33C-852697CA6DF0}" destId="{3EB2D089-2867-D643-83CA-DC26874A418E}" srcOrd="0" destOrd="0" presId="urn:microsoft.com/office/officeart/2008/layout/AccentedPicture"/>
    <dgm:cxn modelId="{7ADB9BEC-448F-4E4F-8A66-83848AAFBF96}" type="presParOf" srcId="{6050D2CE-8FEF-2448-B718-AC07A8D5D877}" destId="{5D9B654A-AD43-0F4E-8B49-C7FF297B43B8}" srcOrd="7" destOrd="0" presId="urn:microsoft.com/office/officeart/2008/layout/AccentedPicture"/>
    <dgm:cxn modelId="{FCC853A1-9F99-6C43-A56B-A8EBEA6DDFDC}" type="presParOf" srcId="{6050D2CE-8FEF-2448-B718-AC07A8D5D877}" destId="{1BCBAB3E-E562-1647-84D5-BD88F3FAE621}" srcOrd="8" destOrd="0" presId="urn:microsoft.com/office/officeart/2008/layout/AccentedPicture"/>
    <dgm:cxn modelId="{0526F8C2-1CC0-6B42-9D4C-34F45D42B1CB}" type="presParOf" srcId="{1BCBAB3E-E562-1647-84D5-BD88F3FAE621}" destId="{B31A3AA8-0EC8-4747-80E2-F09F2EA084F9}" srcOrd="0" destOrd="0" presId="urn:microsoft.com/office/officeart/2008/layout/AccentedPicture"/>
    <dgm:cxn modelId="{3AD544F3-D53F-654B-A75A-9F6AA6DEC103}" type="presParOf" srcId="{1BCBAB3E-E562-1647-84D5-BD88F3FAE621}" destId="{087D6C0D-FE79-E94E-BDE9-4D1B1934EBB5}" srcOrd="1" destOrd="0" presId="urn:microsoft.com/office/officeart/2008/layout/AccentedPicture"/>
    <dgm:cxn modelId="{89FC2982-676A-2A4D-9681-7107712C1AB9}" type="presParOf" srcId="{1BCBAB3E-E562-1647-84D5-BD88F3FAE621}" destId="{DA57AE53-4103-F94C-9840-093AD36E30B3}" srcOrd="2" destOrd="0" presId="urn:microsoft.com/office/officeart/2008/layout/AccentedPicture"/>
    <dgm:cxn modelId="{324F00F7-9209-6C4D-897D-23A497B2F4DD}" type="presParOf" srcId="{DA57AE53-4103-F94C-9840-093AD36E30B3}" destId="{5EFF26DC-9FEA-BA46-8074-8A6E928AD97E}" srcOrd="0" destOrd="0" presId="urn:microsoft.com/office/officeart/2008/layout/AccentedPicture"/>
    <dgm:cxn modelId="{54644B5F-9171-E846-B108-D465BA642030}" type="presParOf" srcId="{6050D2CE-8FEF-2448-B718-AC07A8D5D877}" destId="{216117D9-8F69-824F-8D72-4A2AFE35AFF8}" srcOrd="9" destOrd="0" presId="urn:microsoft.com/office/officeart/2008/layout/AccentedPicture"/>
    <dgm:cxn modelId="{51A96828-6AF8-6A4D-AC61-A0968A6B1AD4}" type="presParOf" srcId="{6050D2CE-8FEF-2448-B718-AC07A8D5D877}" destId="{D3F4148F-24BE-8641-8521-D9653850BE85}" srcOrd="10" destOrd="0" presId="urn:microsoft.com/office/officeart/2008/layout/AccentedPicture"/>
    <dgm:cxn modelId="{9042887E-27A7-FB4D-BDD4-C17E18B1A96A}" type="presParOf" srcId="{D3F4148F-24BE-8641-8521-D9653850BE85}" destId="{57DA58CC-BF4F-0A48-A7E3-89560720A9D6}" srcOrd="0" destOrd="0" presId="urn:microsoft.com/office/officeart/2008/layout/AccentedPicture"/>
    <dgm:cxn modelId="{2890F034-0BE6-C44C-A577-422136832931}" type="presParOf" srcId="{D3F4148F-24BE-8641-8521-D9653850BE85}" destId="{A48D9B77-C748-FC47-B0B7-69EBE76A7DEF}" srcOrd="1" destOrd="0" presId="urn:microsoft.com/office/officeart/2008/layout/AccentedPicture"/>
    <dgm:cxn modelId="{52CC23E7-2302-E347-BAB8-CC7B8E2ECFB3}" type="presParOf" srcId="{D3F4148F-24BE-8641-8521-D9653850BE85}" destId="{5A876283-7B06-FA46-A26A-DC7A8BC32602}" srcOrd="2" destOrd="0" presId="urn:microsoft.com/office/officeart/2008/layout/AccentedPicture"/>
    <dgm:cxn modelId="{70400328-BAF0-D446-A59F-1E01AAD731C6}" type="presParOf" srcId="{5A876283-7B06-FA46-A26A-DC7A8BC32602}" destId="{8194794E-19FF-CC4A-A8F6-B97D7BBA0F5E}" srcOrd="0" destOrd="0" presId="urn:microsoft.com/office/officeart/2008/layout/AccentedPicture"/>
    <dgm:cxn modelId="{39C4F7F5-2CB9-864F-951A-9347C8C8FB57}" type="presParOf" srcId="{39FA19CB-84D6-9744-8FEB-3406F45779A8}" destId="{78E441E5-4DD5-9647-9E36-D37FC24A3E40}" srcOrd="3" destOrd="0" presId="urn:microsoft.com/office/officeart/2008/layout/AccentedPicture"/>
    <dgm:cxn modelId="{F9F9220B-3DFC-834A-9EF1-E87ED467268E}" type="presParOf" srcId="{78E441E5-4DD5-9647-9E36-D37FC24A3E40}" destId="{698211F2-8849-6841-AF1C-4A47A26DB7C9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932D1-45C0-A942-A4FC-6C2E239D627B}">
      <dsp:nvSpPr>
        <dsp:cNvPr id="0" name=""/>
        <dsp:cNvSpPr/>
      </dsp:nvSpPr>
      <dsp:spPr>
        <a:xfrm>
          <a:off x="398717" y="199595"/>
          <a:ext cx="2826929" cy="3943369"/>
        </a:xfrm>
        <a:prstGeom prst="round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7E85DD-93C3-FF41-AF3F-50484163AC61}">
      <dsp:nvSpPr>
        <dsp:cNvPr id="0" name=""/>
        <dsp:cNvSpPr/>
      </dsp:nvSpPr>
      <dsp:spPr>
        <a:xfrm>
          <a:off x="484934" y="3016805"/>
          <a:ext cx="2380533" cy="120825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b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FIC</a:t>
          </a:r>
        </a:p>
      </dsp:txBody>
      <dsp:txXfrm>
        <a:off x="484934" y="3016805"/>
        <a:ext cx="2380533" cy="1208256"/>
      </dsp:txXfrm>
    </dsp:sp>
    <dsp:sp modelId="{0C8395E6-A829-F34C-8616-9E36937033D9}">
      <dsp:nvSpPr>
        <dsp:cNvPr id="0" name=""/>
        <dsp:cNvSpPr/>
      </dsp:nvSpPr>
      <dsp:spPr>
        <a:xfrm>
          <a:off x="3043977" y="2427"/>
          <a:ext cx="628012" cy="628012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FCD451-7795-C34E-ABAC-120575580CE2}">
      <dsp:nvSpPr>
        <dsp:cNvPr id="0" name=""/>
        <dsp:cNvSpPr/>
      </dsp:nvSpPr>
      <dsp:spPr>
        <a:xfrm>
          <a:off x="3671989" y="2427"/>
          <a:ext cx="4611893" cy="62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Add </a:t>
          </a:r>
          <a:r>
            <a:rPr lang="en-US" sz="2000" kern="1200" dirty="0">
              <a:solidFill>
                <a:schemeClr val="tx1"/>
              </a:solidFill>
            </a:rPr>
            <a:t>value </a:t>
          </a:r>
          <a:r>
            <a:rPr lang="en-US" sz="2000" kern="1200" dirty="0"/>
            <a:t>to the Northwest agricultural and food sector industries. </a:t>
          </a:r>
        </a:p>
      </dsp:txBody>
      <dsp:txXfrm>
        <a:off x="3671989" y="2427"/>
        <a:ext cx="4611893" cy="628012"/>
      </dsp:txXfrm>
    </dsp:sp>
    <dsp:sp modelId="{04B61787-BBB4-F142-BEAF-F666BB7D5CA8}">
      <dsp:nvSpPr>
        <dsp:cNvPr id="0" name=""/>
        <dsp:cNvSpPr/>
      </dsp:nvSpPr>
      <dsp:spPr>
        <a:xfrm>
          <a:off x="3043977" y="743481"/>
          <a:ext cx="628012" cy="628012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B9EC5A4-F12C-5546-9AF3-14958E9C2B2C}">
      <dsp:nvSpPr>
        <dsp:cNvPr id="0" name=""/>
        <dsp:cNvSpPr/>
      </dsp:nvSpPr>
      <dsp:spPr>
        <a:xfrm>
          <a:off x="3671989" y="743481"/>
          <a:ext cx="4611893" cy="62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Deliver excellent client-oriented services in a timely manner.</a:t>
          </a:r>
        </a:p>
      </dsp:txBody>
      <dsp:txXfrm>
        <a:off x="3671989" y="743481"/>
        <a:ext cx="4611893" cy="628012"/>
      </dsp:txXfrm>
    </dsp:sp>
    <dsp:sp modelId="{0CCC923E-AF4A-1C41-A54F-94666A132020}">
      <dsp:nvSpPr>
        <dsp:cNvPr id="0" name=""/>
        <dsp:cNvSpPr/>
      </dsp:nvSpPr>
      <dsp:spPr>
        <a:xfrm>
          <a:off x="3043977" y="1484536"/>
          <a:ext cx="628012" cy="628012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B216F94-C318-B24B-BF16-070401DFFA15}">
      <dsp:nvSpPr>
        <dsp:cNvPr id="0" name=""/>
        <dsp:cNvSpPr/>
      </dsp:nvSpPr>
      <dsp:spPr>
        <a:xfrm>
          <a:off x="3671989" y="1484536"/>
          <a:ext cx="4611893" cy="62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 accessible to diverse audiences.</a:t>
          </a:r>
        </a:p>
      </dsp:txBody>
      <dsp:txXfrm>
        <a:off x="3671989" y="1484536"/>
        <a:ext cx="4611893" cy="628012"/>
      </dsp:txXfrm>
    </dsp:sp>
    <dsp:sp modelId="{6F185818-5DB9-8548-9297-CB35B61D6003}">
      <dsp:nvSpPr>
        <dsp:cNvPr id="0" name=""/>
        <dsp:cNvSpPr/>
      </dsp:nvSpPr>
      <dsp:spPr>
        <a:xfrm>
          <a:off x="3043977" y="2225591"/>
          <a:ext cx="628012" cy="628012"/>
        </a:xfrm>
        <a:prstGeom prst="ellipse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B2D089-2867-D643-83CA-DC26874A418E}">
      <dsp:nvSpPr>
        <dsp:cNvPr id="0" name=""/>
        <dsp:cNvSpPr/>
      </dsp:nvSpPr>
      <dsp:spPr>
        <a:xfrm>
          <a:off x="3671989" y="2225591"/>
          <a:ext cx="4611893" cy="62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Provide relevant and quality educational training and workshops for clients.</a:t>
          </a:r>
        </a:p>
      </dsp:txBody>
      <dsp:txXfrm>
        <a:off x="3671989" y="2225591"/>
        <a:ext cx="4611893" cy="628012"/>
      </dsp:txXfrm>
    </dsp:sp>
    <dsp:sp modelId="{087D6C0D-FE79-E94E-BDE9-4D1B1934EBB5}">
      <dsp:nvSpPr>
        <dsp:cNvPr id="0" name=""/>
        <dsp:cNvSpPr/>
      </dsp:nvSpPr>
      <dsp:spPr>
        <a:xfrm>
          <a:off x="3043977" y="2966645"/>
          <a:ext cx="628012" cy="628012"/>
        </a:xfrm>
        <a:prstGeom prst="ellipse">
          <a:avLst/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FF26DC-9FEA-BA46-8074-8A6E928AD97E}">
      <dsp:nvSpPr>
        <dsp:cNvPr id="0" name=""/>
        <dsp:cNvSpPr/>
      </dsp:nvSpPr>
      <dsp:spPr>
        <a:xfrm>
          <a:off x="3671989" y="2966645"/>
          <a:ext cx="4611893" cy="62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 leaders in sensory testing, product development, and </a:t>
          </a:r>
          <a:r>
            <a:rPr lang="en-US" sz="2000" b="1" kern="1200" dirty="0">
              <a:solidFill>
                <a:srgbClr val="C00000"/>
              </a:solidFill>
            </a:rPr>
            <a:t>food safety</a:t>
          </a:r>
          <a:r>
            <a:rPr lang="en-US" sz="2000" kern="1200" dirty="0"/>
            <a:t>.</a:t>
          </a:r>
        </a:p>
      </dsp:txBody>
      <dsp:txXfrm>
        <a:off x="3671989" y="2966645"/>
        <a:ext cx="4611893" cy="628012"/>
      </dsp:txXfrm>
    </dsp:sp>
    <dsp:sp modelId="{A48D9B77-C748-FC47-B0B7-69EBE76A7DEF}">
      <dsp:nvSpPr>
        <dsp:cNvPr id="0" name=""/>
        <dsp:cNvSpPr/>
      </dsp:nvSpPr>
      <dsp:spPr>
        <a:xfrm>
          <a:off x="3043977" y="3707700"/>
          <a:ext cx="628012" cy="628012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94794E-19FF-CC4A-A8F6-B97D7BBA0F5E}">
      <dsp:nvSpPr>
        <dsp:cNvPr id="0" name=""/>
        <dsp:cNvSpPr/>
      </dsp:nvSpPr>
      <dsp:spPr>
        <a:xfrm>
          <a:off x="3671989" y="3707700"/>
          <a:ext cx="4611893" cy="628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Train future leaders in the food sector. </a:t>
          </a:r>
        </a:p>
      </dsp:txBody>
      <dsp:txXfrm>
        <a:off x="3671989" y="3707700"/>
        <a:ext cx="4611893" cy="628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82222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t" anchorCtr="0" compatLnSpc="1">
            <a:prstTxWarp prst="textNoShape">
              <a:avLst/>
            </a:prstTxWarp>
          </a:bodyPr>
          <a:lstStyle>
            <a:lvl1pPr defTabSz="92408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591" y="1"/>
            <a:ext cx="2982222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t" anchorCtr="0" compatLnSpc="1">
            <a:prstTxWarp prst="textNoShape">
              <a:avLst/>
            </a:prstTxWarp>
          </a:bodyPr>
          <a:lstStyle>
            <a:lvl1pPr algn="r" defTabSz="92408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056"/>
            <a:ext cx="2982222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b" anchorCtr="0" compatLnSpc="1">
            <a:prstTxWarp prst="textNoShape">
              <a:avLst/>
            </a:prstTxWarp>
          </a:bodyPr>
          <a:lstStyle>
            <a:lvl1pPr defTabSz="92408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591" y="8832056"/>
            <a:ext cx="2982222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b" anchorCtr="0" compatLnSpc="1">
            <a:prstTxWarp prst="textNoShape">
              <a:avLst/>
            </a:prstTxWarp>
          </a:bodyPr>
          <a:lstStyle>
            <a:lvl1pPr algn="r" defTabSz="924083">
              <a:defRPr sz="1100"/>
            </a:lvl1pPr>
          </a:lstStyle>
          <a:p>
            <a:pPr>
              <a:defRPr/>
            </a:pPr>
            <a:fld id="{B44EAFAF-95C3-44D3-9529-B0B25F070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64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82222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t" anchorCtr="0" compatLnSpc="1">
            <a:prstTxWarp prst="textNoShape">
              <a:avLst/>
            </a:prstTxWarp>
          </a:bodyPr>
          <a:lstStyle>
            <a:lvl1pPr defTabSz="924083">
              <a:defRPr sz="11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037" y="1"/>
            <a:ext cx="2982222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t" anchorCtr="0" compatLnSpc="1">
            <a:prstTxWarp prst="textNoShape">
              <a:avLst/>
            </a:prstTxWarp>
          </a:bodyPr>
          <a:lstStyle>
            <a:lvl1pPr algn="r" defTabSz="924083">
              <a:defRPr sz="11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05" y="4415237"/>
            <a:ext cx="5504207" cy="418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0473"/>
            <a:ext cx="2982222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b" anchorCtr="0" compatLnSpc="1">
            <a:prstTxWarp prst="textNoShape">
              <a:avLst/>
            </a:prstTxWarp>
          </a:bodyPr>
          <a:lstStyle>
            <a:lvl1pPr defTabSz="924083">
              <a:defRPr sz="1100" b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037" y="8830473"/>
            <a:ext cx="2982222" cy="4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4" tIns="46211" rIns="92424" bIns="46211" numCol="1" anchor="b" anchorCtr="0" compatLnSpc="1">
            <a:prstTxWarp prst="textNoShape">
              <a:avLst/>
            </a:prstTxWarp>
          </a:bodyPr>
          <a:lstStyle>
            <a:lvl1pPr algn="r" defTabSz="924083">
              <a:defRPr sz="1100" b="0">
                <a:latin typeface="Arial" pitchFamily="34" charset="0"/>
              </a:defRPr>
            </a:lvl1pPr>
          </a:lstStyle>
          <a:p>
            <a:pPr>
              <a:defRPr/>
            </a:pPr>
            <a:fld id="{7F67FA1F-35CA-4CED-B956-88D9E962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46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4083" eaLnBrk="0" hangingPunct="0">
              <a:defRPr sz="1600" b="1">
                <a:solidFill>
                  <a:schemeClr val="tx1"/>
                </a:solidFill>
                <a:latin typeface="Zurich Lt BT" pitchFamily="34" charset="0"/>
              </a:defRPr>
            </a:lvl1pPr>
            <a:lvl2pPr marL="735495" indent="-282883" defTabSz="924083" eaLnBrk="0" hangingPunct="0">
              <a:defRPr sz="1600" b="1">
                <a:solidFill>
                  <a:schemeClr val="tx1"/>
                </a:solidFill>
                <a:latin typeface="Zurich Lt BT" pitchFamily="34" charset="0"/>
              </a:defRPr>
            </a:lvl2pPr>
            <a:lvl3pPr marL="1131531" indent="-226307" defTabSz="924083" eaLnBrk="0" hangingPunct="0">
              <a:defRPr sz="1600" b="1">
                <a:solidFill>
                  <a:schemeClr val="tx1"/>
                </a:solidFill>
                <a:latin typeface="Zurich Lt BT" pitchFamily="34" charset="0"/>
              </a:defRPr>
            </a:lvl3pPr>
            <a:lvl4pPr marL="1584143" indent="-226307" defTabSz="924083" eaLnBrk="0" hangingPunct="0">
              <a:defRPr sz="1600" b="1">
                <a:solidFill>
                  <a:schemeClr val="tx1"/>
                </a:solidFill>
                <a:latin typeface="Zurich Lt BT" pitchFamily="34" charset="0"/>
              </a:defRPr>
            </a:lvl4pPr>
            <a:lvl5pPr marL="2036755" indent="-226307" defTabSz="924083" eaLnBrk="0" hangingPunct="0">
              <a:defRPr sz="1600" b="1">
                <a:solidFill>
                  <a:schemeClr val="tx1"/>
                </a:solidFill>
                <a:latin typeface="Zurich Lt BT" pitchFamily="34" charset="0"/>
              </a:defRPr>
            </a:lvl5pPr>
            <a:lvl6pPr marL="2489367" indent="-226307" defTabSz="92408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Zurich Lt BT" pitchFamily="34" charset="0"/>
              </a:defRPr>
            </a:lvl6pPr>
            <a:lvl7pPr marL="2941980" indent="-226307" defTabSz="92408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Zurich Lt BT" pitchFamily="34" charset="0"/>
              </a:defRPr>
            </a:lvl7pPr>
            <a:lvl8pPr marL="3394592" indent="-226307" defTabSz="92408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Zurich Lt BT" pitchFamily="34" charset="0"/>
              </a:defRPr>
            </a:lvl8pPr>
            <a:lvl9pPr marL="3847204" indent="-226307" defTabSz="924083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Zurich Lt BT" pitchFamily="34" charset="0"/>
              </a:defRPr>
            </a:lvl9pPr>
          </a:lstStyle>
          <a:p>
            <a:pPr eaLnBrk="1" hangingPunct="1"/>
            <a:fld id="{E0B1B3DC-1A1D-4150-B571-A5C33C534720}" type="slidenum">
              <a:rPr lang="en-US" sz="1100" b="0">
                <a:latin typeface="Arial" pitchFamily="34" charset="0"/>
              </a:rPr>
              <a:pPr eaLnBrk="1" hangingPunct="1"/>
              <a:t>1</a:t>
            </a:fld>
            <a:endParaRPr lang="en-US" sz="1100" b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9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67FA1F-35CA-4CED-B956-88D9E9622F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9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DC4404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8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42461" y="6124272"/>
            <a:ext cx="9286885" cy="903961"/>
            <a:chOff x="-142461" y="6124272"/>
            <a:chExt cx="9286885" cy="903961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-142461" y="6124272"/>
              <a:ext cx="9283285" cy="903961"/>
              <a:chOff x="-168965" y="5465115"/>
              <a:chExt cx="9283285" cy="903961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-26504" y="5638800"/>
                <a:ext cx="9140824" cy="55659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Zurich Lt BT" pitchFamily="34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68965" y="5465115"/>
                <a:ext cx="2291522" cy="90396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 userDrawn="1"/>
            </p:nvSpPr>
            <p:spPr>
              <a:xfrm>
                <a:off x="2535536" y="5739884"/>
                <a:ext cx="4823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ievitPro-Regular" charset="0"/>
                    <a:ea typeface="+mn-ea"/>
                    <a:cs typeface="+mn-cs"/>
                  </a:rPr>
                  <a:t>Department of Food Science and Technology</a:t>
                </a:r>
              </a:p>
            </p:txBody>
          </p:sp>
        </p:grpSp>
        <p:sp>
          <p:nvSpPr>
            <p:cNvPr id="6" name="Rectangle 5"/>
            <p:cNvSpPr/>
            <p:nvPr userDrawn="1"/>
          </p:nvSpPr>
          <p:spPr bwMode="auto">
            <a:xfrm>
              <a:off x="8951980" y="6296197"/>
              <a:ext cx="188844" cy="193227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8760965" y="6489424"/>
              <a:ext cx="188980" cy="187601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8578526" y="6667499"/>
              <a:ext cx="190500" cy="187049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8955444" y="6667807"/>
              <a:ext cx="188980" cy="187601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8955020" y="6489424"/>
              <a:ext cx="188980" cy="187601"/>
            </a:xfrm>
            <a:prstGeom prst="rect">
              <a:avLst/>
            </a:prstGeom>
            <a:solidFill>
              <a:srgbClr val="FF8E4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 bwMode="auto">
          <a:xfrm>
            <a:off x="0" y="0"/>
            <a:ext cx="9144000" cy="208722"/>
          </a:xfrm>
          <a:prstGeom prst="rect">
            <a:avLst/>
          </a:prstGeom>
          <a:solidFill>
            <a:srgbClr val="DC44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50000"/>
                <a:alpha val="49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Zurich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17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42461" y="6124272"/>
            <a:ext cx="9286885" cy="903961"/>
            <a:chOff x="-142461" y="6124272"/>
            <a:chExt cx="9286885" cy="903961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-142461" y="6124272"/>
              <a:ext cx="9283285" cy="903961"/>
              <a:chOff x="-168965" y="5465115"/>
              <a:chExt cx="9283285" cy="903961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-26504" y="5638800"/>
                <a:ext cx="9140824" cy="55659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Zurich Lt BT" pitchFamily="34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68965" y="5465115"/>
                <a:ext cx="2291522" cy="90396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 userDrawn="1"/>
            </p:nvSpPr>
            <p:spPr>
              <a:xfrm>
                <a:off x="2535536" y="5739884"/>
                <a:ext cx="4823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ievitPro-Regular" charset="0"/>
                    <a:ea typeface="+mn-ea"/>
                    <a:cs typeface="+mn-cs"/>
                  </a:rPr>
                  <a:t>Department of Food Science and Technology</a:t>
                </a:r>
              </a:p>
            </p:txBody>
          </p:sp>
        </p:grpSp>
        <p:sp>
          <p:nvSpPr>
            <p:cNvPr id="6" name="Rectangle 5"/>
            <p:cNvSpPr/>
            <p:nvPr userDrawn="1"/>
          </p:nvSpPr>
          <p:spPr bwMode="auto">
            <a:xfrm>
              <a:off x="8951980" y="6296197"/>
              <a:ext cx="188844" cy="193227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8760965" y="6489424"/>
              <a:ext cx="188980" cy="187601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8578526" y="6667499"/>
              <a:ext cx="190500" cy="187049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8955444" y="6667807"/>
              <a:ext cx="188980" cy="187601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8955020" y="6489424"/>
              <a:ext cx="188980" cy="187601"/>
            </a:xfrm>
            <a:prstGeom prst="rect">
              <a:avLst/>
            </a:prstGeom>
            <a:solidFill>
              <a:srgbClr val="FF8E4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 bwMode="auto">
          <a:xfrm>
            <a:off x="0" y="0"/>
            <a:ext cx="9144000" cy="208722"/>
          </a:xfrm>
          <a:prstGeom prst="rect">
            <a:avLst/>
          </a:prstGeom>
          <a:solidFill>
            <a:srgbClr val="DC44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50000"/>
                <a:alpha val="49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Zurich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1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CA" noProof="0"/>
              <a:t>Click icon to add table</a:t>
            </a:r>
            <a:endParaRPr lang="en-US" noProof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42461" y="6124272"/>
            <a:ext cx="9286885" cy="903961"/>
            <a:chOff x="-142461" y="6124272"/>
            <a:chExt cx="9286885" cy="903961"/>
          </a:xfrm>
        </p:grpSpPr>
        <p:grpSp>
          <p:nvGrpSpPr>
            <p:cNvPr id="5" name="Group 4"/>
            <p:cNvGrpSpPr/>
            <p:nvPr userDrawn="1"/>
          </p:nvGrpSpPr>
          <p:grpSpPr>
            <a:xfrm>
              <a:off x="-142461" y="6124272"/>
              <a:ext cx="9283285" cy="903961"/>
              <a:chOff x="-168965" y="5465115"/>
              <a:chExt cx="9283285" cy="903961"/>
            </a:xfrm>
          </p:grpSpPr>
          <p:sp>
            <p:nvSpPr>
              <p:cNvPr id="11" name="Rectangle 10"/>
              <p:cNvSpPr/>
              <p:nvPr userDrawn="1"/>
            </p:nvSpPr>
            <p:spPr bwMode="auto">
              <a:xfrm>
                <a:off x="-26504" y="5638800"/>
                <a:ext cx="9140824" cy="55659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Zurich Lt BT" pitchFamily="34" charset="0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68965" y="5465115"/>
                <a:ext cx="2291522" cy="90396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 userDrawn="1"/>
            </p:nvSpPr>
            <p:spPr>
              <a:xfrm>
                <a:off x="2535536" y="5739884"/>
                <a:ext cx="4823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ievitPro-Regular" charset="0"/>
                    <a:ea typeface="+mn-ea"/>
                    <a:cs typeface="+mn-cs"/>
                  </a:rPr>
                  <a:t>Department of Food Science and Technology</a:t>
                </a:r>
              </a:p>
            </p:txBody>
          </p:sp>
        </p:grpSp>
        <p:sp>
          <p:nvSpPr>
            <p:cNvPr id="6" name="Rectangle 5"/>
            <p:cNvSpPr/>
            <p:nvPr userDrawn="1"/>
          </p:nvSpPr>
          <p:spPr bwMode="auto">
            <a:xfrm>
              <a:off x="8951980" y="6296197"/>
              <a:ext cx="188844" cy="193227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8760965" y="6489424"/>
              <a:ext cx="188980" cy="187601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8578526" y="6667499"/>
              <a:ext cx="190500" cy="187049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8955444" y="6667807"/>
              <a:ext cx="188980" cy="187601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8955020" y="6489424"/>
              <a:ext cx="188980" cy="187601"/>
            </a:xfrm>
            <a:prstGeom prst="rect">
              <a:avLst/>
            </a:prstGeom>
            <a:solidFill>
              <a:srgbClr val="FF8E4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</p:grpSp>
      <p:sp>
        <p:nvSpPr>
          <p:cNvPr id="14" name="Rectangle 13"/>
          <p:cNvSpPr/>
          <p:nvPr userDrawn="1"/>
        </p:nvSpPr>
        <p:spPr bwMode="auto">
          <a:xfrm>
            <a:off x="0" y="0"/>
            <a:ext cx="9144000" cy="208722"/>
          </a:xfrm>
          <a:prstGeom prst="rect">
            <a:avLst/>
          </a:prstGeom>
          <a:solidFill>
            <a:srgbClr val="DC44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50000"/>
                <a:alpha val="49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Zurich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8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4005072" cy="4343400"/>
          </a:xfrm>
        </p:spPr>
        <p:txBody>
          <a:bodyPr/>
          <a:lstStyle>
            <a:lvl1pPr marL="0" algn="l">
              <a:buFontTx/>
              <a:buNone/>
              <a:defRPr sz="2400"/>
            </a:lvl1pPr>
            <a:lvl2pPr marL="0">
              <a:buFontTx/>
              <a:buNone/>
              <a:defRPr sz="2000"/>
            </a:lvl2pPr>
            <a:lvl3pPr marL="0">
              <a:buFontTx/>
              <a:buNone/>
              <a:defRPr/>
            </a:lvl3pPr>
            <a:lvl4pPr marL="0">
              <a:buFontTx/>
              <a:buNone/>
              <a:defRPr/>
            </a:lvl4pPr>
            <a:lvl5pPr marL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90872" y="1371600"/>
            <a:ext cx="4005072" cy="4343400"/>
          </a:xfrm>
        </p:spPr>
        <p:txBody>
          <a:bodyPr/>
          <a:lstStyle>
            <a:lvl1pPr marL="0" algn="l">
              <a:buFontTx/>
              <a:buNone/>
              <a:defRPr sz="2400"/>
            </a:lvl1pPr>
            <a:lvl2pPr marL="0">
              <a:buFontTx/>
              <a:buNone/>
              <a:defRPr sz="2000"/>
            </a:lvl2pPr>
            <a:lvl3pPr marL="0">
              <a:buFontTx/>
              <a:buNone/>
              <a:defRPr/>
            </a:lvl3pPr>
            <a:lvl4pPr marL="0">
              <a:buFontTx/>
              <a:buNone/>
              <a:defRPr/>
            </a:lvl4pPr>
            <a:lvl5pPr marL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1"/>
          </p:nvPr>
        </p:nvSpPr>
        <p:spPr>
          <a:xfrm>
            <a:off x="457200" y="6172200"/>
            <a:ext cx="1828800" cy="182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1476B8-012A-4C49-B8C7-9CE40A66D935}" type="datetime4">
              <a:rPr lang="en-US" altLang="en-US"/>
              <a:pPr/>
              <a:t>September 21, 2017</a:t>
            </a:fld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57200" y="5991225"/>
            <a:ext cx="365125" cy="182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98C9B61-17C8-498B-B65F-C731F5A22F7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3"/>
          </p:nvPr>
        </p:nvSpPr>
        <p:spPr>
          <a:xfrm>
            <a:off x="457200" y="6354763"/>
            <a:ext cx="2895600" cy="18256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948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C4405"/>
                </a:solidFill>
              </a:defRPr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368"/>
              </a:spcBef>
              <a:spcAft>
                <a:spcPts val="1200"/>
              </a:spcAft>
              <a:defRPr/>
            </a:lvl1pPr>
            <a:lvl2pPr>
              <a:spcBef>
                <a:spcPts val="1368"/>
              </a:spcBef>
              <a:spcAft>
                <a:spcPts val="1200"/>
              </a:spcAft>
              <a:defRPr/>
            </a:lvl2pPr>
            <a:lvl3pPr>
              <a:spcBef>
                <a:spcPts val="1368"/>
              </a:spcBef>
              <a:spcAft>
                <a:spcPts val="1200"/>
              </a:spcAft>
              <a:defRPr/>
            </a:lvl3pPr>
            <a:lvl4pPr>
              <a:spcBef>
                <a:spcPts val="1368"/>
              </a:spcBef>
              <a:spcAft>
                <a:spcPts val="1200"/>
              </a:spcAft>
              <a:defRPr/>
            </a:lvl4pPr>
            <a:lvl5pPr>
              <a:spcBef>
                <a:spcPts val="1368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669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584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3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4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22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142461" y="6124272"/>
            <a:ext cx="9286885" cy="903961"/>
            <a:chOff x="-142461" y="6124272"/>
            <a:chExt cx="9286885" cy="903961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142461" y="6124272"/>
              <a:ext cx="9283285" cy="903961"/>
              <a:chOff x="-168965" y="5465115"/>
              <a:chExt cx="9283285" cy="903961"/>
            </a:xfrm>
          </p:grpSpPr>
          <p:sp>
            <p:nvSpPr>
              <p:cNvPr id="12" name="Rectangle 11"/>
              <p:cNvSpPr/>
              <p:nvPr userDrawn="1"/>
            </p:nvSpPr>
            <p:spPr bwMode="auto">
              <a:xfrm>
                <a:off x="-26504" y="5638800"/>
                <a:ext cx="9140824" cy="556592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Zurich Lt BT" pitchFamily="34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68965" y="5465115"/>
                <a:ext cx="2291522" cy="903961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 userDrawn="1"/>
            </p:nvSpPr>
            <p:spPr>
              <a:xfrm>
                <a:off x="2535536" y="5739884"/>
                <a:ext cx="4823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KievitPro-Regular" charset="0"/>
                    <a:ea typeface="+mn-ea"/>
                    <a:cs typeface="+mn-cs"/>
                  </a:rPr>
                  <a:t>Department of Food Science and Technology</a:t>
                </a:r>
              </a:p>
            </p:txBody>
          </p:sp>
        </p:grpSp>
        <p:sp>
          <p:nvSpPr>
            <p:cNvPr id="7" name="Rectangle 6"/>
            <p:cNvSpPr/>
            <p:nvPr userDrawn="1"/>
          </p:nvSpPr>
          <p:spPr bwMode="auto">
            <a:xfrm>
              <a:off x="8951980" y="6296197"/>
              <a:ext cx="188844" cy="193227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8760965" y="6489424"/>
              <a:ext cx="188980" cy="187601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 bwMode="auto">
            <a:xfrm>
              <a:off x="8578526" y="6667499"/>
              <a:ext cx="190500" cy="187049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8955444" y="6667807"/>
              <a:ext cx="188980" cy="187601"/>
            </a:xfrm>
            <a:prstGeom prst="rect">
              <a:avLst/>
            </a:prstGeom>
            <a:solidFill>
              <a:srgbClr val="DC44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8955020" y="6489424"/>
              <a:ext cx="188980" cy="187601"/>
            </a:xfrm>
            <a:prstGeom prst="rect">
              <a:avLst/>
            </a:prstGeom>
            <a:solidFill>
              <a:srgbClr val="FF8E4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50800" dir="5400000" algn="ctr" rotWithShape="0">
                <a:schemeClr val="bg1">
                  <a:lumMod val="50000"/>
                  <a:alpha val="49000"/>
                </a:scheme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</p:grp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208722"/>
          </a:xfrm>
          <a:prstGeom prst="rect">
            <a:avLst/>
          </a:prstGeom>
          <a:solidFill>
            <a:srgbClr val="DC44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50000"/>
                <a:alpha val="49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Zurich Lt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39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CA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606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0" y="6281738"/>
            <a:ext cx="9144000" cy="57626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3200" b="0">
              <a:latin typeface="Times New Roman" pitchFamily="18" charset="0"/>
            </a:endParaRPr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8586788" y="6297613"/>
            <a:ext cx="557212" cy="560387"/>
            <a:chOff x="5403" y="3967"/>
            <a:chExt cx="351" cy="353"/>
          </a:xfrm>
        </p:grpSpPr>
        <p:sp>
          <p:nvSpPr>
            <p:cNvPr id="229381" name="Rectangle 5"/>
            <p:cNvSpPr>
              <a:spLocks noChangeArrowheads="1"/>
            </p:cNvSpPr>
            <p:nvPr/>
          </p:nvSpPr>
          <p:spPr bwMode="auto">
            <a:xfrm>
              <a:off x="5631" y="3967"/>
              <a:ext cx="123" cy="117"/>
            </a:xfrm>
            <a:prstGeom prst="rect">
              <a:avLst/>
            </a:prstGeom>
            <a:solidFill>
              <a:srgbClr val="DC440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DC4405"/>
                </a:solidFill>
              </a:endParaRPr>
            </a:p>
          </p:txBody>
        </p:sp>
        <p:sp>
          <p:nvSpPr>
            <p:cNvPr id="229382" name="Rectangle 6"/>
            <p:cNvSpPr>
              <a:spLocks noChangeArrowheads="1"/>
            </p:cNvSpPr>
            <p:nvPr/>
          </p:nvSpPr>
          <p:spPr bwMode="auto">
            <a:xfrm>
              <a:off x="5628" y="4083"/>
              <a:ext cx="126" cy="117"/>
            </a:xfrm>
            <a:prstGeom prst="rect">
              <a:avLst/>
            </a:prstGeom>
            <a:solidFill>
              <a:srgbClr val="FF9A5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383" name="Rectangle 7"/>
            <p:cNvSpPr>
              <a:spLocks noChangeArrowheads="1"/>
            </p:cNvSpPr>
            <p:nvPr/>
          </p:nvSpPr>
          <p:spPr bwMode="auto">
            <a:xfrm>
              <a:off x="5634" y="4200"/>
              <a:ext cx="120" cy="120"/>
            </a:xfrm>
            <a:prstGeom prst="rect">
              <a:avLst/>
            </a:prstGeom>
            <a:solidFill>
              <a:srgbClr val="DC440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384" name="Rectangle 8"/>
            <p:cNvSpPr>
              <a:spLocks noChangeArrowheads="1"/>
            </p:cNvSpPr>
            <p:nvPr/>
          </p:nvSpPr>
          <p:spPr bwMode="auto">
            <a:xfrm>
              <a:off x="5403" y="4200"/>
              <a:ext cx="120" cy="120"/>
            </a:xfrm>
            <a:prstGeom prst="rect">
              <a:avLst/>
            </a:prstGeom>
            <a:solidFill>
              <a:srgbClr val="DC440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385" name="Rectangle 9"/>
            <p:cNvSpPr>
              <a:spLocks noChangeArrowheads="1"/>
            </p:cNvSpPr>
            <p:nvPr/>
          </p:nvSpPr>
          <p:spPr bwMode="auto">
            <a:xfrm>
              <a:off x="5514" y="4083"/>
              <a:ext cx="120" cy="120"/>
            </a:xfrm>
            <a:prstGeom prst="rect">
              <a:avLst/>
            </a:prstGeom>
            <a:solidFill>
              <a:srgbClr val="DC440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10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410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0" y="0"/>
            <a:ext cx="9144000" cy="208722"/>
          </a:xfrm>
          <a:prstGeom prst="rect">
            <a:avLst/>
          </a:prstGeom>
          <a:solidFill>
            <a:srgbClr val="DC44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bg1">
                <a:lumMod val="50000"/>
                <a:alpha val="49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Zurich Lt B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62040" y="6399041"/>
            <a:ext cx="4823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ievitPro-Regular" charset="0"/>
                <a:ea typeface="+mn-ea"/>
                <a:cs typeface="+mn-cs"/>
              </a:rPr>
              <a:t>Department of Food Science and Technology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58" y="6177463"/>
            <a:ext cx="1939820" cy="7848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DC4405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8E4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8E4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8E4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8E4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8E4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8E4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8E4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FF8E4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hyperlink" Target="mailto:jovana.kovacevic@oregonstate.edu" TargetMode="External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jpeg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gsci.oregonstate.edu/wrfsc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microsoft.com/office/2007/relationships/hdphoto" Target="../media/hdphoto2.wdp"/><Relationship Id="rId12" Type="http://schemas.openxmlformats.org/officeDocument/2006/relationships/image" Target="../media/image5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jpeg"/><Relationship Id="rId10" Type="http://schemas.openxmlformats.org/officeDocument/2006/relationships/image" Target="../media/image57.tiff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oregonstate.edu/dept/NWREC/" TargetMode="External"/><Relationship Id="rId5" Type="http://schemas.openxmlformats.org/officeDocument/2006/relationships/hyperlink" Target="http://osuseafoodlab.oregonstate.edu/" TargetMode="External"/><Relationship Id="rId4" Type="http://schemas.openxmlformats.org/officeDocument/2006/relationships/image" Target="../media/image6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ic.oregonstate.edu/" TargetMode="External"/><Relationship Id="rId7" Type="http://schemas.openxmlformats.org/officeDocument/2006/relationships/hyperlink" Target="http://osuseafoodlab.oregonstate.edu/" TargetMode="External"/><Relationship Id="rId2" Type="http://schemas.openxmlformats.org/officeDocument/2006/relationships/hyperlink" Target="mailto:jovana.kovacevic@oregonstate.edu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mallfarms.oregonstate.edu/" TargetMode="External"/><Relationship Id="rId5" Type="http://schemas.openxmlformats.org/officeDocument/2006/relationships/hyperlink" Target="https://agsci.oregonstate.edu/wrfsc" TargetMode="External"/><Relationship Id="rId4" Type="http://schemas.openxmlformats.org/officeDocument/2006/relationships/hyperlink" Target="http://oregonstate.edu/foodsc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ctrTitle"/>
          </p:nvPr>
        </p:nvSpPr>
        <p:spPr>
          <a:xfrm>
            <a:off x="3108560" y="2207727"/>
            <a:ext cx="5205046" cy="1470025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- Food </a:t>
            </a:r>
            <a:r>
              <a:rPr lang="en-US" sz="3600">
                <a:solidFill>
                  <a:schemeClr val="tx1"/>
                </a:solidFill>
              </a:rPr>
              <a:t>Safety Initiatives and Updates -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34307" y="4953284"/>
            <a:ext cx="7209693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 fontAlgn="auto">
              <a:spcBef>
                <a:spcPct val="2000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</a:pPr>
            <a:r>
              <a:rPr lang="en-US" sz="2400" b="0" dirty="0">
                <a:solidFill>
                  <a:prstClr val="black"/>
                </a:solidFill>
                <a:latin typeface="Calibri"/>
              </a:rPr>
              <a:t>Jovana Kovacevic, PhD</a:t>
            </a:r>
          </a:p>
          <a:p>
            <a:pPr lvl="0" algn="r" defTabSz="457200" fontAlgn="auto">
              <a:spcBef>
                <a:spcPct val="2000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libri"/>
              </a:rPr>
              <a:t>Assist. Prof. and Extension Specialist, Food Safety </a:t>
            </a:r>
          </a:p>
          <a:p>
            <a:pPr lvl="0" algn="r" defTabSz="457200" fontAlgn="auto">
              <a:spcBef>
                <a:spcPct val="2000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libri"/>
              </a:rPr>
              <a:t>Coordinator, FSMA Western Regional Center to Enhance Food Safety</a:t>
            </a:r>
          </a:p>
          <a:p>
            <a:pPr lvl="0" algn="r" defTabSz="457200" fontAlgn="auto">
              <a:spcBef>
                <a:spcPct val="2000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</a:pPr>
            <a:r>
              <a:rPr lang="en-US" b="0" dirty="0">
                <a:solidFill>
                  <a:prstClr val="black">
                    <a:tint val="75000"/>
                  </a:prstClr>
                </a:solidFill>
                <a:latin typeface="Calibri"/>
                <a:hlinkClick r:id="rId3"/>
              </a:rPr>
              <a:t>jovana.kovacevic@oregonstate.edu</a:t>
            </a: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116" y="335619"/>
            <a:ext cx="5098073" cy="155480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563501" y="4055660"/>
            <a:ext cx="4572000" cy="7017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457200" fontAlgn="auto">
              <a:spcBef>
                <a:spcPct val="2000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</a:pPr>
            <a:r>
              <a:rPr lang="en-US" sz="1800" b="0">
                <a:latin typeface="Calibri"/>
              </a:rPr>
              <a:t>September 21, 2017</a:t>
            </a:r>
          </a:p>
          <a:p>
            <a:pPr lvl="0" algn="r" defTabSz="457200" fontAlgn="auto">
              <a:spcBef>
                <a:spcPct val="20000"/>
              </a:spcBef>
              <a:spcAft>
                <a:spcPts val="0"/>
              </a:spcAft>
              <a:buClr>
                <a:srgbClr val="F79646">
                  <a:lumMod val="75000"/>
                </a:srgbClr>
              </a:buClr>
            </a:pPr>
            <a:r>
              <a:rPr lang="en-US" sz="1800" b="0" dirty="0">
                <a:latin typeface="Calibri"/>
              </a:rPr>
              <a:t>WAFFP 66</a:t>
            </a:r>
            <a:r>
              <a:rPr lang="en-US" sz="1800" b="0" baseline="30000" dirty="0">
                <a:latin typeface="Calibri"/>
              </a:rPr>
              <a:t>th</a:t>
            </a:r>
            <a:r>
              <a:rPr lang="en-US" sz="1800" b="0" dirty="0">
                <a:latin typeface="Calibri"/>
              </a:rPr>
              <a:t> Annual Conference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2885" y="335619"/>
            <a:ext cx="2306002" cy="5716502"/>
            <a:chOff x="182885" y="335619"/>
            <a:chExt cx="2306002" cy="5716502"/>
          </a:xfrm>
        </p:grpSpPr>
        <p:pic>
          <p:nvPicPr>
            <p:cNvPr id="28" name="Picture 27"/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5" y="335619"/>
              <a:ext cx="2306002" cy="14087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Picture 4" descr="wiegand"/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5" y="1757184"/>
              <a:ext cx="2306002" cy="14087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1316" y="4643345"/>
              <a:ext cx="2277571" cy="14087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30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885" y="3178749"/>
              <a:ext cx="2306002" cy="14215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88904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1586" y="556708"/>
            <a:ext cx="7313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>
                <a:latin typeface="Kievit SC Offc" charset="0"/>
                <a:ea typeface="Kievit SC Offc" charset="0"/>
                <a:cs typeface="Kievit SC Offc" charset="0"/>
              </a:defRPr>
            </a:lvl1pPr>
            <a:lvl2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Western Region </a:t>
            </a:r>
            <a:r>
              <a:rPr lang="en-US" i="1" dirty="0"/>
              <a:t>Listeria </a:t>
            </a:r>
            <a:r>
              <a:rPr lang="en-US" dirty="0"/>
              <a:t>Research Program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3094716" y="1816762"/>
            <a:ext cx="2950401" cy="2506545"/>
            <a:chOff x="446424" y="2261959"/>
            <a:chExt cx="2950401" cy="2506545"/>
          </a:xfrm>
        </p:grpSpPr>
        <p:sp>
          <p:nvSpPr>
            <p:cNvPr id="4" name="TextBox 3"/>
            <p:cNvSpPr txBox="1"/>
            <p:nvPr/>
          </p:nvSpPr>
          <p:spPr>
            <a:xfrm>
              <a:off x="1023541" y="2261959"/>
              <a:ext cx="1879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>
                  <a:latin typeface="Calibri" charset="0"/>
                  <a:ea typeface="Calibri" charset="0"/>
                  <a:cs typeface="Calibri" charset="0"/>
                </a:rPr>
                <a:t>Strain Characterization</a:t>
              </a: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46424" y="2610688"/>
              <a:ext cx="2950401" cy="2157816"/>
              <a:chOff x="446424" y="2610688"/>
              <a:chExt cx="2950401" cy="2157816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56432" y="2610688"/>
                <a:ext cx="10550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Genotypic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433954" y="4120422"/>
                <a:ext cx="6457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Calibri" charset="0"/>
                    <a:ea typeface="Calibri" charset="0"/>
                    <a:cs typeface="Calibri" charset="0"/>
                  </a:rPr>
                  <a:t>WGS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 r="-754"/>
              <a:stretch/>
            </p:blipFill>
            <p:spPr>
              <a:xfrm>
                <a:off x="2023508" y="2968619"/>
                <a:ext cx="1373317" cy="1184993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6424" y="3080336"/>
                <a:ext cx="1408546" cy="1056410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792579" y="4120422"/>
                <a:ext cx="6966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Calibri" charset="0"/>
                    <a:ea typeface="Calibri" charset="0"/>
                    <a:cs typeface="Calibri" charset="0"/>
                  </a:rPr>
                  <a:t>MLST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60527" y="4429950"/>
                <a:ext cx="29006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Calibri" charset="0"/>
                    <a:ea typeface="Calibri" charset="0"/>
                    <a:cs typeface="Calibri" charset="0"/>
                  </a:rPr>
                  <a:t>And other DNA/RNA methods…</a:t>
                </a: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3172023" y="4374613"/>
            <a:ext cx="3862509" cy="1870139"/>
            <a:chOff x="445171" y="4413896"/>
            <a:chExt cx="3862509" cy="1870139"/>
          </a:xfrm>
        </p:grpSpPr>
        <p:sp>
          <p:nvSpPr>
            <p:cNvPr id="9" name="TextBox 8"/>
            <p:cNvSpPr txBox="1"/>
            <p:nvPr/>
          </p:nvSpPr>
          <p:spPr>
            <a:xfrm>
              <a:off x="480106" y="4413896"/>
              <a:ext cx="11432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Phenotypic</a:t>
              </a:r>
            </a:p>
          </p:txBody>
        </p:sp>
        <p:pic>
          <p:nvPicPr>
            <p:cNvPr id="38" name="Picture 37" descr="IMG_091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5171" y="4902873"/>
              <a:ext cx="1309325" cy="10375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9" name="TextBox 38"/>
            <p:cNvSpPr txBox="1"/>
            <p:nvPr/>
          </p:nvSpPr>
          <p:spPr>
            <a:xfrm>
              <a:off x="722395" y="5896483"/>
              <a:ext cx="6551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AMR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243" b="13934"/>
            <a:stretch/>
          </p:blipFill>
          <p:spPr>
            <a:xfrm>
              <a:off x="1946568" y="4596006"/>
              <a:ext cx="1591251" cy="132249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909162" y="5760815"/>
              <a:ext cx="2398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Calibri" charset="0"/>
                  <a:ea typeface="Calibri" charset="0"/>
                  <a:cs typeface="Calibri" charset="0"/>
                </a:rPr>
                <a:t>Growth under food-</a:t>
              </a:r>
            </a:p>
            <a:p>
              <a:r>
                <a:rPr lang="en-US" sz="1400" i="1" dirty="0">
                  <a:latin typeface="Calibri" charset="0"/>
                  <a:ea typeface="Calibri" charset="0"/>
                  <a:cs typeface="Calibri" charset="0"/>
                </a:rPr>
                <a:t>chain stress conditions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488955" y="2025271"/>
            <a:ext cx="2506556" cy="2296108"/>
            <a:chOff x="6331835" y="1985989"/>
            <a:chExt cx="2506556" cy="229610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9510" y="2530847"/>
              <a:ext cx="2448881" cy="175125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6331835" y="1985989"/>
              <a:ext cx="216285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Surface contamination </a:t>
              </a:r>
            </a:p>
            <a:p>
              <a:r>
                <a:rPr lang="en-US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and biofilms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372" y="1636063"/>
            <a:ext cx="2755996" cy="2789718"/>
            <a:chOff x="52372" y="1636063"/>
            <a:chExt cx="2755996" cy="2789718"/>
          </a:xfrm>
        </p:grpSpPr>
        <p:sp>
          <p:nvSpPr>
            <p:cNvPr id="51" name="Rectangle 50"/>
            <p:cNvSpPr/>
            <p:nvPr/>
          </p:nvSpPr>
          <p:spPr>
            <a:xfrm>
              <a:off x="52372" y="1636063"/>
              <a:ext cx="254428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u="sng" dirty="0">
                  <a:latin typeface="Calibri" charset="0"/>
                  <a:ea typeface="Calibri" charset="0"/>
                  <a:cs typeface="Calibri" charset="0"/>
                </a:rPr>
                <a:t>Prevalence studies</a:t>
              </a:r>
            </a:p>
            <a:p>
              <a:r>
                <a:rPr lang="en-US" sz="1400" u="sng" dirty="0">
                  <a:latin typeface="Calibri" charset="0"/>
                  <a:ea typeface="Calibri" charset="0"/>
                  <a:cs typeface="Calibri" charset="0"/>
                </a:rPr>
                <a:t>Contamination troubleshooting</a:t>
              </a:r>
            </a:p>
            <a:p>
              <a:r>
                <a:rPr lang="en-US" sz="1400" u="sng" dirty="0">
                  <a:latin typeface="Calibri" charset="0"/>
                  <a:ea typeface="Calibri" charset="0"/>
                  <a:cs typeface="Calibri" charset="0"/>
                </a:rPr>
                <a:t>Environmental swabbing &amp; </a:t>
              </a:r>
            </a:p>
            <a:p>
              <a:r>
                <a:rPr lang="en-US" sz="1400" u="sng" dirty="0">
                  <a:latin typeface="Calibri" charset="0"/>
                  <a:ea typeface="Calibri" charset="0"/>
                  <a:cs typeface="Calibri" charset="0"/>
                </a:rPr>
                <a:t>employee training</a:t>
              </a: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67" y="2623897"/>
              <a:ext cx="2678801" cy="1801884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130930" y="4512020"/>
            <a:ext cx="2789170" cy="1676680"/>
            <a:chOff x="130930" y="4512020"/>
            <a:chExt cx="2789170" cy="1676680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605" y="4859578"/>
              <a:ext cx="2677349" cy="1329122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130930" y="4512020"/>
              <a:ext cx="278917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u="sng" dirty="0">
                  <a:latin typeface="Calibri" charset="0"/>
                  <a:ea typeface="Calibri" charset="0"/>
                  <a:cs typeface="Calibri" charset="0"/>
                </a:rPr>
                <a:t>Strain identification and speciation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6472072" y="4328042"/>
            <a:ext cx="2590856" cy="1845824"/>
            <a:chOff x="6472072" y="4255047"/>
            <a:chExt cx="2590856" cy="1845824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823" b="22756"/>
            <a:stretch/>
          </p:blipFill>
          <p:spPr>
            <a:xfrm>
              <a:off x="6539468" y="4863590"/>
              <a:ext cx="2455596" cy="1237281"/>
            </a:xfrm>
            <a:prstGeom prst="rect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6472072" y="4255047"/>
              <a:ext cx="25908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rPr>
                <a:t>Susceptibility to sanitizers and other antimicrobials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54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6942" y="288371"/>
            <a:ext cx="7313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>
                <a:latin typeface="Kievit SC Offc" charset="0"/>
                <a:ea typeface="Kievit SC Offc" charset="0"/>
                <a:cs typeface="Kievit SC Offc" charset="0"/>
              </a:defRPr>
            </a:lvl1pPr>
            <a:lvl2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Food Safety @ FIC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0811" y="864206"/>
            <a:ext cx="4107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 of recent and current projects</a:t>
            </a:r>
          </a:p>
        </p:txBody>
      </p:sp>
      <p:pic>
        <p:nvPicPr>
          <p:cNvPr id="5" name="Picture 4" descr="FIC-BSL2_Cara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27862" y="2014790"/>
            <a:ext cx="3334521" cy="2563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7240" y="4966852"/>
            <a:ext cx="2636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MS Student, Cara Boucher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3794" y="1450426"/>
            <a:ext cx="6350254" cy="4841851"/>
          </a:xfr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400" dirty="0"/>
              <a:t>Integration of FSMA produce safety outreach and education into extension initiatives in Oregon (co-PIs: Dr. J. Waite-</a:t>
            </a:r>
            <a:r>
              <a:rPr lang="en-US" sz="1400" dirty="0" err="1"/>
              <a:t>Cusic</a:t>
            </a:r>
            <a:r>
              <a:rPr lang="en-US" sz="1400" dirty="0"/>
              <a:t> and Dr. L. </a:t>
            </a:r>
            <a:r>
              <a:rPr lang="en-US" sz="1400" dirty="0" err="1"/>
              <a:t>Santamaria</a:t>
            </a:r>
            <a:r>
              <a:rPr lang="en-US" sz="1400" dirty="0"/>
              <a:t>)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400" dirty="0"/>
              <a:t>Sources and control of </a:t>
            </a:r>
            <a:r>
              <a:rPr lang="en-US" sz="1400" i="1" dirty="0"/>
              <a:t>Listeria </a:t>
            </a:r>
            <a:r>
              <a:rPr lang="en-US" sz="1400" dirty="0"/>
              <a:t>in PNW produce industry (co-PI: Dr. Waite-</a:t>
            </a:r>
            <a:r>
              <a:rPr lang="en-US" sz="1400" dirty="0" err="1"/>
              <a:t>Cusic</a:t>
            </a:r>
            <a:r>
              <a:rPr lang="en-US" sz="1400" dirty="0"/>
              <a:t>)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400" dirty="0"/>
              <a:t>Mobile solution app and food recall information system for small specialty crops food processors (PI: Dr. Q. Ling)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400" dirty="0"/>
              <a:t>Efficacy of traditional and non- traditional eco-friendly “green” sanitizers on </a:t>
            </a:r>
            <a:r>
              <a:rPr lang="en-US" sz="1400" i="1" dirty="0"/>
              <a:t>Listeria monocytogenes </a:t>
            </a:r>
            <a:endParaRPr lang="en-US" sz="1400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400" dirty="0"/>
              <a:t>Efficacy of heat-shock treatments in milk to inactivate </a:t>
            </a:r>
            <a:r>
              <a:rPr lang="en-US" sz="1400" i="1" dirty="0"/>
              <a:t>Salmonella</a:t>
            </a:r>
            <a:r>
              <a:rPr lang="en-US" sz="1400" dirty="0"/>
              <a:t>, Shiga toxin-producing </a:t>
            </a:r>
            <a:r>
              <a:rPr lang="en-US" sz="1400" i="1" dirty="0"/>
              <a:t>E. coli </a:t>
            </a:r>
            <a:r>
              <a:rPr lang="en-US" sz="1400" dirty="0"/>
              <a:t>(STEC) and </a:t>
            </a:r>
            <a:r>
              <a:rPr lang="en-US" sz="1400" i="1" dirty="0"/>
              <a:t>L. monocytogenes </a:t>
            </a:r>
            <a:r>
              <a:rPr lang="en-US" sz="1400" dirty="0"/>
              <a:t>(PI: Dr. Waite-</a:t>
            </a:r>
            <a:r>
              <a:rPr lang="en-US" sz="1400" dirty="0" err="1"/>
              <a:t>Cusic</a:t>
            </a:r>
            <a:r>
              <a:rPr lang="en-US" sz="1400" dirty="0"/>
              <a:t>)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400" dirty="0"/>
              <a:t>Evaluation of the growth of pathogenic and non- pathogenic </a:t>
            </a:r>
            <a:r>
              <a:rPr lang="en-US" sz="1400" i="1" dirty="0"/>
              <a:t>Vibrio </a:t>
            </a:r>
            <a:r>
              <a:rPr lang="en-US" sz="1400" i="1" dirty="0" err="1"/>
              <a:t>parahaemolyticus</a:t>
            </a:r>
            <a:r>
              <a:rPr lang="en-US" sz="1400" i="1" dirty="0"/>
              <a:t> </a:t>
            </a:r>
            <a:r>
              <a:rPr lang="en-US" sz="1400" dirty="0"/>
              <a:t>at different temperatures and their susceptibility to natural antimicrobials (co-PI: Dr. Christina DeWitt)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400" dirty="0"/>
              <a:t>Use of genomic tools to trace </a:t>
            </a:r>
            <a:r>
              <a:rPr lang="en-US" sz="1400" i="1" dirty="0"/>
              <a:t>Listeria </a:t>
            </a:r>
            <a:r>
              <a:rPr lang="en-US" sz="1400" dirty="0"/>
              <a:t>spp. contamination and harborage sites in food processing facilities. (</a:t>
            </a:r>
            <a:r>
              <a:rPr lang="en-US" sz="1400" i="1" dirty="0"/>
              <a:t>Project done in</a:t>
            </a:r>
            <a:r>
              <a:rPr lang="en-US" sz="1400" dirty="0"/>
              <a:t> </a:t>
            </a:r>
            <a:r>
              <a:rPr lang="en-US" sz="1400" i="1" dirty="0"/>
              <a:t>collaboration with the British Columbia Center for Disease Control)</a:t>
            </a:r>
            <a:r>
              <a:rPr lang="en-CA" sz="1400" dirty="0"/>
              <a:t> </a:t>
            </a:r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400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400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400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400" dirty="0"/>
          </a:p>
          <a:p>
            <a:pPr>
              <a:spcBef>
                <a:spcPts val="600"/>
              </a:spcBef>
              <a:spcAft>
                <a:spcPts val="300"/>
              </a:spcAft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3579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156" y="274638"/>
            <a:ext cx="8229600" cy="1143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Western Regional Center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211" y="6352659"/>
            <a:ext cx="190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*retired Dec. 2016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8625" y="5112625"/>
            <a:ext cx="4150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432FF"/>
                </a:solidFill>
                <a:latin typeface="Calibri"/>
                <a:cs typeface="Calibri"/>
              </a:rPr>
              <a:t>13 western states and 2 Pacific Island Nations</a:t>
            </a:r>
            <a:endParaRPr lang="en-US" sz="2400" b="1">
              <a:solidFill>
                <a:srgbClr val="0432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861"/>
            <a:ext cx="1833003" cy="7545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100" y="2120922"/>
            <a:ext cx="4547656" cy="29917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33930" y="4791584"/>
            <a:ext cx="15547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x-none" sz="1200" dirty="0" err="1">
                <a:solidFill>
                  <a:schemeClr val="bg1">
                    <a:lumMod val="75000"/>
                  </a:schemeClr>
                </a:solidFill>
              </a:rPr>
              <a:t>www.sare.org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11211" y="1538381"/>
            <a:ext cx="4152420" cy="4693534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One of four USDA/FDA funded regional FSMA training coordination centers in 2015</a:t>
            </a:r>
          </a:p>
          <a:p>
            <a:pPr lvl="1">
              <a:spcAft>
                <a:spcPts val="1200"/>
              </a:spcAft>
            </a:pPr>
            <a:r>
              <a:rPr lang="en-US" sz="3000" dirty="0"/>
              <a:t>Western Region – </a:t>
            </a:r>
            <a:r>
              <a:rPr lang="en-US" sz="3000" b="1" dirty="0"/>
              <a:t>Oregon State University</a:t>
            </a:r>
          </a:p>
          <a:p>
            <a:pPr lvl="1">
              <a:spcAft>
                <a:spcPts val="1200"/>
              </a:spcAft>
            </a:pPr>
            <a:r>
              <a:rPr lang="en-US" sz="3000" dirty="0"/>
              <a:t>Southern Region – University of Florida</a:t>
            </a:r>
          </a:p>
          <a:p>
            <a:pPr lvl="1">
              <a:spcAft>
                <a:spcPts val="1200"/>
              </a:spcAft>
            </a:pPr>
            <a:r>
              <a:rPr lang="en-US" sz="3000" dirty="0"/>
              <a:t>NE Region – University of Vermont</a:t>
            </a:r>
          </a:p>
          <a:p>
            <a:pPr lvl="1">
              <a:spcAft>
                <a:spcPts val="1200"/>
              </a:spcAft>
            </a:pPr>
            <a:r>
              <a:rPr lang="en-US" sz="3000" dirty="0"/>
              <a:t>Central Region – Iowa State University</a:t>
            </a:r>
          </a:p>
          <a:p>
            <a:pPr lvl="1">
              <a:spcAft>
                <a:spcPts val="1200"/>
              </a:spcAft>
            </a:pPr>
            <a:r>
              <a:rPr lang="en-US" sz="3000" i="1" dirty="0"/>
              <a:t>National Coordinating Center </a:t>
            </a:r>
            <a:r>
              <a:rPr lang="en-US" sz="3000" dirty="0"/>
              <a:t>- </a:t>
            </a:r>
            <a:r>
              <a:rPr lang="en-US" sz="3000" i="1" dirty="0"/>
              <a:t>IFPTI – Battle Creek, MI</a:t>
            </a:r>
          </a:p>
          <a:p>
            <a:pPr>
              <a:spcAft>
                <a:spcPts val="1200"/>
              </a:spcAft>
            </a:pPr>
            <a:r>
              <a:rPr lang="en-US" dirty="0"/>
              <a:t>Principal Investigators: Drs. Bob </a:t>
            </a:r>
            <a:r>
              <a:rPr lang="en-US" dirty="0" err="1"/>
              <a:t>McGorrin</a:t>
            </a:r>
            <a:r>
              <a:rPr lang="en-US" dirty="0"/>
              <a:t>, Christina DeWitt, Jovana Kovacevic and Michael Morrissey </a:t>
            </a:r>
          </a:p>
        </p:txBody>
      </p:sp>
    </p:spTree>
    <p:extLst>
      <p:ext uri="{BB962C8B-B14F-4D97-AF65-F5344CB8AC3E}">
        <p14:creationId xmlns:p14="http://schemas.microsoft.com/office/powerpoint/2010/main" val="12704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Western Regional Center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211" y="6352659"/>
            <a:ext cx="1906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*retired Dec. 2016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6781" y="2001838"/>
            <a:ext cx="6557305" cy="33587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81838" y="3578106"/>
            <a:ext cx="3436162" cy="2447242"/>
            <a:chOff x="246838" y="2993906"/>
            <a:chExt cx="3436162" cy="2447242"/>
          </a:xfrm>
        </p:grpSpPr>
        <p:sp>
          <p:nvSpPr>
            <p:cNvPr id="11" name="Freeform 10"/>
            <p:cNvSpPr/>
            <p:nvPr/>
          </p:nvSpPr>
          <p:spPr>
            <a:xfrm>
              <a:off x="1358900" y="2993906"/>
              <a:ext cx="1866900" cy="1782485"/>
            </a:xfrm>
            <a:custGeom>
              <a:avLst/>
              <a:gdLst>
                <a:gd name="connsiteX0" fmla="*/ 352019 w 1580942"/>
                <a:gd name="connsiteY0" fmla="*/ 113208 h 1551137"/>
                <a:gd name="connsiteX1" fmla="*/ 12385 w 1580942"/>
                <a:gd name="connsiteY1" fmla="*/ 957939 h 1551137"/>
                <a:gd name="connsiteX2" fmla="*/ 160431 w 1580942"/>
                <a:gd name="connsiteY2" fmla="*/ 1436911 h 1551137"/>
                <a:gd name="connsiteX3" fmla="*/ 952911 w 1580942"/>
                <a:gd name="connsiteY3" fmla="*/ 1541413 h 1551137"/>
                <a:gd name="connsiteX4" fmla="*/ 1579928 w 1580942"/>
                <a:gd name="connsiteY4" fmla="*/ 1262739 h 1551137"/>
                <a:gd name="connsiteX5" fmla="*/ 1092248 w 1580942"/>
                <a:gd name="connsiteY5" fmla="*/ 592179 h 1551137"/>
                <a:gd name="connsiteX6" fmla="*/ 804865 w 1580942"/>
                <a:gd name="connsiteY6" fmla="*/ 60956 h 1551137"/>
                <a:gd name="connsiteX7" fmla="*/ 352019 w 1580942"/>
                <a:gd name="connsiteY7" fmla="*/ 113208 h 155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942" h="1551137">
                  <a:moveTo>
                    <a:pt x="352019" y="113208"/>
                  </a:moveTo>
                  <a:cubicBezTo>
                    <a:pt x="219939" y="262705"/>
                    <a:pt x="44316" y="737322"/>
                    <a:pt x="12385" y="957939"/>
                  </a:cubicBezTo>
                  <a:cubicBezTo>
                    <a:pt x="-19546" y="1178556"/>
                    <a:pt x="3677" y="1339665"/>
                    <a:pt x="160431" y="1436911"/>
                  </a:cubicBezTo>
                  <a:cubicBezTo>
                    <a:pt x="317185" y="1534157"/>
                    <a:pt x="716328" y="1570442"/>
                    <a:pt x="952911" y="1541413"/>
                  </a:cubicBezTo>
                  <a:cubicBezTo>
                    <a:pt x="1189494" y="1512384"/>
                    <a:pt x="1556705" y="1420945"/>
                    <a:pt x="1579928" y="1262739"/>
                  </a:cubicBezTo>
                  <a:cubicBezTo>
                    <a:pt x="1603151" y="1104533"/>
                    <a:pt x="1221425" y="792476"/>
                    <a:pt x="1092248" y="592179"/>
                  </a:cubicBezTo>
                  <a:cubicBezTo>
                    <a:pt x="963071" y="391882"/>
                    <a:pt x="928237" y="142236"/>
                    <a:pt x="804865" y="60956"/>
                  </a:cubicBezTo>
                  <a:cubicBezTo>
                    <a:pt x="681494" y="-20324"/>
                    <a:pt x="484099" y="-36289"/>
                    <a:pt x="352019" y="113208"/>
                  </a:cubicBezTo>
                  <a:close/>
                </a:path>
              </a:pathLst>
            </a:custGeom>
            <a:noFill/>
            <a:ln w="34925">
              <a:solidFill>
                <a:srgbClr val="FFC000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Image result for logo university of hawaii manoa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38" y="4894713"/>
              <a:ext cx="1274943" cy="446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596900" y="4794817"/>
              <a:ext cx="30861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33463" lvl="2" defTabSz="457200" fontAlgn="auto">
                <a:spcBef>
                  <a:spcPct val="20000"/>
                </a:spcBef>
                <a:spcAft>
                  <a:spcPts val="1200"/>
                </a:spcAft>
                <a:buClr>
                  <a:srgbClr val="38598D"/>
                </a:buClr>
              </a:pPr>
              <a:r>
                <a:rPr lang="en-US" sz="1800" b="0">
                  <a:solidFill>
                    <a:prstClr val="black"/>
                  </a:solidFill>
                  <a:latin typeface="Calibri"/>
                </a:rPr>
                <a:t>Pacific sub-region:     Dr. </a:t>
              </a: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Aurora </a:t>
              </a:r>
              <a:r>
                <a:rPr lang="en-US" sz="1800" b="0" dirty="0" err="1">
                  <a:solidFill>
                    <a:prstClr val="black"/>
                  </a:solidFill>
                  <a:latin typeface="Calibri"/>
                </a:rPr>
                <a:t>Saulo</a:t>
              </a: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-400050" y="1958638"/>
            <a:ext cx="5010150" cy="1436931"/>
            <a:chOff x="-1035050" y="1374438"/>
            <a:chExt cx="5010150" cy="1436931"/>
          </a:xfrm>
        </p:grpSpPr>
        <p:sp>
          <p:nvSpPr>
            <p:cNvPr id="16" name="Freeform 15"/>
            <p:cNvSpPr/>
            <p:nvPr/>
          </p:nvSpPr>
          <p:spPr>
            <a:xfrm>
              <a:off x="1450907" y="1485058"/>
              <a:ext cx="2524193" cy="1075579"/>
            </a:xfrm>
            <a:custGeom>
              <a:avLst/>
              <a:gdLst>
                <a:gd name="connsiteX0" fmla="*/ 321015 w 1817614"/>
                <a:gd name="connsiteY0" fmla="*/ 48942 h 924434"/>
                <a:gd name="connsiteX1" fmla="*/ 510704 w 1817614"/>
                <a:gd name="connsiteY1" fmla="*/ 10032 h 924434"/>
                <a:gd name="connsiteX2" fmla="*/ 690666 w 1817614"/>
                <a:gd name="connsiteY2" fmla="*/ 53806 h 924434"/>
                <a:gd name="connsiteX3" fmla="*/ 1152730 w 1817614"/>
                <a:gd name="connsiteY3" fmla="*/ 102444 h 924434"/>
                <a:gd name="connsiteX4" fmla="*/ 1556428 w 1817614"/>
                <a:gd name="connsiteY4" fmla="*/ 209449 h 924434"/>
                <a:gd name="connsiteX5" fmla="*/ 1600202 w 1817614"/>
                <a:gd name="connsiteY5" fmla="*/ 452640 h 924434"/>
                <a:gd name="connsiteX6" fmla="*/ 1668296 w 1817614"/>
                <a:gd name="connsiteY6" fmla="*/ 656921 h 924434"/>
                <a:gd name="connsiteX7" fmla="*/ 1775300 w 1817614"/>
                <a:gd name="connsiteY7" fmla="*/ 686104 h 924434"/>
                <a:gd name="connsiteX8" fmla="*/ 1726662 w 1817614"/>
                <a:gd name="connsiteY8" fmla="*/ 924432 h 924434"/>
                <a:gd name="connsiteX9" fmla="*/ 792806 w 1817614"/>
                <a:gd name="connsiteY9" fmla="*/ 690968 h 924434"/>
                <a:gd name="connsiteX10" fmla="*/ 316151 w 1817614"/>
                <a:gd name="connsiteY10" fmla="*/ 564508 h 924434"/>
                <a:gd name="connsiteX11" fmla="*/ 2 w 1817614"/>
                <a:gd name="connsiteY11" fmla="*/ 476959 h 924434"/>
                <a:gd name="connsiteX12" fmla="*/ 321015 w 1817614"/>
                <a:gd name="connsiteY12" fmla="*/ 48942 h 92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7614" h="924434">
                  <a:moveTo>
                    <a:pt x="321015" y="48942"/>
                  </a:moveTo>
                  <a:cubicBezTo>
                    <a:pt x="406132" y="-28879"/>
                    <a:pt x="449096" y="9221"/>
                    <a:pt x="510704" y="10032"/>
                  </a:cubicBezTo>
                  <a:cubicBezTo>
                    <a:pt x="572312" y="10843"/>
                    <a:pt x="583662" y="38404"/>
                    <a:pt x="690666" y="53806"/>
                  </a:cubicBezTo>
                  <a:cubicBezTo>
                    <a:pt x="797670" y="69208"/>
                    <a:pt x="1008436" y="76504"/>
                    <a:pt x="1152730" y="102444"/>
                  </a:cubicBezTo>
                  <a:cubicBezTo>
                    <a:pt x="1297024" y="128385"/>
                    <a:pt x="1481849" y="151083"/>
                    <a:pt x="1556428" y="209449"/>
                  </a:cubicBezTo>
                  <a:cubicBezTo>
                    <a:pt x="1631007" y="267815"/>
                    <a:pt x="1581557" y="378061"/>
                    <a:pt x="1600202" y="452640"/>
                  </a:cubicBezTo>
                  <a:cubicBezTo>
                    <a:pt x="1618847" y="527219"/>
                    <a:pt x="1639113" y="618010"/>
                    <a:pt x="1668296" y="656921"/>
                  </a:cubicBezTo>
                  <a:cubicBezTo>
                    <a:pt x="1697479" y="695832"/>
                    <a:pt x="1765572" y="641519"/>
                    <a:pt x="1775300" y="686104"/>
                  </a:cubicBezTo>
                  <a:cubicBezTo>
                    <a:pt x="1785028" y="730689"/>
                    <a:pt x="1890411" y="923621"/>
                    <a:pt x="1726662" y="924432"/>
                  </a:cubicBezTo>
                  <a:cubicBezTo>
                    <a:pt x="1562913" y="925243"/>
                    <a:pt x="1027891" y="750955"/>
                    <a:pt x="792806" y="690968"/>
                  </a:cubicBezTo>
                  <a:cubicBezTo>
                    <a:pt x="557721" y="630981"/>
                    <a:pt x="316151" y="564508"/>
                    <a:pt x="316151" y="564508"/>
                  </a:cubicBezTo>
                  <a:cubicBezTo>
                    <a:pt x="184017" y="528840"/>
                    <a:pt x="813" y="562076"/>
                    <a:pt x="2" y="476959"/>
                  </a:cubicBezTo>
                  <a:cubicBezTo>
                    <a:pt x="-809" y="391842"/>
                    <a:pt x="235898" y="126763"/>
                    <a:pt x="321015" y="48942"/>
                  </a:cubicBezTo>
                  <a:close/>
                </a:path>
              </a:pathLst>
            </a:custGeom>
            <a:noFill/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52" y="1374438"/>
              <a:ext cx="927728" cy="90122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1035050" y="2165038"/>
              <a:ext cx="33274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33463" lvl="2" defTabSz="457200" fontAlgn="auto">
                <a:spcBef>
                  <a:spcPct val="20000"/>
                </a:spcBef>
                <a:spcAft>
                  <a:spcPts val="1200"/>
                </a:spcAft>
                <a:buClr>
                  <a:srgbClr val="38598D"/>
                </a:buClr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Northwest sub-region: Dr. Barbara </a:t>
              </a:r>
              <a:r>
                <a:rPr lang="en-US" sz="1800" b="0" dirty="0" err="1">
                  <a:solidFill>
                    <a:prstClr val="black"/>
                  </a:solidFill>
                  <a:latin typeface="Calibri"/>
                </a:rPr>
                <a:t>Rasco</a:t>
              </a:r>
              <a:endParaRPr lang="en-US" sz="18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099743" y="2941612"/>
            <a:ext cx="3644900" cy="2544345"/>
            <a:chOff x="3099743" y="2941612"/>
            <a:chExt cx="3644900" cy="2544345"/>
          </a:xfrm>
        </p:grpSpPr>
        <p:sp>
          <p:nvSpPr>
            <p:cNvPr id="19" name="Freeform 18"/>
            <p:cNvSpPr/>
            <p:nvPr/>
          </p:nvSpPr>
          <p:spPr>
            <a:xfrm>
              <a:off x="3179111" y="2941612"/>
              <a:ext cx="1505126" cy="1236136"/>
            </a:xfrm>
            <a:custGeom>
              <a:avLst/>
              <a:gdLst>
                <a:gd name="connsiteX0" fmla="*/ 81763 w 1031252"/>
                <a:gd name="connsiteY0" fmla="*/ 40 h 1190947"/>
                <a:gd name="connsiteX1" fmla="*/ 743243 w 1031252"/>
                <a:gd name="connsiteY1" fmla="*/ 175138 h 1190947"/>
                <a:gd name="connsiteX2" fmla="*/ 670286 w 1031252"/>
                <a:gd name="connsiteY2" fmla="*/ 612883 h 1190947"/>
                <a:gd name="connsiteX3" fmla="*/ 1005890 w 1031252"/>
                <a:gd name="connsiteY3" fmla="*/ 690704 h 1190947"/>
                <a:gd name="connsiteX4" fmla="*/ 952388 w 1031252"/>
                <a:gd name="connsiteY4" fmla="*/ 1181951 h 1190947"/>
                <a:gd name="connsiteX5" fmla="*/ 514643 w 1031252"/>
                <a:gd name="connsiteY5" fmla="*/ 1006853 h 1190947"/>
                <a:gd name="connsiteX6" fmla="*/ 339546 w 1031252"/>
                <a:gd name="connsiteY6" fmla="*/ 982534 h 1190947"/>
                <a:gd name="connsiteX7" fmla="*/ 115809 w 1031252"/>
                <a:gd name="connsiteY7" fmla="*/ 739342 h 1190947"/>
                <a:gd name="connsiteX8" fmla="*/ 13669 w 1031252"/>
                <a:gd name="connsiteY8" fmla="*/ 165410 h 1190947"/>
                <a:gd name="connsiteX9" fmla="*/ 81763 w 1031252"/>
                <a:gd name="connsiteY9" fmla="*/ 40 h 119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1252" h="1190947">
                  <a:moveTo>
                    <a:pt x="81763" y="40"/>
                  </a:moveTo>
                  <a:cubicBezTo>
                    <a:pt x="203359" y="1661"/>
                    <a:pt x="645156" y="72998"/>
                    <a:pt x="743243" y="175138"/>
                  </a:cubicBezTo>
                  <a:cubicBezTo>
                    <a:pt x="841330" y="277279"/>
                    <a:pt x="626512" y="526955"/>
                    <a:pt x="670286" y="612883"/>
                  </a:cubicBezTo>
                  <a:cubicBezTo>
                    <a:pt x="714061" y="698811"/>
                    <a:pt x="958873" y="595859"/>
                    <a:pt x="1005890" y="690704"/>
                  </a:cubicBezTo>
                  <a:cubicBezTo>
                    <a:pt x="1052907" y="785549"/>
                    <a:pt x="1034262" y="1129260"/>
                    <a:pt x="952388" y="1181951"/>
                  </a:cubicBezTo>
                  <a:cubicBezTo>
                    <a:pt x="870514" y="1234642"/>
                    <a:pt x="616783" y="1040089"/>
                    <a:pt x="514643" y="1006853"/>
                  </a:cubicBezTo>
                  <a:cubicBezTo>
                    <a:pt x="412503" y="973617"/>
                    <a:pt x="406018" y="1027119"/>
                    <a:pt x="339546" y="982534"/>
                  </a:cubicBezTo>
                  <a:cubicBezTo>
                    <a:pt x="273074" y="937949"/>
                    <a:pt x="170122" y="875529"/>
                    <a:pt x="115809" y="739342"/>
                  </a:cubicBezTo>
                  <a:cubicBezTo>
                    <a:pt x="61496" y="603155"/>
                    <a:pt x="18533" y="285384"/>
                    <a:pt x="13669" y="165410"/>
                  </a:cubicBezTo>
                  <a:cubicBezTo>
                    <a:pt x="8805" y="45436"/>
                    <a:pt x="-39833" y="-1581"/>
                    <a:pt x="81763" y="40"/>
                  </a:cubicBezTo>
                  <a:close/>
                </a:path>
              </a:pathLst>
            </a:custGeom>
            <a:noFill/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 descr="Image result for logo university of california davi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483" y="4469348"/>
              <a:ext cx="1274943" cy="36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099743" y="4839626"/>
              <a:ext cx="36449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33463" lvl="2" defTabSz="457200" fontAlgn="auto">
                <a:spcBef>
                  <a:spcPct val="20000"/>
                </a:spcBef>
                <a:spcAft>
                  <a:spcPts val="1200"/>
                </a:spcAft>
                <a:buClr>
                  <a:srgbClr val="38598D"/>
                </a:buClr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Southwest sub-region: Dr. Linda Harris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138111" y="1517045"/>
            <a:ext cx="4152640" cy="2660702"/>
            <a:chOff x="4138111" y="1517045"/>
            <a:chExt cx="4152640" cy="2660702"/>
          </a:xfrm>
        </p:grpSpPr>
        <p:sp>
          <p:nvSpPr>
            <p:cNvPr id="23" name="Freeform 22"/>
            <p:cNvSpPr/>
            <p:nvPr/>
          </p:nvSpPr>
          <p:spPr>
            <a:xfrm>
              <a:off x="4138111" y="2361326"/>
              <a:ext cx="1170489" cy="1816421"/>
            </a:xfrm>
            <a:custGeom>
              <a:avLst/>
              <a:gdLst>
                <a:gd name="connsiteX0" fmla="*/ 122307 w 906642"/>
                <a:gd name="connsiteY0" fmla="*/ 382 h 1701860"/>
                <a:gd name="connsiteX1" fmla="*/ 705967 w 906642"/>
                <a:gd name="connsiteY1" fmla="*/ 87931 h 1701860"/>
                <a:gd name="connsiteX2" fmla="*/ 827563 w 906642"/>
                <a:gd name="connsiteY2" fmla="*/ 97658 h 1701860"/>
                <a:gd name="connsiteX3" fmla="*/ 769197 w 906642"/>
                <a:gd name="connsiteY3" fmla="*/ 827233 h 1701860"/>
                <a:gd name="connsiteX4" fmla="*/ 900520 w 906642"/>
                <a:gd name="connsiteY4" fmla="*/ 851552 h 1701860"/>
                <a:gd name="connsiteX5" fmla="*/ 876201 w 906642"/>
                <a:gd name="connsiteY5" fmla="*/ 1211475 h 1701860"/>
                <a:gd name="connsiteX6" fmla="*/ 798380 w 906642"/>
                <a:gd name="connsiteY6" fmla="*/ 1221203 h 1701860"/>
                <a:gd name="connsiteX7" fmla="*/ 764333 w 906642"/>
                <a:gd name="connsiteY7" fmla="*/ 1654084 h 1701860"/>
                <a:gd name="connsiteX8" fmla="*/ 482231 w 906642"/>
                <a:gd name="connsiteY8" fmla="*/ 1639492 h 1701860"/>
                <a:gd name="connsiteX9" fmla="*/ 360635 w 906642"/>
                <a:gd name="connsiteY9" fmla="*/ 1649220 h 1701860"/>
                <a:gd name="connsiteX10" fmla="*/ 302269 w 906642"/>
                <a:gd name="connsiteY10" fmla="*/ 1668675 h 1701860"/>
                <a:gd name="connsiteX11" fmla="*/ 360635 w 906642"/>
                <a:gd name="connsiteY11" fmla="*/ 1153109 h 1701860"/>
                <a:gd name="connsiteX12" fmla="*/ 15303 w 906642"/>
                <a:gd name="connsiteY12" fmla="*/ 1080152 h 1701860"/>
                <a:gd name="connsiteX13" fmla="*/ 83397 w 906642"/>
                <a:gd name="connsiteY13" fmla="*/ 661862 h 1701860"/>
                <a:gd name="connsiteX14" fmla="*/ 287678 w 906642"/>
                <a:gd name="connsiteY14" fmla="*/ 686182 h 1701860"/>
                <a:gd name="connsiteX15" fmla="*/ 331452 w 906642"/>
                <a:gd name="connsiteY15" fmla="*/ 457582 h 1701860"/>
                <a:gd name="connsiteX16" fmla="*/ 127171 w 906642"/>
                <a:gd name="connsiteY16" fmla="*/ 335986 h 1701860"/>
                <a:gd name="connsiteX17" fmla="*/ 146627 w 906642"/>
                <a:gd name="connsiteY17" fmla="*/ 238709 h 1701860"/>
                <a:gd name="connsiteX18" fmla="*/ 78533 w 906642"/>
                <a:gd name="connsiteY18" fmla="*/ 126841 h 1701860"/>
                <a:gd name="connsiteX19" fmla="*/ 122307 w 906642"/>
                <a:gd name="connsiteY19" fmla="*/ 382 h 170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06642" h="1701860">
                  <a:moveTo>
                    <a:pt x="122307" y="382"/>
                  </a:moveTo>
                  <a:cubicBezTo>
                    <a:pt x="226879" y="-6103"/>
                    <a:pt x="588424" y="71718"/>
                    <a:pt x="705967" y="87931"/>
                  </a:cubicBezTo>
                  <a:cubicBezTo>
                    <a:pt x="823510" y="104144"/>
                    <a:pt x="817025" y="-25559"/>
                    <a:pt x="827563" y="97658"/>
                  </a:cubicBezTo>
                  <a:cubicBezTo>
                    <a:pt x="838101" y="220875"/>
                    <a:pt x="757038" y="701584"/>
                    <a:pt x="769197" y="827233"/>
                  </a:cubicBezTo>
                  <a:cubicBezTo>
                    <a:pt x="781356" y="952882"/>
                    <a:pt x="882686" y="787512"/>
                    <a:pt x="900520" y="851552"/>
                  </a:cubicBezTo>
                  <a:cubicBezTo>
                    <a:pt x="918354" y="915592"/>
                    <a:pt x="893224" y="1149867"/>
                    <a:pt x="876201" y="1211475"/>
                  </a:cubicBezTo>
                  <a:cubicBezTo>
                    <a:pt x="859178" y="1273083"/>
                    <a:pt x="817025" y="1147435"/>
                    <a:pt x="798380" y="1221203"/>
                  </a:cubicBezTo>
                  <a:cubicBezTo>
                    <a:pt x="779735" y="1294971"/>
                    <a:pt x="817024" y="1584369"/>
                    <a:pt x="764333" y="1654084"/>
                  </a:cubicBezTo>
                  <a:cubicBezTo>
                    <a:pt x="711642" y="1723799"/>
                    <a:pt x="549514" y="1640303"/>
                    <a:pt x="482231" y="1639492"/>
                  </a:cubicBezTo>
                  <a:cubicBezTo>
                    <a:pt x="414948" y="1638681"/>
                    <a:pt x="390629" y="1644356"/>
                    <a:pt x="360635" y="1649220"/>
                  </a:cubicBezTo>
                  <a:cubicBezTo>
                    <a:pt x="330641" y="1654084"/>
                    <a:pt x="302269" y="1751360"/>
                    <a:pt x="302269" y="1668675"/>
                  </a:cubicBezTo>
                  <a:cubicBezTo>
                    <a:pt x="302269" y="1585990"/>
                    <a:pt x="408463" y="1251196"/>
                    <a:pt x="360635" y="1153109"/>
                  </a:cubicBezTo>
                  <a:cubicBezTo>
                    <a:pt x="312807" y="1055022"/>
                    <a:pt x="61509" y="1162027"/>
                    <a:pt x="15303" y="1080152"/>
                  </a:cubicBezTo>
                  <a:cubicBezTo>
                    <a:pt x="-30903" y="998277"/>
                    <a:pt x="38001" y="727524"/>
                    <a:pt x="83397" y="661862"/>
                  </a:cubicBezTo>
                  <a:cubicBezTo>
                    <a:pt x="128793" y="596200"/>
                    <a:pt x="246336" y="720229"/>
                    <a:pt x="287678" y="686182"/>
                  </a:cubicBezTo>
                  <a:cubicBezTo>
                    <a:pt x="329020" y="652135"/>
                    <a:pt x="358203" y="515948"/>
                    <a:pt x="331452" y="457582"/>
                  </a:cubicBezTo>
                  <a:cubicBezTo>
                    <a:pt x="304701" y="399216"/>
                    <a:pt x="157975" y="372465"/>
                    <a:pt x="127171" y="335986"/>
                  </a:cubicBezTo>
                  <a:cubicBezTo>
                    <a:pt x="96367" y="299507"/>
                    <a:pt x="154733" y="273566"/>
                    <a:pt x="146627" y="238709"/>
                  </a:cubicBezTo>
                  <a:cubicBezTo>
                    <a:pt x="138521" y="203852"/>
                    <a:pt x="85829" y="166562"/>
                    <a:pt x="78533" y="126841"/>
                  </a:cubicBezTo>
                  <a:cubicBezTo>
                    <a:pt x="71237" y="87120"/>
                    <a:pt x="17735" y="6867"/>
                    <a:pt x="122307" y="382"/>
                  </a:cubicBezTo>
                  <a:close/>
                </a:path>
              </a:pathLst>
            </a:custGeom>
            <a:noFill/>
            <a:ln w="3492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14" descr="Image result for logo colorado state university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0" y="1592226"/>
              <a:ext cx="1397949" cy="608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683951" y="1517045"/>
              <a:ext cx="3606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033463" lvl="2" defTabSz="457200" fontAlgn="auto">
                <a:spcBef>
                  <a:spcPct val="20000"/>
                </a:spcBef>
                <a:spcAft>
                  <a:spcPts val="1200"/>
                </a:spcAft>
                <a:buClr>
                  <a:srgbClr val="38598D"/>
                </a:buClr>
              </a:pPr>
              <a:r>
                <a:rPr lang="en-US" sz="1800" b="0" dirty="0">
                  <a:solidFill>
                    <a:prstClr val="black"/>
                  </a:solidFill>
                  <a:latin typeface="Calibri"/>
                </a:rPr>
                <a:t>Mountain sub-region: Dr. Marisa Bunning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4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381" y="959668"/>
            <a:ext cx="8271819" cy="5161732"/>
            <a:chOff x="605481" y="1658168"/>
            <a:chExt cx="8143103" cy="4886615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605481" y="2070478"/>
              <a:ext cx="8143103" cy="3793524"/>
            </a:xfrm>
            <a:prstGeom prst="roundRect">
              <a:avLst>
                <a:gd name="adj" fmla="val 44739"/>
              </a:avLst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</a:schemeClr>
                </a:gs>
                <a:gs pos="28000">
                  <a:schemeClr val="accent3">
                    <a:lumMod val="89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999999"/>
                </a:solidFill>
                <a:effectLst/>
                <a:latin typeface="Arial" charset="0"/>
                <a:ea typeface="ＭＳ Ｐゴシック" pitchFamily="-96" charset="-128"/>
              </a:endParaRP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46455" y="1658168"/>
              <a:ext cx="4423215" cy="50833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5000">
                  <a:schemeClr val="accent2">
                    <a:lumMod val="20000"/>
                    <a:lumOff val="8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 w="31750" cap="flat" cmpd="sng" algn="ctr">
              <a:solidFill>
                <a:srgbClr val="3859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600"/>
                </a:spcBef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sz="2400" dirty="0">
                  <a:solidFill>
                    <a:srgbClr val="040000"/>
                  </a:solidFill>
                  <a:latin typeface="Calibri"/>
                  <a:cs typeface="Calibri"/>
                </a:rPr>
                <a:t>Western Regional Center at OSU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1460198" y="2577533"/>
              <a:ext cx="2973424" cy="1273165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5000">
                  <a:schemeClr val="accent2">
                    <a:lumMod val="20000"/>
                    <a:lumOff val="8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 w="31750" cap="flat" cmpd="sng" algn="ctr">
              <a:solidFill>
                <a:srgbClr val="3859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600"/>
                </a:spcBef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sz="2400" dirty="0">
                  <a:solidFill>
                    <a:srgbClr val="040000"/>
                  </a:solidFill>
                  <a:latin typeface="Calibri"/>
                  <a:cs typeface="Calibri"/>
                </a:rPr>
                <a:t>Train-the-Trainer FSPCA and PSA Workshops</a:t>
              </a: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769708" y="2586126"/>
              <a:ext cx="2901383" cy="1264572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5000">
                  <a:schemeClr val="accent2">
                    <a:lumMod val="20000"/>
                    <a:lumOff val="8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 w="31750" cap="flat" cmpd="sng" algn="ctr">
              <a:solidFill>
                <a:srgbClr val="3859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600"/>
                </a:spcBef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sz="2400" dirty="0">
                  <a:solidFill>
                    <a:srgbClr val="040000"/>
                  </a:solidFill>
                  <a:latin typeface="Calibri"/>
                  <a:cs typeface="Calibri"/>
                </a:rPr>
                <a:t>Add-on Curriculum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3085287" y="4307353"/>
              <a:ext cx="2973424" cy="1273165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5000">
                  <a:schemeClr val="accent2">
                    <a:lumMod val="20000"/>
                    <a:lumOff val="80000"/>
                  </a:schemeClr>
                </a:gs>
                <a:gs pos="0">
                  <a:schemeClr val="tx2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 w="31750" cap="flat" cmpd="sng" algn="ctr">
              <a:solidFill>
                <a:srgbClr val="3859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600"/>
                </a:spcBef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sz="2400" dirty="0">
                  <a:solidFill>
                    <a:srgbClr val="040000"/>
                  </a:solidFill>
                  <a:latin typeface="Calibri"/>
                  <a:cs typeface="Calibri"/>
                </a:rPr>
                <a:t>Cadre of Trainers, Lead Trainers, Lead Instructors</a:t>
              </a: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936585" y="6018868"/>
              <a:ext cx="3273490" cy="525915"/>
            </a:xfrm>
            <a:prstGeom prst="roundRect">
              <a:avLst/>
            </a:prstGeom>
            <a:noFill/>
            <a:ln w="31750" cap="flat" cmpd="sng" algn="ctr">
              <a:solidFill>
                <a:srgbClr val="38598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600"/>
                </a:spcBef>
                <a:spcAft>
                  <a:spcPts val="1800"/>
                </a:spcAft>
                <a:buClr>
                  <a:schemeClr val="accent6">
                    <a:lumMod val="75000"/>
                  </a:schemeClr>
                </a:buClr>
              </a:pPr>
              <a:r>
                <a:rPr lang="en-US" sz="2400" dirty="0">
                  <a:solidFill>
                    <a:srgbClr val="040000"/>
                  </a:solidFill>
                  <a:latin typeface="Calibri"/>
                  <a:cs typeface="Calibri"/>
                </a:rPr>
                <a:t>Training of Stakeholders</a:t>
              </a:r>
            </a:p>
          </p:txBody>
        </p:sp>
        <p:cxnSp>
          <p:nvCxnSpPr>
            <p:cNvPr id="9" name="Straight Arrow Connector 8"/>
            <p:cNvCxnSpPr>
              <a:stCxn id="5" idx="2"/>
              <a:endCxn id="7" idx="0"/>
            </p:cNvCxnSpPr>
            <p:nvPr/>
          </p:nvCxnSpPr>
          <p:spPr bwMode="auto">
            <a:xfrm flipH="1">
              <a:off x="2946910" y="2166498"/>
              <a:ext cx="1811153" cy="41103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/>
            <p:cNvCxnSpPr>
              <a:stCxn id="5" idx="2"/>
              <a:endCxn id="8" idx="0"/>
            </p:cNvCxnSpPr>
            <p:nvPr/>
          </p:nvCxnSpPr>
          <p:spPr bwMode="auto">
            <a:xfrm>
              <a:off x="4758063" y="2166498"/>
              <a:ext cx="1462337" cy="4196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/>
            <p:cNvCxnSpPr>
              <a:stCxn id="7" idx="2"/>
              <a:endCxn id="9" idx="0"/>
            </p:cNvCxnSpPr>
            <p:nvPr/>
          </p:nvCxnSpPr>
          <p:spPr bwMode="auto">
            <a:xfrm>
              <a:off x="2946910" y="3850698"/>
              <a:ext cx="1625089" cy="4566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/>
            <p:cNvCxnSpPr>
              <a:stCxn id="8" idx="2"/>
              <a:endCxn id="9" idx="0"/>
            </p:cNvCxnSpPr>
            <p:nvPr/>
          </p:nvCxnSpPr>
          <p:spPr bwMode="auto">
            <a:xfrm flipH="1">
              <a:off x="4571999" y="3850698"/>
              <a:ext cx="1648401" cy="4566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3" name="Straight Arrow Connector 12"/>
            <p:cNvCxnSpPr>
              <a:stCxn id="9" idx="2"/>
              <a:endCxn id="12" idx="0"/>
            </p:cNvCxnSpPr>
            <p:nvPr/>
          </p:nvCxnSpPr>
          <p:spPr bwMode="auto">
            <a:xfrm>
              <a:off x="4571999" y="5580518"/>
              <a:ext cx="1331" cy="4383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859221" y="4112194"/>
              <a:ext cx="22744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Coordination with other Regional Centers and NCC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Communication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05903" y="4250693"/>
              <a:ext cx="20364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Technical assistance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Evaluation</a:t>
              </a:r>
            </a:p>
          </p:txBody>
        </p:sp>
      </p:grpSp>
      <p:pic>
        <p:nvPicPr>
          <p:cNvPr id="26" name="Picture 25" descr="WRCEFS Logo-update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" y="217624"/>
            <a:ext cx="2311921" cy="117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42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20 at 12.49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63" y="850616"/>
            <a:ext cx="8484012" cy="36182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75" y="433754"/>
            <a:ext cx="6306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more information visit: </a:t>
            </a:r>
            <a:r>
              <a:rPr lang="en-US" dirty="0">
                <a:hlinkClick r:id="rId3"/>
              </a:rPr>
              <a:t>https://agsci.oregonstate.edu/wrfsc</a:t>
            </a:r>
            <a:r>
              <a:rPr lang="en-US" dirty="0"/>
              <a:t>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67145" y="1416129"/>
            <a:ext cx="7678697" cy="4876150"/>
            <a:chOff x="467145" y="1416129"/>
            <a:chExt cx="7678697" cy="4876150"/>
          </a:xfrm>
        </p:grpSpPr>
        <p:grpSp>
          <p:nvGrpSpPr>
            <p:cNvPr id="14" name="Group 13"/>
            <p:cNvGrpSpPr/>
            <p:nvPr/>
          </p:nvGrpSpPr>
          <p:grpSpPr>
            <a:xfrm>
              <a:off x="467145" y="4529859"/>
              <a:ext cx="7678697" cy="1762420"/>
              <a:chOff x="467145" y="4529859"/>
              <a:chExt cx="7678697" cy="1762420"/>
            </a:xfrm>
          </p:grpSpPr>
          <p:sp>
            <p:nvSpPr>
              <p:cNvPr id="4" name="Rounded Rectangle 3"/>
              <p:cNvSpPr/>
              <p:nvPr/>
            </p:nvSpPr>
            <p:spPr bwMode="auto">
              <a:xfrm>
                <a:off x="467145" y="4554966"/>
                <a:ext cx="7678697" cy="1737313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defTabSz="83969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 kern="0" dirty="0">
                  <a:latin typeface="+mn-lt"/>
                  <a:ea typeface="맑은 고딕" panose="020B0503020000020004" pitchFamily="50" charset="-127"/>
                </a:endParaRPr>
              </a:p>
              <a:p>
                <a:pPr defTabSz="83969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 kern="0" dirty="0">
                  <a:latin typeface="+mn-lt"/>
                  <a:ea typeface="맑은 고딕" panose="020B0503020000020004" pitchFamily="50" charset="-127"/>
                </a:endParaRPr>
              </a:p>
              <a:p>
                <a:pPr defTabSz="83969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 kern="0" dirty="0">
                  <a:latin typeface="+mn-lt"/>
                  <a:ea typeface="맑은 고딕" panose="020B0503020000020004" pitchFamily="50" charset="-127"/>
                </a:endParaRPr>
              </a:p>
              <a:p>
                <a:pPr defTabSz="83969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 kern="0" dirty="0">
                  <a:latin typeface="+mn-lt"/>
                  <a:ea typeface="맑은 고딕" panose="020B0503020000020004" pitchFamily="50" charset="-127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19607" y="4903121"/>
                <a:ext cx="66189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PSA Train-the-Trainer Course - 11/9-10/2017 - Vancouver, WA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21861" y="5216025"/>
                <a:ext cx="42755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Grower Training - 10/7/2017 - Pullman, WA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42871" y="5551808"/>
                <a:ext cx="426270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Grower Training - 11/7/2017 - Medford, OR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4266" y="5843792"/>
                <a:ext cx="44150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Grower Training - 11/7/2017 - Idaho Falls, ID 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12047" y="4529859"/>
                <a:ext cx="216818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839694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kern="0" dirty="0">
                    <a:solidFill>
                      <a:srgbClr val="DC4405"/>
                    </a:solidFill>
                    <a:ea typeface="맑은 고딕" panose="020B0503020000020004" pitchFamily="50" charset="-127"/>
                  </a:rPr>
                  <a:t>Upcoming Trainings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575464" y="5843791"/>
                <a:ext cx="19747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839694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kern="0" dirty="0">
                    <a:solidFill>
                      <a:srgbClr val="DC4405"/>
                    </a:solidFill>
                    <a:ea typeface="맑은 고딕" panose="020B0503020000020004" pitchFamily="50" charset="-127"/>
                  </a:rPr>
                  <a:t>…and many more!</a:t>
                </a:r>
              </a:p>
            </p:txBody>
          </p:sp>
        </p:grpSp>
        <p:sp>
          <p:nvSpPr>
            <p:cNvPr id="15" name="Donut 14"/>
            <p:cNvSpPr/>
            <p:nvPr/>
          </p:nvSpPr>
          <p:spPr bwMode="auto">
            <a:xfrm>
              <a:off x="3342999" y="1416129"/>
              <a:ext cx="1693409" cy="364981"/>
            </a:xfrm>
            <a:prstGeom prst="donut">
              <a:avLst/>
            </a:prstGeom>
            <a:solidFill>
              <a:srgbClr val="DC4405"/>
            </a:solidFill>
            <a:ln w="9525" cap="flat" cmpd="sng" algn="ctr">
              <a:solidFill>
                <a:srgbClr val="DC44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Zurich Lt B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81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Food Safety @ OSU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78" y="2390303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2570" y="4257433"/>
            <a:ext cx="1465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2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Kievit SC Offc" charset="0"/>
                <a:ea typeface="Kievit SC Offc" charset="0"/>
                <a:cs typeface="Kievit SC Offc" charset="0"/>
              </a:rPr>
              <a:t>FIC-Portland</a:t>
            </a:r>
          </a:p>
        </p:txBody>
      </p:sp>
      <p:pic>
        <p:nvPicPr>
          <p:cNvPr id="6" name="Picture 4" descr="wiegand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622" y="1518147"/>
            <a:ext cx="2684731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73028" y="3408994"/>
            <a:ext cx="1467902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Kievit SC Offc" charset="0"/>
                <a:ea typeface="Kievit SC Offc" charset="0"/>
                <a:cs typeface="Kievit SC Offc" charset="0"/>
              </a:defRPr>
            </a:lvl1pPr>
          </a:lstStyle>
          <a:p>
            <a:r>
              <a:rPr lang="en-US" dirty="0"/>
              <a:t>FST-Corvallis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2227" y="4257433"/>
            <a:ext cx="1792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2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Kievit SC Offc" charset="0"/>
                <a:ea typeface="Kievit SC Offc" charset="0"/>
                <a:cs typeface="Kievit SC Offc" charset="0"/>
              </a:rPr>
              <a:t>Seafood-Astoria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560" y="2390303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3261622" y="4033516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707972" y="5885838"/>
            <a:ext cx="1670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2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Kievit SC Offc" charset="0"/>
                <a:ea typeface="Kievit SC Offc" charset="0"/>
                <a:cs typeface="Kievit SC Offc" charset="0"/>
              </a:rPr>
              <a:t>NWREC-Aurora</a:t>
            </a:r>
          </a:p>
        </p:txBody>
      </p:sp>
    </p:spTree>
    <p:extLst>
      <p:ext uri="{BB962C8B-B14F-4D97-AF65-F5344CB8AC3E}">
        <p14:creationId xmlns:p14="http://schemas.microsoft.com/office/powerpoint/2010/main" val="1390616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C4405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Food Safety </a:t>
            </a:r>
            <a:r>
              <a:rPr lang="mr-IN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–</a:t>
            </a:r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 Corvallis Campus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83842" y="3552084"/>
            <a:ext cx="2885016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Joy Waite-Cusic,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Assist. Prof. of Food Safety Systems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Food Science and Technology, CAS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1" r="-1111"/>
          <a:stretch/>
        </p:blipFill>
        <p:spPr>
          <a:xfrm>
            <a:off x="5375141" y="1502657"/>
            <a:ext cx="2541058" cy="1956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375141" y="3552084"/>
            <a:ext cx="3416300" cy="868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Lisbeth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Goddik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Professor and Extension Specialist Dairy Processing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Food Science and Technology, CAS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26792" y="5408044"/>
            <a:ext cx="4205816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Si Hong Park,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Assist.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 Prof., Food Safety Biologist 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Food Science and Technology, CAS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E732D-9315-4F77-A796-023FFB3C9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858" y="3451326"/>
            <a:ext cx="1606283" cy="193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586" y="1505814"/>
            <a:ext cx="2545644" cy="1951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6291860" y="4446016"/>
            <a:ext cx="28521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Also…</a:t>
            </a:r>
          </a:p>
          <a:p>
            <a:r>
              <a:rPr lang="en-US" dirty="0"/>
              <a:t>Dr. Mark </a:t>
            </a:r>
            <a:r>
              <a:rPr lang="en-US" dirty="0" err="1"/>
              <a:t>Daeschel</a:t>
            </a:r>
            <a:r>
              <a:rPr lang="en-US" dirty="0"/>
              <a:t> – retired in 2017 but still teaching and consulting</a:t>
            </a:r>
          </a:p>
          <a:p>
            <a:endParaRPr lang="en-US" dirty="0"/>
          </a:p>
          <a:p>
            <a:r>
              <a:rPr lang="en-US" dirty="0"/>
              <a:t>Center For Small Farms &amp; Community Food Systems</a:t>
            </a:r>
          </a:p>
        </p:txBody>
      </p:sp>
    </p:spTree>
    <p:extLst>
      <p:ext uri="{BB962C8B-B14F-4D97-AF65-F5344CB8AC3E}">
        <p14:creationId xmlns:p14="http://schemas.microsoft.com/office/powerpoint/2010/main" val="3829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C4405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Food Safety </a:t>
            </a:r>
            <a:r>
              <a:rPr lang="mr-IN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–</a:t>
            </a:r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 Corvallis Campus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83842" y="3552084"/>
            <a:ext cx="2885016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Joy Waite-Cusic,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Assist. Prof. of Food Safety Systems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Food Science and Technology, CAS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1" r="-1111"/>
          <a:stretch/>
        </p:blipFill>
        <p:spPr>
          <a:xfrm>
            <a:off x="5375141" y="1502657"/>
            <a:ext cx="2541058" cy="1956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375141" y="3552084"/>
            <a:ext cx="3416300" cy="868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Lisbeth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Goddik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Professor and Extension Specialist in Dairy Processing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Food Science and Technology, CAS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26792" y="5408044"/>
            <a:ext cx="4205816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defRPr>
            </a:lvl1pPr>
            <a:lvl2pPr marL="3429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>
                <a:latin typeface="+mn-lt"/>
              </a:defRPr>
            </a:lvl2pPr>
            <a:lvl3pPr marL="6858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>
                <a:latin typeface="+mn-lt"/>
              </a:defRPr>
            </a:lvl3pPr>
            <a:lvl4pPr marL="10287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4pPr>
            <a:lvl5pPr marL="13716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9pPr>
          </a:lstStyle>
          <a:p>
            <a:r>
              <a:rPr lang="en-US" sz="1400" dirty="0"/>
              <a:t>Si Hong Park, Ph.D.</a:t>
            </a:r>
          </a:p>
          <a:p>
            <a:r>
              <a:rPr lang="en-US" sz="1400" dirty="0"/>
              <a:t>Assist. Prof., Food Safety Biologist </a:t>
            </a:r>
          </a:p>
          <a:p>
            <a:r>
              <a:rPr lang="en-US" sz="1400" dirty="0"/>
              <a:t>Food Science and Technology, CAS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E732D-9315-4F77-A796-023FFB3C9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858" y="3451326"/>
            <a:ext cx="1606283" cy="193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587" y="1518907"/>
            <a:ext cx="2542025" cy="1937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291860" y="4446016"/>
            <a:ext cx="28521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Also…</a:t>
            </a:r>
          </a:p>
          <a:p>
            <a:r>
              <a:rPr lang="en-US" dirty="0" err="1">
                <a:solidFill>
                  <a:schemeClr val="tx1">
                    <a:alpha val="22000"/>
                  </a:schemeClr>
                </a:solidFill>
              </a:rPr>
              <a:t>Dr</a:t>
            </a:r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, Mark </a:t>
            </a:r>
            <a:r>
              <a:rPr lang="en-US" dirty="0" err="1">
                <a:solidFill>
                  <a:schemeClr val="tx1">
                    <a:alpha val="22000"/>
                  </a:schemeClr>
                </a:solidFill>
              </a:rPr>
              <a:t>Daeschel</a:t>
            </a:r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 – retired in 2017 but still teaching and consulting</a:t>
            </a:r>
          </a:p>
          <a:p>
            <a:endParaRPr lang="en-US" dirty="0">
              <a:solidFill>
                <a:schemeClr val="tx1">
                  <a:alpha val="22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Center For Small Farms &amp; Community Food Systems</a:t>
            </a:r>
          </a:p>
        </p:txBody>
      </p:sp>
    </p:spTree>
    <p:extLst>
      <p:ext uri="{BB962C8B-B14F-4D97-AF65-F5344CB8AC3E}">
        <p14:creationId xmlns:p14="http://schemas.microsoft.com/office/powerpoint/2010/main" val="4000084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83170" y="3174803"/>
            <a:ext cx="4319373" cy="2343395"/>
            <a:chOff x="4683170" y="3410495"/>
            <a:chExt cx="4319373" cy="2343395"/>
          </a:xfrm>
        </p:grpSpPr>
        <p:sp>
          <p:nvSpPr>
            <p:cNvPr id="25" name="TextBox 24"/>
            <p:cNvSpPr txBox="1"/>
            <p:nvPr/>
          </p:nvSpPr>
          <p:spPr>
            <a:xfrm>
              <a:off x="6803351" y="3410495"/>
              <a:ext cx="21991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mbria" charset="0"/>
                  <a:ea typeface="Cambria" charset="0"/>
                  <a:cs typeface="Cambria" charset="0"/>
                </a:rPr>
                <a:t>Processing Environment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8686" y="3789519"/>
              <a:ext cx="1318383" cy="1964371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8" name="TextBox 27"/>
            <p:cNvSpPr txBox="1"/>
            <p:nvPr/>
          </p:nvSpPr>
          <p:spPr>
            <a:xfrm>
              <a:off x="5092937" y="3740696"/>
              <a:ext cx="243574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Dehydration processes to inactivate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Salmonella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and STEC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in jerky production</a:t>
              </a:r>
              <a:endParaRPr lang="en-US" sz="1050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31239" y="4097102"/>
              <a:ext cx="218717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Steam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blanching to kill </a:t>
              </a:r>
              <a:r>
                <a:rPr lang="en-US" sz="1050" b="0" i="1">
                  <a:solidFill>
                    <a:prstClr val="black"/>
                  </a:solidFill>
                  <a:latin typeface="Calibri" panose="020F0502020204030204"/>
                </a:rPr>
                <a:t>Salmonella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on in-shell hazelnuts</a:t>
              </a:r>
              <a:endParaRPr lang="en-US" sz="1050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83170" y="4444718"/>
              <a:ext cx="282496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Efficacy of sanitizers to reduce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Salmonella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on naturally contaminated hazelnuts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11643" y="4799192"/>
              <a:ext cx="250676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High pressure processing to kill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L. mono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and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E. coli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O157:H7 in cheese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69601" y="5153667"/>
              <a:ext cx="26687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Propylene oxide treatment as an effective strategy to inactivate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Salmonella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on tree nuts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(commercial-scale)</a:t>
              </a:r>
              <a:endParaRPr lang="en-US" sz="1050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-278097" y="2513270"/>
            <a:ext cx="7160973" cy="6045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0" dirty="0">
                <a:solidFill>
                  <a:prstClr val="black"/>
                </a:solidFill>
                <a:latin typeface="Cambria" charset="0"/>
                <a:ea typeface="Cambria" charset="0"/>
                <a:cs typeface="Cambria" charset="0"/>
              </a:rPr>
              <a:t>Examples of recent and current projects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82334" y="3239775"/>
            <a:ext cx="4817395" cy="2392641"/>
            <a:chOff x="182334" y="3475467"/>
            <a:chExt cx="4817395" cy="2392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172991" y="3944052"/>
              <a:ext cx="1683198" cy="140967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82334" y="3475467"/>
              <a:ext cx="17069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mbria" charset="0"/>
                  <a:ea typeface="Cambria" charset="0"/>
                  <a:cs typeface="Cambria" charset="0"/>
                </a:rPr>
                <a:t>On-Farm Research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26090" y="3745146"/>
              <a:ext cx="29984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Contaminated irrigation water and onions (MCES)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26090" y="3962649"/>
              <a:ext cx="247464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Microbiological quality of surface water used for irrigation of specialty crops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32750" y="4355468"/>
              <a:ext cx="326697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Cattle feeding trials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to reduce STEC shedding (EOARC)</a:t>
              </a:r>
              <a:endParaRPr lang="en-US" sz="1050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46071" y="4595650"/>
              <a:ext cx="26899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Prevalence studies of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Salmonella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in hazelnuts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46071" y="4813153"/>
              <a:ext cx="285416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State-licensed poultry producers and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Salmonella</a:t>
              </a:r>
              <a:endParaRPr lang="en-US" sz="1050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36441" y="5029189"/>
              <a:ext cx="31922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Salmonella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Dublin shedding immediately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after calving</a:t>
              </a:r>
              <a:endParaRPr lang="en-US" sz="1050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46071" y="5236574"/>
              <a:ext cx="31922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Risks of </a:t>
              </a:r>
              <a:r>
                <a:rPr lang="en-US" sz="1050" b="0" dirty="0" err="1">
                  <a:solidFill>
                    <a:prstClr val="black"/>
                  </a:solidFill>
                  <a:latin typeface="Calibri" panose="020F0502020204030204"/>
                </a:rPr>
                <a:t>biosolids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 as biological soil amendments 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736442" y="5452610"/>
              <a:ext cx="294209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Impacts of milk hauling practices on microbial load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of fluid milk</a:t>
              </a:r>
              <a:endParaRPr lang="en-US" sz="1050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00234" y="968293"/>
            <a:ext cx="4331774" cy="2107115"/>
            <a:chOff x="4600234" y="968293"/>
            <a:chExt cx="4331774" cy="2107115"/>
          </a:xfrm>
        </p:grpSpPr>
        <p:sp>
          <p:nvSpPr>
            <p:cNvPr id="33" name="TextBox 32"/>
            <p:cNvSpPr txBox="1"/>
            <p:nvPr/>
          </p:nvSpPr>
          <p:spPr>
            <a:xfrm>
              <a:off x="7335994" y="968293"/>
              <a:ext cx="1596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mbria" charset="0"/>
                  <a:ea typeface="Cambria" charset="0"/>
                  <a:cs typeface="Cambria" charset="0"/>
                </a:rPr>
                <a:t>Finished Product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2096" y="1252639"/>
              <a:ext cx="1694973" cy="1822769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600234" y="1357240"/>
              <a:ext cx="30160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”</a:t>
              </a:r>
              <a:r>
                <a:rPr lang="en-US" sz="1050" b="0" dirty="0" err="1">
                  <a:solidFill>
                    <a:prstClr val="black"/>
                  </a:solidFill>
                  <a:latin typeface="Calibri" panose="020F0502020204030204"/>
                </a:rPr>
                <a:t>Band-aid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” spoilage of chocolate milk (spoilage)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24520" y="1569975"/>
              <a:ext cx="288786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Foam destabilization of fluid milk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(spoilage)</a:t>
              </a:r>
              <a:endParaRPr lang="en-US" sz="1050" b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938337" y="1771982"/>
              <a:ext cx="267796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Reconditioning process of Oregon nut butters associated with a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Salmonella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outbreak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38338" y="2136528"/>
              <a:ext cx="26792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Hop beta 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acids as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“</a:t>
              </a:r>
              <a:r>
                <a:rPr lang="en-US" sz="1050" b="0">
                  <a:solidFill>
                    <a:prstClr val="black"/>
                  </a:solidFill>
                  <a:latin typeface="Calibri" panose="020F0502020204030204"/>
                </a:rPr>
                <a:t>clean label” antimicrobials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to prevent </a:t>
              </a:r>
              <a:r>
                <a:rPr lang="en-US" sz="1050" b="0" i="1" dirty="0">
                  <a:solidFill>
                    <a:prstClr val="black"/>
                  </a:solidFill>
                  <a:latin typeface="Calibri" panose="020F0502020204030204"/>
                </a:rPr>
                <a:t>L. mono </a:t>
              </a:r>
              <a:r>
                <a:rPr lang="en-US" sz="1050" b="0" dirty="0">
                  <a:solidFill>
                    <a:prstClr val="black"/>
                  </a:solidFill>
                  <a:latin typeface="Calibri" panose="020F0502020204030204"/>
                </a:rPr>
                <a:t>growth in deli meats</a:t>
              </a:r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82334" y="6855"/>
            <a:ext cx="82296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Waite-Cusic Food Micro Lab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03563" y="1138504"/>
            <a:ext cx="3682507" cy="1241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Joy Waite-Cusic, Ph.D.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Assist. Prof. of Food Safety Systems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Food Science and Technology, CAS</a:t>
            </a:r>
          </a:p>
        </p:txBody>
      </p:sp>
      <p:sp>
        <p:nvSpPr>
          <p:cNvPr id="6" name="Rectangle 5"/>
          <p:cNvSpPr/>
          <p:nvPr/>
        </p:nvSpPr>
        <p:spPr>
          <a:xfrm>
            <a:off x="6715354" y="5735848"/>
            <a:ext cx="2450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Kievit SC Offc" charset="0"/>
                <a:ea typeface="Kievit SC Offc" charset="0"/>
                <a:cs typeface="Kievit SC Offc" charset="0"/>
              </a:rPr>
              <a:t>Slide courtesy of:</a:t>
            </a:r>
          </a:p>
          <a:p>
            <a:r>
              <a:rPr lang="en-US" dirty="0">
                <a:solidFill>
                  <a:schemeClr val="bg2"/>
                </a:solidFill>
                <a:latin typeface="Kievit SC Offc" charset="0"/>
                <a:ea typeface="Kievit SC Offc" charset="0"/>
                <a:cs typeface="Kievit SC Offc" charset="0"/>
              </a:rPr>
              <a:t>Dr. Joy Waite-Cusic</a:t>
            </a:r>
          </a:p>
        </p:txBody>
      </p:sp>
    </p:spTree>
    <p:extLst>
      <p:ext uri="{BB962C8B-B14F-4D97-AF65-F5344CB8AC3E}">
        <p14:creationId xmlns:p14="http://schemas.microsoft.com/office/powerpoint/2010/main" val="8143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Food Safety @ OSU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78" y="2390303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2570" y="4257433"/>
            <a:ext cx="1465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SC Offc" charset="0"/>
                <a:ea typeface="Kievit SC Offc" charset="0"/>
                <a:cs typeface="Kievit SC Offc" charset="0"/>
              </a:rPr>
              <a:t>FIC-Portland</a:t>
            </a:r>
          </a:p>
        </p:txBody>
      </p:sp>
      <p:pic>
        <p:nvPicPr>
          <p:cNvPr id="6" name="Picture 4" descr="wiegand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622" y="1518147"/>
            <a:ext cx="2684731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73028" y="3408994"/>
            <a:ext cx="1467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Kievit SC Offc" charset="0"/>
                <a:ea typeface="Kievit SC Offc" charset="0"/>
                <a:cs typeface="Kievit SC Offc" charset="0"/>
              </a:defRPr>
            </a:lvl1pPr>
          </a:lstStyle>
          <a:p>
            <a:r>
              <a:rPr lang="en-US" dirty="0"/>
              <a:t>FST-Corvallis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2227" y="4257433"/>
            <a:ext cx="1792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SC Offc" charset="0"/>
                <a:ea typeface="Kievit SC Offc" charset="0"/>
                <a:cs typeface="Kievit SC Offc" charset="0"/>
              </a:rPr>
              <a:t>Seafood-Astoria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560" y="2390303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261622" y="4033516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707972" y="5885838"/>
            <a:ext cx="1670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SC Offc" charset="0"/>
                <a:ea typeface="Kievit SC Offc" charset="0"/>
                <a:cs typeface="Kievit SC Offc" charset="0"/>
              </a:rPr>
              <a:t>NWREC-Aurora</a:t>
            </a:r>
          </a:p>
        </p:txBody>
      </p:sp>
    </p:spTree>
    <p:extLst>
      <p:ext uri="{BB962C8B-B14F-4D97-AF65-F5344CB8AC3E}">
        <p14:creationId xmlns:p14="http://schemas.microsoft.com/office/powerpoint/2010/main" val="1475999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133136" y="3907114"/>
            <a:ext cx="4060022" cy="2246019"/>
            <a:chOff x="5157187" y="3508452"/>
            <a:chExt cx="4060022" cy="2246019"/>
          </a:xfrm>
        </p:grpSpPr>
        <p:sp>
          <p:nvSpPr>
            <p:cNvPr id="21" name="TextBox 20"/>
            <p:cNvSpPr txBox="1"/>
            <p:nvPr/>
          </p:nvSpPr>
          <p:spPr>
            <a:xfrm>
              <a:off x="6000592" y="3508452"/>
              <a:ext cx="18799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>
                  <a:latin typeface="Calibri" charset="0"/>
                  <a:ea typeface="Calibri" charset="0"/>
                  <a:cs typeface="Calibri" charset="0"/>
                </a:rPr>
                <a:t>Strain Characterization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844936" y="4046600"/>
              <a:ext cx="1685978" cy="1085941"/>
              <a:chOff x="6768363" y="3241387"/>
              <a:chExt cx="1976406" cy="1298156"/>
            </a:xfrm>
          </p:grpSpPr>
          <p:pic>
            <p:nvPicPr>
              <p:cNvPr id="31" name="Picture 8" descr="https://photos-6.dropbox.com/t/2/AABBwXwjZYi8ppaSjU_nJw-Bvu4cNPCd0H8iyYQYV5h0Qg/12/120701298/jpeg/32x32/1/1453255200/0/2/IMG_1627.jpg/EPWch10YtIkDIAIoAg/rlECRJpyecGPn4ymlTOhvAWajdAzk8Rm6CPsp7Yrw4I?size_mode=3&amp;size=800x600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092826" y="3917614"/>
                <a:ext cx="651943" cy="6219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4" name="Group 33"/>
              <p:cNvGrpSpPr/>
              <p:nvPr/>
            </p:nvGrpSpPr>
            <p:grpSpPr>
              <a:xfrm>
                <a:off x="6768363" y="3241387"/>
                <a:ext cx="1970501" cy="623132"/>
                <a:chOff x="4172505" y="3911260"/>
                <a:chExt cx="1970501" cy="623132"/>
              </a:xfrm>
            </p:grpSpPr>
            <p:pic>
              <p:nvPicPr>
                <p:cNvPr id="32" name="Picture 12" descr="https://photos-6.dropbox.com/t/2/AABBwXwjZYi8ppaSjU_nJw-Bvu4cNPCd0H8iyYQYV5h0Qg/12/120701298/jpeg/32x32/1/1453255200/0/2/IMG_1627.jpg/EPWch10YtIkDIAIoAg/rlECRJpyecGPn4ymlTOhvAWajdAzk8Rm6CPsp7Yrw4I?size_mode=3&amp;size=800x600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500612" y="3925444"/>
                  <a:ext cx="642394" cy="6014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3" name="Picture 32" descr="https://photos-5.dropbox.com/t/2/AAAvBtMBYqAvt7b4nvEcaA178XoxzTGKvbER-TAmQ-s22Q/12/120701298/jpeg/32x32/1/1453255200/0/2/IMG_1611.jpg/EPWch10YtIkDIAIoAg/eCCQ-DHTi1Q1_BcnqS31Vvg2FgaEVFgwp-L8GqkZo8U?size_mode=3&amp;size=800x600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841735" y="3918781"/>
                  <a:ext cx="592622" cy="6156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0" name="Picture 6" descr="https://photos-5.dropbox.com/t/2/AAAgzzayqCBcb049iwBBBWYFE8yVYI_Nj2PchsLsyYNB_A/12/120701298/jpeg/32x32/1/1456365600/0/2/IMG_1606.jpg/EPWch10YoeMDIAIoAg/w_SqGf78tuH3noBkMi2kYMG0uTMrmOLr5S7s8V83EmU?size_mode=3&amp;size=1024x768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172505" y="3911260"/>
                  <a:ext cx="599224" cy="62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8464" y="3925444"/>
                <a:ext cx="571865" cy="602287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86119" y="3930595"/>
                <a:ext cx="581312" cy="601427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46888" y="4010766"/>
              <a:ext cx="1397064" cy="122375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633483" y="3778617"/>
              <a:ext cx="1055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Genotypic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33591" y="3778617"/>
              <a:ext cx="11432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Phenotypic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57187" y="5183769"/>
              <a:ext cx="40600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DNA Amplification Assays </a:t>
              </a:r>
              <a:r>
                <a:rPr lang="mr-IN" dirty="0"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 various strategies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92351" y="5415917"/>
              <a:ext cx="3434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Whole genome sequencing very soon!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8614" y="3137483"/>
            <a:ext cx="5221301" cy="2906660"/>
            <a:chOff x="52189" y="3009746"/>
            <a:chExt cx="5221301" cy="29066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880" y="4193490"/>
              <a:ext cx="1870651" cy="172267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62927" y="3877405"/>
              <a:ext cx="28546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charset="0"/>
                  <a:ea typeface="Calibri" charset="0"/>
                  <a:cs typeface="Calibri" charset="0"/>
                </a:rPr>
                <a:t>Biofilm Formation and SEM Imaging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1881" y="3493544"/>
              <a:ext cx="3970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charset="0"/>
                  <a:ea typeface="Calibri" charset="0"/>
                  <a:cs typeface="Calibri" charset="0"/>
                </a:rPr>
                <a:t>Method Development</a:t>
              </a:r>
              <a:r>
                <a:rPr lang="en-US" sz="1400">
                  <a:latin typeface="Calibri" charset="0"/>
                  <a:ea typeface="Calibri" charset="0"/>
                  <a:cs typeface="Calibri" charset="0"/>
                </a:rPr>
                <a:t>, Validation, </a:t>
              </a:r>
              <a:r>
                <a:rPr lang="en-US" sz="1400" dirty="0">
                  <a:latin typeface="Calibri" charset="0"/>
                  <a:ea typeface="Calibri" charset="0"/>
                  <a:cs typeface="Calibri" charset="0"/>
                </a:rPr>
                <a:t>and Evaluation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189" y="3009746"/>
              <a:ext cx="5221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latin typeface="Calibri" charset="0"/>
                  <a:ea typeface="Calibri" charset="0"/>
                  <a:cs typeface="Calibri" charset="0"/>
                </a:rPr>
                <a:t>Processing Capabilities: e.g., thermal, dehydration, high pressure </a:t>
              </a:r>
            </a:p>
            <a:p>
              <a:pPr algn="ctr"/>
              <a:r>
                <a:rPr lang="en-US" sz="1400" dirty="0">
                  <a:latin typeface="Calibri" charset="0"/>
                  <a:ea typeface="Calibri" charset="0"/>
                  <a:cs typeface="Calibri" charset="0"/>
                </a:rPr>
                <a:t>(scale: bench, pilot, and commercial)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8656" y="4201633"/>
              <a:ext cx="1862065" cy="171477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875390" y="1197522"/>
            <a:ext cx="4226263" cy="2594948"/>
            <a:chOff x="4956752" y="891428"/>
            <a:chExt cx="4226263" cy="25949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019343">
              <a:off x="7401438" y="1426879"/>
              <a:ext cx="1781577" cy="1762159"/>
            </a:xfrm>
            <a:prstGeom prst="ellipse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15013" y="1186384"/>
              <a:ext cx="124906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i="1" dirty="0">
                  <a:latin typeface="Calibri" charset="0"/>
                  <a:ea typeface="Calibri" charset="0"/>
                  <a:cs typeface="Calibri" charset="0"/>
                </a:rPr>
                <a:t>Salmonella </a:t>
              </a:r>
              <a:r>
                <a:rPr lang="en-US" sz="1300" b="0" dirty="0">
                  <a:latin typeface="Calibri" charset="0"/>
                  <a:ea typeface="Calibri" charset="0"/>
                  <a:cs typeface="Calibri" charset="0"/>
                </a:rPr>
                <a:t>spp.</a:t>
              </a:r>
              <a:endParaRPr lang="en-US" sz="1300" b="0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96926" y="1636963"/>
              <a:ext cx="208537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latin typeface="Calibri" charset="0"/>
                  <a:ea typeface="Calibri" charset="0"/>
                  <a:cs typeface="Calibri" charset="0"/>
                </a:rPr>
                <a:t>Shiga toxin-producing </a:t>
              </a:r>
              <a:r>
                <a:rPr lang="en-US" sz="1300" b="0" i="1" dirty="0">
                  <a:latin typeface="Calibri" charset="0"/>
                  <a:ea typeface="Calibri" charset="0"/>
                  <a:cs typeface="Calibri" charset="0"/>
                </a:rPr>
                <a:t>E. coli</a:t>
              </a:r>
              <a:endParaRPr lang="en-US" sz="1300" b="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95628" y="1407818"/>
              <a:ext cx="177478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i="1" dirty="0">
                  <a:latin typeface="Calibri" charset="0"/>
                  <a:ea typeface="Calibri" charset="0"/>
                  <a:cs typeface="Calibri" charset="0"/>
                </a:rPr>
                <a:t>Listeria monocytogenes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74003" y="1874705"/>
              <a:ext cx="108914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latin typeface="Calibri" charset="0"/>
                  <a:ea typeface="Calibri" charset="0"/>
                  <a:cs typeface="Calibri" charset="0"/>
                </a:rPr>
                <a:t>And others</a:t>
              </a:r>
              <a:r>
                <a:rPr lang="mr-IN" sz="1300" b="0" dirty="0">
                  <a:latin typeface="Calibri" charset="0"/>
                  <a:ea typeface="Calibri" charset="0"/>
                  <a:cs typeface="Calibri" charset="0"/>
                </a:rPr>
                <a:t>…</a:t>
              </a:r>
              <a:r>
                <a:rPr lang="en-US" sz="1300" b="0" dirty="0">
                  <a:latin typeface="Calibri" charset="0"/>
                  <a:ea typeface="Calibri" charset="0"/>
                  <a:cs typeface="Calibri" charset="0"/>
                </a:rPr>
                <a:t>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35418" y="1132514"/>
              <a:ext cx="97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libri" charset="0"/>
                  <a:ea typeface="Calibri" charset="0"/>
                  <a:cs typeface="Calibri" charset="0"/>
                </a:rPr>
                <a:t>Pathogens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15254" y="3178599"/>
              <a:ext cx="13500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Calibri" charset="0"/>
                  <a:ea typeface="Calibri" charset="0"/>
                  <a:cs typeface="Calibri" charset="0"/>
                </a:rPr>
                <a:t>Non-Pathogens</a:t>
              </a:r>
              <a:endParaRPr lang="en-US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94535" y="2599241"/>
              <a:ext cx="151041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latin typeface="Calibri" charset="0"/>
                  <a:ea typeface="Calibri" charset="0"/>
                  <a:cs typeface="Calibri" charset="0"/>
                </a:rPr>
                <a:t>Spoilage organisms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22349" y="3063537"/>
              <a:ext cx="869790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latin typeface="Calibri" charset="0"/>
                  <a:ea typeface="Calibri" charset="0"/>
                  <a:cs typeface="Calibri" charset="0"/>
                </a:rPr>
                <a:t>Indicators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201390" y="2831389"/>
              <a:ext cx="92018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0" dirty="0">
                  <a:latin typeface="Calibri" charset="0"/>
                  <a:ea typeface="Calibri" charset="0"/>
                  <a:cs typeface="Calibri" charset="0"/>
                </a:rPr>
                <a:t>Surrogates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665145" y="891428"/>
              <a:ext cx="22040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u="sng" dirty="0">
                  <a:latin typeface="Calibri" charset="0"/>
                  <a:ea typeface="Calibri" charset="0"/>
                  <a:cs typeface="Calibri" charset="0"/>
                </a:rPr>
                <a:t>BSL-2 Lab and Greenhouse: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56752" y="2101242"/>
              <a:ext cx="2565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Extensive culture collection </a:t>
              </a:r>
            </a:p>
            <a:p>
              <a:pPr algn="ctr"/>
              <a:r>
                <a:rPr lang="en-US" sz="1200" dirty="0">
                  <a:latin typeface="Calibri" charset="0"/>
                  <a:ea typeface="Calibri" charset="0"/>
                  <a:cs typeface="Calibri" charset="0"/>
                </a:rPr>
                <a:t>(clinical, food, and environmental)</a:t>
              </a:r>
            </a:p>
          </p:txBody>
        </p:sp>
      </p:grpSp>
      <p:sp>
        <p:nvSpPr>
          <p:cNvPr id="37" name="Title 1"/>
          <p:cNvSpPr txBox="1">
            <a:spLocks/>
          </p:cNvSpPr>
          <p:nvPr/>
        </p:nvSpPr>
        <p:spPr bwMode="auto">
          <a:xfrm>
            <a:off x="91688" y="2234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C4404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Waite-Cusic Food Micro Lab </a:t>
            </a:r>
            <a:r>
              <a:rPr lang="mr-IN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–</a:t>
            </a:r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 </a:t>
            </a:r>
          </a:p>
          <a:p>
            <a:pPr algn="l"/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Research Capabilities </a:t>
            </a:r>
          </a:p>
        </p:txBody>
      </p:sp>
      <p:sp>
        <p:nvSpPr>
          <p:cNvPr id="46" name="Subtitle 2"/>
          <p:cNvSpPr txBox="1">
            <a:spLocks/>
          </p:cNvSpPr>
          <p:nvPr/>
        </p:nvSpPr>
        <p:spPr>
          <a:xfrm>
            <a:off x="335112" y="1629785"/>
            <a:ext cx="3682507" cy="1241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Joy Waite-Cusic, Ph.D.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Assist. Prof. of Food Safety Systems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Food Science and Technology, CAS</a:t>
            </a:r>
          </a:p>
        </p:txBody>
      </p:sp>
    </p:spTree>
    <p:extLst>
      <p:ext uri="{BB962C8B-B14F-4D97-AF65-F5344CB8AC3E}">
        <p14:creationId xmlns:p14="http://schemas.microsoft.com/office/powerpoint/2010/main" val="71312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C4405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Food Safety </a:t>
            </a:r>
            <a:r>
              <a:rPr lang="mr-IN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–</a:t>
            </a:r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 Corvallis Campus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83842" y="3552084"/>
            <a:ext cx="2885016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defRPr>
            </a:lvl1pPr>
            <a:lvl2pPr marL="3429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>
                <a:latin typeface="+mn-lt"/>
              </a:defRPr>
            </a:lvl2pPr>
            <a:lvl3pPr marL="6858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>
                <a:latin typeface="+mn-lt"/>
              </a:defRPr>
            </a:lvl3pPr>
            <a:lvl4pPr marL="10287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4pPr>
            <a:lvl5pPr marL="13716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9pPr>
          </a:lstStyle>
          <a:p>
            <a:r>
              <a:rPr lang="en-US" sz="1400" dirty="0"/>
              <a:t>Joy Waite-Cusic, Ph.D.</a:t>
            </a:r>
          </a:p>
          <a:p>
            <a:r>
              <a:rPr lang="en-US" sz="1400" dirty="0"/>
              <a:t>Assist. Prof. of Food Safety Systems</a:t>
            </a:r>
          </a:p>
          <a:p>
            <a:r>
              <a:rPr lang="en-US" sz="1400" dirty="0"/>
              <a:t>Food Science and Technology, CAS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1" r="-1111"/>
          <a:stretch/>
        </p:blipFill>
        <p:spPr>
          <a:xfrm>
            <a:off x="5375141" y="1502657"/>
            <a:ext cx="2541058" cy="1956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375141" y="3552084"/>
            <a:ext cx="3416300" cy="868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Lisbeth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Goddik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, Ph.D.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Professor and Extension Specialist in Dairy Processing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rPr>
              <a:t>Food Science and Technology, CAS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26792" y="5408044"/>
            <a:ext cx="4205816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defRPr>
            </a:lvl1pPr>
            <a:lvl2pPr marL="3429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>
                <a:latin typeface="+mn-lt"/>
              </a:defRPr>
            </a:lvl2pPr>
            <a:lvl3pPr marL="6858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>
                <a:latin typeface="+mn-lt"/>
              </a:defRPr>
            </a:lvl3pPr>
            <a:lvl4pPr marL="10287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4pPr>
            <a:lvl5pPr marL="13716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9pPr>
          </a:lstStyle>
          <a:p>
            <a:r>
              <a:rPr lang="en-US" dirty="0"/>
              <a:t>Si Hong Park, Ph.D.</a:t>
            </a:r>
          </a:p>
          <a:p>
            <a:r>
              <a:rPr lang="en-US" dirty="0"/>
              <a:t>Assist. Prof., Food Safety Biologist </a:t>
            </a:r>
          </a:p>
          <a:p>
            <a:r>
              <a:rPr lang="en-US" dirty="0"/>
              <a:t>Food Science and Technology, CAS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E732D-9315-4F77-A796-023FFB3C9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858" y="3451326"/>
            <a:ext cx="1606283" cy="193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587" y="1505814"/>
            <a:ext cx="2491271" cy="1953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291860" y="4446016"/>
            <a:ext cx="28521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Also…</a:t>
            </a:r>
          </a:p>
          <a:p>
            <a:r>
              <a:rPr lang="en-US" dirty="0" err="1">
                <a:solidFill>
                  <a:schemeClr val="tx1">
                    <a:alpha val="22000"/>
                  </a:schemeClr>
                </a:solidFill>
              </a:rPr>
              <a:t>Dr</a:t>
            </a:r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, Mark </a:t>
            </a:r>
            <a:r>
              <a:rPr lang="en-US" dirty="0" err="1">
                <a:solidFill>
                  <a:schemeClr val="tx1">
                    <a:alpha val="22000"/>
                  </a:schemeClr>
                </a:solidFill>
              </a:rPr>
              <a:t>Daeschel</a:t>
            </a:r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 – retired in 2017 but still teaching and consulting</a:t>
            </a:r>
          </a:p>
          <a:p>
            <a:endParaRPr lang="en-US" dirty="0">
              <a:solidFill>
                <a:schemeClr val="tx1">
                  <a:alpha val="22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Center For Small Farms &amp; Community Food Systems</a:t>
            </a:r>
          </a:p>
        </p:txBody>
      </p:sp>
    </p:spTree>
    <p:extLst>
      <p:ext uri="{BB962C8B-B14F-4D97-AF65-F5344CB8AC3E}">
        <p14:creationId xmlns:p14="http://schemas.microsoft.com/office/powerpoint/2010/main" val="20020983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77296" y="3747058"/>
            <a:ext cx="4005072" cy="2514600"/>
          </a:xfrm>
          <a:ln w="12700">
            <a:solidFill>
              <a:schemeClr val="accent1"/>
            </a:solidFill>
          </a:ln>
        </p:spPr>
        <p:txBody>
          <a:bodyPr/>
          <a:lstStyle/>
          <a:p>
            <a:r>
              <a:rPr lang="en-US" sz="2000" b="1" u="sng" dirty="0"/>
              <a:t>Collaborative Interests</a:t>
            </a:r>
          </a:p>
          <a:p>
            <a:pPr indent="0"/>
            <a:r>
              <a:rPr lang="en-US" sz="1600" dirty="0"/>
              <a:t>1. Effects of food supplements (antimicrobials, prebiotics and probiotics) on </a:t>
            </a:r>
            <a:r>
              <a:rPr lang="en-US" sz="1600" b="1" dirty="0">
                <a:solidFill>
                  <a:srgbClr val="002060"/>
                </a:solidFill>
              </a:rPr>
              <a:t>gut microbiota </a:t>
            </a:r>
            <a:r>
              <a:rPr lang="en-US" sz="1600" dirty="0"/>
              <a:t>of humans and animals (</a:t>
            </a:r>
            <a:r>
              <a:rPr lang="en-US" sz="1600" dirty="0">
                <a:solidFill>
                  <a:schemeClr val="tx1"/>
                </a:solidFill>
              </a:rPr>
              <a:t>microbiome</a:t>
            </a:r>
            <a:r>
              <a:rPr lang="en-US" sz="1600" dirty="0"/>
              <a:t>).</a:t>
            </a:r>
          </a:p>
          <a:p>
            <a:pPr indent="0"/>
            <a:r>
              <a:rPr lang="en-US" sz="1600" dirty="0"/>
              <a:t>2. Identification of </a:t>
            </a:r>
            <a:r>
              <a:rPr lang="en-US" sz="1600" b="1" dirty="0">
                <a:solidFill>
                  <a:srgbClr val="002060"/>
                </a:solidFill>
              </a:rPr>
              <a:t>antibiotic resistant genes </a:t>
            </a:r>
            <a:r>
              <a:rPr lang="en-US" sz="1600" dirty="0"/>
              <a:t>in foodborne pathogens via </a:t>
            </a:r>
            <a:r>
              <a:rPr lang="en-US" sz="1600" dirty="0">
                <a:solidFill>
                  <a:schemeClr val="tx1"/>
                </a:solidFill>
              </a:rPr>
              <a:t>WGS</a:t>
            </a:r>
          </a:p>
          <a:p>
            <a:pPr indent="0"/>
            <a:r>
              <a:rPr lang="en-US" sz="1600" dirty="0"/>
              <a:t>3. Interaction between host and foodborne pathogens in gene expression levels</a:t>
            </a:r>
          </a:p>
          <a:p>
            <a:pPr indent="0"/>
            <a:r>
              <a:rPr lang="en-US" sz="16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508"/>
            <a:ext cx="8229600" cy="68580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Dr. Si Hong Park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71357" y="936009"/>
            <a:ext cx="8377221" cy="268460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33363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sz="2400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1pPr>
            <a:lvl2pPr marL="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sz="2000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2pPr>
            <a:lvl3pPr marL="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3pPr>
            <a:lvl4pPr marL="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4pPr>
            <a:lvl5pPr marL="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sz="2000" b="1" u="sng" dirty="0"/>
              <a:t>Brief Background</a:t>
            </a:r>
          </a:p>
          <a:p>
            <a:pPr defTabSz="914400"/>
            <a:r>
              <a:rPr lang="en-US" sz="1600" dirty="0"/>
              <a:t>B.S &amp; M.S. Food Science and Biotechnology, Kyung </a:t>
            </a:r>
            <a:r>
              <a:rPr lang="en-US" sz="1600" dirty="0" err="1"/>
              <a:t>Hee</a:t>
            </a:r>
            <a:r>
              <a:rPr lang="en-US" sz="1600" dirty="0"/>
              <a:t> Univ. South Korea</a:t>
            </a:r>
          </a:p>
          <a:p>
            <a:pPr defTabSz="914400"/>
            <a:r>
              <a:rPr lang="en-US" sz="1600" dirty="0"/>
              <a:t>Ph.D. Cell and Molecular Biology, Univ. of Arkansas, Fayetteville, USA</a:t>
            </a:r>
          </a:p>
          <a:p>
            <a:pPr defTabSz="914400"/>
            <a:r>
              <a:rPr lang="en-US" sz="1600" dirty="0"/>
              <a:t>Post-doc. Food Science, Univ. of Arkansas, Fayetteville, USA</a:t>
            </a:r>
          </a:p>
          <a:p>
            <a:pPr defTabSz="914400"/>
            <a:r>
              <a:rPr lang="en-US" sz="1600" dirty="0"/>
              <a:t>Tenure-track </a:t>
            </a:r>
            <a:r>
              <a:rPr lang="en-US" sz="1600" b="1" dirty="0">
                <a:solidFill>
                  <a:srgbClr val="002060"/>
                </a:solidFill>
              </a:rPr>
              <a:t>faculty in FST </a:t>
            </a:r>
            <a:r>
              <a:rPr lang="en-US" sz="1600" dirty="0"/>
              <a:t>starting from Aug. 2017</a:t>
            </a:r>
          </a:p>
          <a:p>
            <a:pPr indent="0" defTabSz="914400">
              <a:spcBef>
                <a:spcPts val="1200"/>
              </a:spcBef>
            </a:pPr>
            <a:r>
              <a:rPr lang="en-US" sz="2000" b="1" u="sng" dirty="0"/>
              <a:t>Areas of Specialization (Expertise)</a:t>
            </a:r>
          </a:p>
          <a:p>
            <a:pPr indent="0" defTabSz="914400"/>
            <a:r>
              <a:rPr lang="en-US" sz="1600" b="1" dirty="0">
                <a:solidFill>
                  <a:srgbClr val="002060"/>
                </a:solidFill>
              </a:rPr>
              <a:t>Food safety</a:t>
            </a:r>
            <a:r>
              <a:rPr lang="en-US" sz="1600" dirty="0"/>
              <a:t>: Detection and identification of foodborne pathogens</a:t>
            </a:r>
          </a:p>
          <a:p>
            <a:pPr indent="0" defTabSz="914400"/>
            <a:r>
              <a:rPr lang="en-US" sz="1600" b="1" dirty="0">
                <a:solidFill>
                  <a:srgbClr val="002060"/>
                </a:solidFill>
              </a:rPr>
              <a:t>Microbiome sequencing </a:t>
            </a:r>
            <a:r>
              <a:rPr lang="en-US" sz="1600" dirty="0"/>
              <a:t>in foods and food animals and </a:t>
            </a:r>
            <a:r>
              <a:rPr lang="en-US" sz="1600" b="1" dirty="0">
                <a:solidFill>
                  <a:srgbClr val="002060"/>
                </a:solidFill>
              </a:rPr>
              <a:t>WGS</a:t>
            </a:r>
            <a:r>
              <a:rPr lang="en-US" sz="1600" dirty="0"/>
              <a:t> </a:t>
            </a:r>
          </a:p>
          <a:p>
            <a:pPr indent="0" defTabSz="914400"/>
            <a:endParaRPr lang="en-US" sz="1600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 bwMode="auto">
          <a:xfrm>
            <a:off x="4681727" y="3745127"/>
            <a:ext cx="4317130" cy="2514600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-233363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sz="2400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1pPr>
            <a:lvl2pPr marL="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sz="2000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2pPr>
            <a:lvl3pPr marL="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3pPr>
            <a:lvl4pPr marL="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4pPr>
            <a:lvl5pPr marL="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kern="1200">
                <a:solidFill>
                  <a:srgbClr val="595959"/>
                </a:solidFill>
                <a:latin typeface="Calibri"/>
                <a:ea typeface="MS PGothic" pitchFamily="34" charset="-128"/>
                <a:cs typeface="Calibri"/>
              </a:defRPr>
            </a:lvl5pPr>
            <a:lvl6pPr marL="22288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sz="1800" b="1" u="sng" dirty="0"/>
              <a:t>Position Responsibilities</a:t>
            </a:r>
          </a:p>
          <a:p>
            <a:pPr indent="0" defTabSz="914400"/>
            <a:r>
              <a:rPr lang="en-US" sz="1600" dirty="0"/>
              <a:t>1. 60% research, 30% teaching and 10% service</a:t>
            </a:r>
          </a:p>
          <a:p>
            <a:pPr indent="0" defTabSz="914400"/>
            <a:r>
              <a:rPr lang="en-US" sz="1600" dirty="0"/>
              <a:t>2. Serve as a committee member for department, college and university</a:t>
            </a:r>
          </a:p>
          <a:p>
            <a:pPr indent="0" defTabSz="914400"/>
            <a:r>
              <a:rPr lang="en-US" sz="1600" dirty="0"/>
              <a:t>3. Mentor undergraduate and graduate students</a:t>
            </a:r>
          </a:p>
          <a:p>
            <a:pPr indent="0" defTabSz="914400"/>
            <a:r>
              <a:rPr lang="en-US" sz="1600" dirty="0"/>
              <a:t>4. Write local and national grants</a:t>
            </a:r>
          </a:p>
          <a:p>
            <a:pPr indent="0" defTabSz="914400"/>
            <a:r>
              <a:rPr lang="en-US" sz="1600" dirty="0"/>
              <a:t>5. Write and review grants</a:t>
            </a:r>
          </a:p>
          <a:p>
            <a:pPr indent="0" defTabSz="914400"/>
            <a:r>
              <a:rPr lang="en-US" sz="1600" dirty="0"/>
              <a:t>6. Editorial board member</a:t>
            </a:r>
          </a:p>
          <a:p>
            <a:pPr indent="0" defTabSz="914400"/>
            <a:endParaRPr lang="en-US" sz="1600" dirty="0"/>
          </a:p>
          <a:p>
            <a:pPr defTabSz="914400"/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6846286" y="223260"/>
            <a:ext cx="2450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Kievit SC Offc" charset="0"/>
                <a:ea typeface="Kievit SC Offc" charset="0"/>
                <a:cs typeface="Kievit SC Offc" charset="0"/>
              </a:rPr>
              <a:t>Slide courtesy of:</a:t>
            </a:r>
          </a:p>
          <a:p>
            <a:r>
              <a:rPr lang="en-US" dirty="0">
                <a:solidFill>
                  <a:schemeClr val="bg2"/>
                </a:solidFill>
                <a:latin typeface="Kievit SC Offc" charset="0"/>
                <a:ea typeface="Kievit SC Offc" charset="0"/>
                <a:cs typeface="Kievit SC Offc" charset="0"/>
              </a:rPr>
              <a:t>Dr. Si Hong Park</a:t>
            </a:r>
          </a:p>
        </p:txBody>
      </p:sp>
    </p:spTree>
    <p:extLst>
      <p:ext uri="{BB962C8B-B14F-4D97-AF65-F5344CB8AC3E}">
        <p14:creationId xmlns:p14="http://schemas.microsoft.com/office/powerpoint/2010/main" val="3165435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E3F52-07E9-47E7-9CD1-035C6B69296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457200" y="6172200"/>
            <a:ext cx="1828800" cy="182563"/>
          </a:xfrm>
          <a:prstGeom prst="rect">
            <a:avLst/>
          </a:prstGeom>
        </p:spPr>
        <p:txBody>
          <a:bodyPr/>
          <a:lstStyle/>
          <a:p>
            <a:fld id="{242208A6-A785-4D65-BAA7-AE2715B73A18}" type="datetime4">
              <a:rPr lang="en-US" altLang="en-US" smtClean="0"/>
              <a:pPr/>
              <a:t>September 21, 2017</a:t>
            </a:fld>
            <a:endParaRPr lang="en-US" altLang="en-US"/>
          </a:p>
        </p:txBody>
      </p:sp>
      <p:grpSp>
        <p:nvGrpSpPr>
          <p:cNvPr id="5" name="그룹 2">
            <a:extLst>
              <a:ext uri="{FF2B5EF4-FFF2-40B4-BE49-F238E27FC236}">
                <a16:creationId xmlns:a16="http://schemas.microsoft.com/office/drawing/2014/main" id="{B121EAAE-D753-4AD4-AAD8-78E480880EFE}"/>
              </a:ext>
            </a:extLst>
          </p:cNvPr>
          <p:cNvGrpSpPr/>
          <p:nvPr/>
        </p:nvGrpSpPr>
        <p:grpSpPr>
          <a:xfrm>
            <a:off x="787859" y="1102579"/>
            <a:ext cx="7635004" cy="3166398"/>
            <a:chOff x="-500100" y="-168710"/>
            <a:chExt cx="10579138" cy="4387395"/>
          </a:xfrm>
        </p:grpSpPr>
        <p:sp>
          <p:nvSpPr>
            <p:cNvPr id="6" name="순서도: 지연 52">
              <a:extLst>
                <a:ext uri="{FF2B5EF4-FFF2-40B4-BE49-F238E27FC236}">
                  <a16:creationId xmlns:a16="http://schemas.microsoft.com/office/drawing/2014/main" id="{D2093B5D-1C41-48A2-B504-69240FBCFFB8}"/>
                </a:ext>
              </a:extLst>
            </p:cNvPr>
            <p:cNvSpPr/>
            <p:nvPr/>
          </p:nvSpPr>
          <p:spPr>
            <a:xfrm rot="5400000">
              <a:off x="2602725" y="-3271535"/>
              <a:ext cx="4373488" cy="10579138"/>
            </a:xfrm>
            <a:prstGeom prst="flowChartDelay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3000">
                  <a:srgbClr val="4BACC6">
                    <a:lumMod val="20000"/>
                    <a:lumOff val="80000"/>
                    <a:alpha val="0"/>
                  </a:srgb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801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52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7" name="Picture 130" descr="5">
              <a:extLst>
                <a:ext uri="{FF2B5EF4-FFF2-40B4-BE49-F238E27FC236}">
                  <a16:creationId xmlns:a16="http://schemas.microsoft.com/office/drawing/2014/main" id="{4E3BE228-5AE8-471A-9CA9-B77005B2A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96000" contrast="-70000"/>
            </a:blip>
            <a:srcRect/>
            <a:stretch>
              <a:fillRect/>
            </a:stretch>
          </p:blipFill>
          <p:spPr bwMode="auto">
            <a:xfrm rot="5400000">
              <a:off x="3972364" y="804956"/>
              <a:ext cx="1487013" cy="5340446"/>
            </a:xfrm>
            <a:prstGeom prst="rect">
              <a:avLst/>
            </a:prstGeom>
            <a:noFill/>
          </p:spPr>
        </p:pic>
      </p:grpSp>
      <p:grpSp>
        <p:nvGrpSpPr>
          <p:cNvPr id="8" name="그룹 5">
            <a:extLst>
              <a:ext uri="{FF2B5EF4-FFF2-40B4-BE49-F238E27FC236}">
                <a16:creationId xmlns:a16="http://schemas.microsoft.com/office/drawing/2014/main" id="{3A692ED2-CAD3-4D45-8703-50DC8D0CA05E}"/>
              </a:ext>
            </a:extLst>
          </p:cNvPr>
          <p:cNvGrpSpPr/>
          <p:nvPr/>
        </p:nvGrpSpPr>
        <p:grpSpPr>
          <a:xfrm>
            <a:off x="703036" y="1358157"/>
            <a:ext cx="7686354" cy="2110647"/>
            <a:chOff x="1073652" y="1229453"/>
            <a:chExt cx="7686354" cy="1907447"/>
          </a:xfrm>
        </p:grpSpPr>
        <p:sp>
          <p:nvSpPr>
            <p:cNvPr id="9" name="Rectangle 19">
              <a:extLst>
                <a:ext uri="{FF2B5EF4-FFF2-40B4-BE49-F238E27FC236}">
                  <a16:creationId xmlns:a16="http://schemas.microsoft.com/office/drawing/2014/main" id="{83D676BC-9E9F-4826-BB85-0AB6E30E463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73652" y="1229453"/>
              <a:ext cx="3609860" cy="43200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0" rIns="0" bIns="0" anchor="ctr"/>
            <a:lstStyle/>
            <a:p>
              <a:pPr defTabSz="801688" eaLnBrk="0" latinLnBrk="0" hangingPunct="0"/>
              <a:r>
                <a:rPr lang="de-DE" b="1" noProof="1">
                  <a:solidFill>
                    <a:srgbClr val="000000"/>
                  </a:solidFill>
                  <a:cs typeface="Arial" charset="0"/>
                </a:rPr>
                <a:t>Food Safety (Microbiology)</a:t>
              </a:r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FE74D5CF-21FD-4422-8224-2FB2636B1E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73652" y="1633251"/>
              <a:ext cx="3609860" cy="147824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 anchor="ctr"/>
            <a:lstStyle/>
            <a:p>
              <a:pPr marL="190500" indent="-190500" latinLnBrk="0">
                <a:lnSpc>
                  <a:spcPct val="130000"/>
                </a:lnSpc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de-DE" noProof="1">
                  <a:solidFill>
                    <a:srgbClr val="000000"/>
                  </a:solidFill>
                  <a:cs typeface="Arial" charset="0"/>
                </a:rPr>
                <a:t>Foodborne pathogens</a:t>
              </a:r>
            </a:p>
            <a:p>
              <a:pPr marL="190500" indent="-190500" latinLnBrk="0">
                <a:lnSpc>
                  <a:spcPct val="130000"/>
                </a:lnSpc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it-IT" i="1" noProof="1">
                  <a:solidFill>
                    <a:srgbClr val="000000"/>
                  </a:solidFill>
                  <a:cs typeface="Arial" charset="0"/>
                </a:rPr>
                <a:t>Salmonella</a:t>
              </a:r>
              <a:r>
                <a:rPr lang="it-IT" noProof="1">
                  <a:solidFill>
                    <a:srgbClr val="000000"/>
                  </a:solidFill>
                  <a:cs typeface="Arial" charset="0"/>
                </a:rPr>
                <a:t>, </a:t>
              </a:r>
              <a:r>
                <a:rPr lang="it-IT" i="1" noProof="1">
                  <a:solidFill>
                    <a:srgbClr val="000000"/>
                  </a:solidFill>
                  <a:cs typeface="Arial" charset="0"/>
                </a:rPr>
                <a:t>Campylobacter</a:t>
              </a:r>
              <a:r>
                <a:rPr lang="it-IT" noProof="1">
                  <a:solidFill>
                    <a:srgbClr val="000000"/>
                  </a:solidFill>
                  <a:cs typeface="Arial" charset="0"/>
                </a:rPr>
                <a:t>, </a:t>
              </a:r>
              <a:r>
                <a:rPr lang="it-IT" i="1" noProof="1">
                  <a:solidFill>
                    <a:srgbClr val="000000"/>
                  </a:solidFill>
                  <a:cs typeface="Arial" charset="0"/>
                </a:rPr>
                <a:t>Listeria</a:t>
              </a:r>
              <a:r>
                <a:rPr lang="it-IT" noProof="1">
                  <a:solidFill>
                    <a:srgbClr val="000000"/>
                  </a:solidFill>
                  <a:cs typeface="Arial" charset="0"/>
                </a:rPr>
                <a:t>, </a:t>
              </a:r>
              <a:r>
                <a:rPr lang="it-IT" i="1" noProof="1">
                  <a:solidFill>
                    <a:srgbClr val="000000"/>
                  </a:solidFill>
                  <a:cs typeface="Arial" charset="0"/>
                </a:rPr>
                <a:t>E. coli </a:t>
              </a:r>
              <a:r>
                <a:rPr lang="it-IT" noProof="1">
                  <a:solidFill>
                    <a:srgbClr val="000000"/>
                  </a:solidFill>
                  <a:cs typeface="Arial" charset="0"/>
                </a:rPr>
                <a:t>O157:H7, and MRSA</a:t>
              </a:r>
              <a:endParaRPr lang="it-IT" i="1" noProof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" name="Rectangle 19">
              <a:extLst>
                <a:ext uri="{FF2B5EF4-FFF2-40B4-BE49-F238E27FC236}">
                  <a16:creationId xmlns:a16="http://schemas.microsoft.com/office/drawing/2014/main" id="{ACF2BB96-F03D-47EB-8B00-83F12C4C2B7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150146" y="1229453"/>
              <a:ext cx="3609860" cy="432000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7D7D7"/>
                </a:gs>
              </a:gsLst>
              <a:lin ang="5400000" scaled="1"/>
            </a:gradFill>
            <a:ln w="12700" algn="ctr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0" rIns="0" bIns="0" anchor="ctr"/>
            <a:lstStyle/>
            <a:p>
              <a:pPr defTabSz="801688" eaLnBrk="0" latinLnBrk="0" hangingPunct="0"/>
              <a:r>
                <a:rPr lang="de-DE" b="1" noProof="1">
                  <a:solidFill>
                    <a:srgbClr val="000000"/>
                  </a:solidFill>
                  <a:cs typeface="Arial" charset="0"/>
                </a:rPr>
                <a:t>Molecular biology</a:t>
              </a: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890CDB28-C33C-40FE-9877-AD42DE4A3C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150146" y="1633251"/>
              <a:ext cx="3609860" cy="150364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 anchor="ctr"/>
            <a:lstStyle/>
            <a:p>
              <a:pPr marL="190500" indent="-190500">
                <a:lnSpc>
                  <a:spcPct val="130000"/>
                </a:lnSpc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en-US" noProof="1">
                  <a:solidFill>
                    <a:srgbClr val="000000"/>
                  </a:solidFill>
                  <a:cs typeface="Arial" charset="0"/>
                </a:rPr>
                <a:t>Various molecular techniques</a:t>
              </a:r>
            </a:p>
            <a:p>
              <a:pPr marL="190500" indent="-190500">
                <a:lnSpc>
                  <a:spcPct val="130000"/>
                </a:lnSpc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en-US" noProof="1">
                  <a:solidFill>
                    <a:srgbClr val="000000"/>
                  </a:solidFill>
                  <a:cs typeface="Arial" charset="0"/>
                </a:rPr>
                <a:t>Metagenomics</a:t>
              </a:r>
            </a:p>
            <a:p>
              <a:pPr marL="190500" indent="-190500">
                <a:lnSpc>
                  <a:spcPct val="130000"/>
                </a:lnSpc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it-IT" altLang="ko-KR" noProof="1">
                  <a:solidFill>
                    <a:srgbClr val="000000"/>
                  </a:solidFill>
                  <a:cs typeface="Arial" charset="0"/>
                </a:rPr>
                <a:t>Bioinformatics</a:t>
              </a:r>
            </a:p>
            <a:p>
              <a:pPr marL="190500" indent="-190500">
                <a:lnSpc>
                  <a:spcPct val="130000"/>
                </a:lnSpc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en-US" altLang="ko-KR" noProof="1">
                  <a:solidFill>
                    <a:srgbClr val="000000"/>
                  </a:solidFill>
                  <a:cs typeface="Arial" charset="0"/>
                </a:rPr>
                <a:t>Genomics</a:t>
              </a:r>
              <a:endParaRPr lang="en-US" noProof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13" name="그룹 103">
            <a:extLst>
              <a:ext uri="{FF2B5EF4-FFF2-40B4-BE49-F238E27FC236}">
                <a16:creationId xmlns:a16="http://schemas.microsoft.com/office/drawing/2014/main" id="{9B8D46C1-62F6-4527-B3A2-892AFB1678A9}"/>
              </a:ext>
            </a:extLst>
          </p:cNvPr>
          <p:cNvGrpSpPr/>
          <p:nvPr/>
        </p:nvGrpSpPr>
        <p:grpSpPr>
          <a:xfrm>
            <a:off x="556484" y="4182573"/>
            <a:ext cx="2512964" cy="1368063"/>
            <a:chOff x="642910" y="3071810"/>
            <a:chExt cx="7858180" cy="1357322"/>
          </a:xfrm>
        </p:grpSpPr>
        <p:sp>
          <p:nvSpPr>
            <p:cNvPr id="14" name="모서리가 둥근 직사각형 60">
              <a:extLst>
                <a:ext uri="{FF2B5EF4-FFF2-40B4-BE49-F238E27FC236}">
                  <a16:creationId xmlns:a16="http://schemas.microsoft.com/office/drawing/2014/main" id="{E8B3404A-E716-47C2-A909-A648D1C53A0C}"/>
                </a:ext>
              </a:extLst>
            </p:cNvPr>
            <p:cNvSpPr/>
            <p:nvPr/>
          </p:nvSpPr>
          <p:spPr>
            <a:xfrm>
              <a:off x="642910" y="3071810"/>
              <a:ext cx="7858180" cy="135732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3969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5" name="모서리가 둥근 직사각형 61">
              <a:extLst>
                <a:ext uri="{FF2B5EF4-FFF2-40B4-BE49-F238E27FC236}">
                  <a16:creationId xmlns:a16="http://schemas.microsoft.com/office/drawing/2014/main" id="{AC315229-40BF-4088-9741-6580325C99E2}"/>
                </a:ext>
              </a:extLst>
            </p:cNvPr>
            <p:cNvSpPr/>
            <p:nvPr/>
          </p:nvSpPr>
          <p:spPr>
            <a:xfrm>
              <a:off x="714348" y="3143248"/>
              <a:ext cx="7715304" cy="1214446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3969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AFD18A1-9E1A-46B6-A303-9326FF01BFDA}"/>
              </a:ext>
            </a:extLst>
          </p:cNvPr>
          <p:cNvSpPr txBox="1"/>
          <p:nvPr/>
        </p:nvSpPr>
        <p:spPr>
          <a:xfrm>
            <a:off x="554444" y="4407022"/>
            <a:ext cx="2576512" cy="83099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 defTabSz="839694">
              <a:lnSpc>
                <a:spcPct val="150000"/>
              </a:lnSpc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50" charset="-127"/>
              </a:rPr>
              <a:t>Detection and control </a:t>
            </a:r>
          </a:p>
          <a:p>
            <a:pPr algn="ctr" defTabSz="839694">
              <a:lnSpc>
                <a:spcPct val="150000"/>
              </a:lnSpc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50" charset="-127"/>
              </a:rPr>
              <a:t>of foodborne pathogens</a:t>
            </a:r>
          </a:p>
        </p:txBody>
      </p:sp>
      <p:grpSp>
        <p:nvGrpSpPr>
          <p:cNvPr id="17" name="그룹 103">
            <a:extLst>
              <a:ext uri="{FF2B5EF4-FFF2-40B4-BE49-F238E27FC236}">
                <a16:creationId xmlns:a16="http://schemas.microsoft.com/office/drawing/2014/main" id="{133E3765-080D-4678-BF72-7A4F2E02F179}"/>
              </a:ext>
            </a:extLst>
          </p:cNvPr>
          <p:cNvGrpSpPr/>
          <p:nvPr/>
        </p:nvGrpSpPr>
        <p:grpSpPr>
          <a:xfrm>
            <a:off x="3145065" y="4182572"/>
            <a:ext cx="2839762" cy="1368063"/>
            <a:chOff x="642910" y="3071810"/>
            <a:chExt cx="7858180" cy="1357322"/>
          </a:xfrm>
        </p:grpSpPr>
        <p:sp>
          <p:nvSpPr>
            <p:cNvPr id="18" name="모서리가 둥근 직사각형 74">
              <a:extLst>
                <a:ext uri="{FF2B5EF4-FFF2-40B4-BE49-F238E27FC236}">
                  <a16:creationId xmlns:a16="http://schemas.microsoft.com/office/drawing/2014/main" id="{DB1161F2-AACA-45E3-97DC-8A8D6E87EE87}"/>
                </a:ext>
              </a:extLst>
            </p:cNvPr>
            <p:cNvSpPr/>
            <p:nvPr/>
          </p:nvSpPr>
          <p:spPr>
            <a:xfrm>
              <a:off x="642910" y="3071810"/>
              <a:ext cx="7858180" cy="135732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3969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모서리가 둥근 직사각형 78">
              <a:extLst>
                <a:ext uri="{FF2B5EF4-FFF2-40B4-BE49-F238E27FC236}">
                  <a16:creationId xmlns:a16="http://schemas.microsoft.com/office/drawing/2014/main" id="{BE977970-53F2-4D11-BC82-9EEAA77CA700}"/>
                </a:ext>
              </a:extLst>
            </p:cNvPr>
            <p:cNvSpPr/>
            <p:nvPr/>
          </p:nvSpPr>
          <p:spPr>
            <a:xfrm>
              <a:off x="714348" y="3143248"/>
              <a:ext cx="7715304" cy="1214446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3969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D25C959-2DFF-4E9F-8021-2FADAF7CFDD4}"/>
              </a:ext>
            </a:extLst>
          </p:cNvPr>
          <p:cNvSpPr txBox="1"/>
          <p:nvPr/>
        </p:nvSpPr>
        <p:spPr>
          <a:xfrm>
            <a:off x="3232149" y="4308851"/>
            <a:ext cx="2665592" cy="1052592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lvl="0" algn="ctr" defTabSz="839694">
              <a:lnSpc>
                <a:spcPct val="130000"/>
              </a:lnSpc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50" charset="-127"/>
              </a:rPr>
              <a:t>Different virulence </a:t>
            </a:r>
          </a:p>
          <a:p>
            <a:pPr lvl="0" algn="ctr" defTabSz="839694">
              <a:lnSpc>
                <a:spcPct val="130000"/>
              </a:lnSpc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50" charset="-127"/>
              </a:rPr>
              <a:t>gene expressions </a:t>
            </a:r>
          </a:p>
          <a:p>
            <a:pPr lvl="0" algn="ctr" defTabSz="839694">
              <a:lnSpc>
                <a:spcPct val="130000"/>
              </a:lnSpc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50" charset="-127"/>
              </a:rPr>
              <a:t>for survival under stress</a:t>
            </a:r>
          </a:p>
        </p:txBody>
      </p:sp>
      <p:grpSp>
        <p:nvGrpSpPr>
          <p:cNvPr id="21" name="그룹 103">
            <a:extLst>
              <a:ext uri="{FF2B5EF4-FFF2-40B4-BE49-F238E27FC236}">
                <a16:creationId xmlns:a16="http://schemas.microsoft.com/office/drawing/2014/main" id="{C20302F4-B5A3-4027-9AAE-368AD55B7B70}"/>
              </a:ext>
            </a:extLst>
          </p:cNvPr>
          <p:cNvGrpSpPr/>
          <p:nvPr/>
        </p:nvGrpSpPr>
        <p:grpSpPr>
          <a:xfrm>
            <a:off x="6060443" y="4182572"/>
            <a:ext cx="2377298" cy="1368063"/>
            <a:chOff x="642910" y="3071810"/>
            <a:chExt cx="7858180" cy="1357322"/>
          </a:xfrm>
        </p:grpSpPr>
        <p:sp>
          <p:nvSpPr>
            <p:cNvPr id="22" name="모서리가 둥근 직사각형 82">
              <a:extLst>
                <a:ext uri="{FF2B5EF4-FFF2-40B4-BE49-F238E27FC236}">
                  <a16:creationId xmlns:a16="http://schemas.microsoft.com/office/drawing/2014/main" id="{E04C37AB-7EA8-4568-9064-75CB5A7A7930}"/>
                </a:ext>
              </a:extLst>
            </p:cNvPr>
            <p:cNvSpPr/>
            <p:nvPr/>
          </p:nvSpPr>
          <p:spPr>
            <a:xfrm>
              <a:off x="642910" y="3071810"/>
              <a:ext cx="7858180" cy="135732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3969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모서리가 둥근 직사각형 83">
              <a:extLst>
                <a:ext uri="{FF2B5EF4-FFF2-40B4-BE49-F238E27FC236}">
                  <a16:creationId xmlns:a16="http://schemas.microsoft.com/office/drawing/2014/main" id="{4652C2C3-F811-4C73-9737-C280D84F5551}"/>
                </a:ext>
              </a:extLst>
            </p:cNvPr>
            <p:cNvSpPr/>
            <p:nvPr/>
          </p:nvSpPr>
          <p:spPr>
            <a:xfrm>
              <a:off x="714348" y="3143248"/>
              <a:ext cx="7715304" cy="1214446"/>
            </a:xfrm>
            <a:prstGeom prst="roundRect">
              <a:avLst>
                <a:gd name="adj" fmla="val 0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83969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E29F510-AD4D-4193-872B-A066D77872C9}"/>
              </a:ext>
            </a:extLst>
          </p:cNvPr>
          <p:cNvSpPr txBox="1"/>
          <p:nvPr/>
        </p:nvSpPr>
        <p:spPr>
          <a:xfrm>
            <a:off x="5991780" y="4398955"/>
            <a:ext cx="2529951" cy="83099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lvl="0" algn="ctr" defTabSz="839694">
              <a:lnSpc>
                <a:spcPct val="150000"/>
              </a:lnSpc>
            </a:pPr>
            <a:r>
              <a:rPr lang="en-US" altLang="ko-KR" sz="1600" b="1" dirty="0">
                <a:solidFill>
                  <a:prstClr val="black">
                    <a:lumMod val="65000"/>
                    <a:lumOff val="35000"/>
                  </a:prstClr>
                </a:solidFill>
                <a:ea typeface="맑은 고딕" panose="020B0503020000020004" pitchFamily="50" charset="-127"/>
              </a:rPr>
              <a:t>Host response against foodborne pathogens</a:t>
            </a:r>
          </a:p>
        </p:txBody>
      </p:sp>
      <p:sp>
        <p:nvSpPr>
          <p:cNvPr id="25" name="직사각형 1">
            <a:extLst>
              <a:ext uri="{FF2B5EF4-FFF2-40B4-BE49-F238E27FC236}">
                <a16:creationId xmlns:a16="http://schemas.microsoft.com/office/drawing/2014/main" id="{C3A7B589-6AF9-4978-B30B-F3DC7E908E9A}"/>
              </a:ext>
            </a:extLst>
          </p:cNvPr>
          <p:cNvSpPr/>
          <p:nvPr/>
        </p:nvSpPr>
        <p:spPr>
          <a:xfrm>
            <a:off x="6450145" y="2307405"/>
            <a:ext cx="1962615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>
              <a:lnSpc>
                <a:spcPct val="130000"/>
              </a:lnSpc>
              <a:buClr>
                <a:srgbClr val="969696"/>
              </a:buClr>
              <a:buFont typeface="Wingdings" pitchFamily="2" charset="2"/>
              <a:buChar char="§"/>
              <a:defRPr/>
            </a:pPr>
            <a:r>
              <a:rPr lang="en-US" altLang="ko-KR" sz="1600" noProof="1">
                <a:solidFill>
                  <a:srgbClr val="000000"/>
                </a:solidFill>
                <a:cs typeface="Arial" charset="0"/>
              </a:rPr>
              <a:t>Transcriptomics</a:t>
            </a:r>
          </a:p>
          <a:p>
            <a:pPr marL="190500" indent="-190500">
              <a:lnSpc>
                <a:spcPct val="130000"/>
              </a:lnSpc>
              <a:buClr>
                <a:srgbClr val="969696"/>
              </a:buClr>
              <a:buFont typeface="Wingdings" pitchFamily="2" charset="2"/>
              <a:buChar char="§"/>
              <a:defRPr/>
            </a:pPr>
            <a:r>
              <a:rPr lang="it-IT" altLang="ko-KR" sz="1600" noProof="1">
                <a:solidFill>
                  <a:srgbClr val="000000"/>
                </a:solidFill>
                <a:cs typeface="Arial" charset="0"/>
              </a:rPr>
              <a:t>Proteomics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60790"/>
            <a:ext cx="8229600" cy="685800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Dr. Si Hong Park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46286" y="223260"/>
            <a:ext cx="2450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Kievit SC Offc" charset="0"/>
                <a:ea typeface="Kievit SC Offc" charset="0"/>
                <a:cs typeface="Kievit SC Offc" charset="0"/>
              </a:rPr>
              <a:t>Slide courtesy of:</a:t>
            </a:r>
          </a:p>
          <a:p>
            <a:r>
              <a:rPr lang="en-US" dirty="0">
                <a:solidFill>
                  <a:schemeClr val="bg2"/>
                </a:solidFill>
                <a:latin typeface="Kievit SC Offc" charset="0"/>
                <a:ea typeface="Kievit SC Offc" charset="0"/>
                <a:cs typeface="Kievit SC Offc" charset="0"/>
              </a:rPr>
              <a:t>Dr. Si Hong Park</a:t>
            </a:r>
          </a:p>
        </p:txBody>
      </p:sp>
    </p:spTree>
    <p:extLst>
      <p:ext uri="{BB962C8B-B14F-4D97-AF65-F5344CB8AC3E}">
        <p14:creationId xmlns:p14="http://schemas.microsoft.com/office/powerpoint/2010/main" val="20918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DC4405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Food Safety </a:t>
            </a:r>
            <a:r>
              <a:rPr lang="mr-IN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–</a:t>
            </a:r>
            <a:r>
              <a:rPr lang="en-US" sz="4000" b="1" kern="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 Corvallis Campus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83842" y="3552084"/>
            <a:ext cx="2885016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defRPr>
            </a:lvl1pPr>
            <a:lvl2pPr marL="3429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>
                <a:latin typeface="+mn-lt"/>
              </a:defRPr>
            </a:lvl2pPr>
            <a:lvl3pPr marL="6858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>
                <a:latin typeface="+mn-lt"/>
              </a:defRPr>
            </a:lvl3pPr>
            <a:lvl4pPr marL="10287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4pPr>
            <a:lvl5pPr marL="13716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9pPr>
          </a:lstStyle>
          <a:p>
            <a:r>
              <a:rPr lang="en-US" sz="1400" dirty="0"/>
              <a:t>Joy Waite-Cusic, Ph.D.</a:t>
            </a:r>
          </a:p>
          <a:p>
            <a:r>
              <a:rPr lang="en-US" sz="1400" dirty="0"/>
              <a:t>Assist. Prof. of Food Safety Systems</a:t>
            </a:r>
          </a:p>
          <a:p>
            <a:r>
              <a:rPr lang="en-US" sz="1400" dirty="0"/>
              <a:t>Food Science and Technology, CAS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11" r="-1111"/>
          <a:stretch/>
        </p:blipFill>
        <p:spPr>
          <a:xfrm>
            <a:off x="5375141" y="1502657"/>
            <a:ext cx="2541058" cy="1956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375141" y="3552084"/>
            <a:ext cx="3416300" cy="868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n-US"/>
            </a:defPPr>
            <a:lvl1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defRPr>
            </a:lvl1pPr>
            <a:lvl2pPr marL="3429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>
                <a:latin typeface="+mn-lt"/>
              </a:defRPr>
            </a:lvl2pPr>
            <a:lvl3pPr marL="6858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>
                <a:latin typeface="+mn-lt"/>
              </a:defRPr>
            </a:lvl3pPr>
            <a:lvl4pPr marL="10287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4pPr>
            <a:lvl5pPr marL="13716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9pPr>
          </a:lstStyle>
          <a:p>
            <a:r>
              <a:rPr lang="en-US" dirty="0"/>
              <a:t>Lisbeth </a:t>
            </a:r>
            <a:r>
              <a:rPr lang="en-US" dirty="0" err="1"/>
              <a:t>Goddik</a:t>
            </a:r>
            <a:r>
              <a:rPr lang="en-US" dirty="0"/>
              <a:t>, Ph.D.</a:t>
            </a:r>
          </a:p>
          <a:p>
            <a:r>
              <a:rPr lang="en-US" dirty="0"/>
              <a:t>Professor and Extension Specialist in Dairy Processing</a:t>
            </a:r>
          </a:p>
          <a:p>
            <a:r>
              <a:rPr lang="en-US" dirty="0"/>
              <a:t>Food Science and Technology, CAS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26792" y="5408044"/>
            <a:ext cx="4205816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4472C4">
                    <a:lumMod val="75000"/>
                    <a:alpha val="3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defRPr>
            </a:lvl1pPr>
            <a:lvl2pPr marL="3429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>
                <a:latin typeface="+mn-lt"/>
              </a:defRPr>
            </a:lvl2pPr>
            <a:lvl3pPr marL="6858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>
                <a:latin typeface="+mn-lt"/>
              </a:defRPr>
            </a:lvl3pPr>
            <a:lvl4pPr marL="10287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4pPr>
            <a:lvl5pPr marL="1371600" indent="0" algn="ctr" defTabSz="68580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5pPr>
            <a:lvl6pPr marL="17145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6pPr>
            <a:lvl7pPr marL="20574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7pPr>
            <a:lvl8pPr marL="24003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8pPr>
            <a:lvl9pPr marL="2743200" indent="0" algn="ctr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>
                <a:latin typeface="+mn-lt"/>
              </a:defRPr>
            </a:lvl9pPr>
          </a:lstStyle>
          <a:p>
            <a:r>
              <a:rPr lang="en-US" dirty="0"/>
              <a:t>Si Hong Park, Ph.D.</a:t>
            </a:r>
          </a:p>
          <a:p>
            <a:r>
              <a:rPr lang="en-US" dirty="0"/>
              <a:t>Assist. Prof., Food Safety Biologist </a:t>
            </a:r>
          </a:p>
          <a:p>
            <a:r>
              <a:rPr lang="en-US" dirty="0"/>
              <a:t>Food Science and Technology, CAS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E732D-9315-4F77-A796-023FFB3C95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8858" y="3451326"/>
            <a:ext cx="1606283" cy="193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587" y="1505814"/>
            <a:ext cx="2491271" cy="19535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6291860" y="4446016"/>
            <a:ext cx="28521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Also…</a:t>
            </a:r>
          </a:p>
          <a:p>
            <a:r>
              <a:rPr lang="en-US" dirty="0" err="1">
                <a:solidFill>
                  <a:schemeClr val="tx1">
                    <a:alpha val="22000"/>
                  </a:schemeClr>
                </a:solidFill>
              </a:rPr>
              <a:t>Dr</a:t>
            </a:r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, Mark </a:t>
            </a:r>
            <a:r>
              <a:rPr lang="en-US" dirty="0" err="1">
                <a:solidFill>
                  <a:schemeClr val="tx1">
                    <a:alpha val="22000"/>
                  </a:schemeClr>
                </a:solidFill>
              </a:rPr>
              <a:t>Daeschel</a:t>
            </a:r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 – retired in 2017 but still teaching and consulting</a:t>
            </a:r>
          </a:p>
          <a:p>
            <a:endParaRPr lang="en-US" dirty="0">
              <a:solidFill>
                <a:schemeClr val="tx1">
                  <a:alpha val="22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alpha val="22000"/>
                  </a:schemeClr>
                </a:solidFill>
              </a:rPr>
              <a:t>Center For Small Farms &amp; Community Food Systems</a:t>
            </a:r>
          </a:p>
        </p:txBody>
      </p:sp>
    </p:spTree>
    <p:extLst>
      <p:ext uri="{BB962C8B-B14F-4D97-AF65-F5344CB8AC3E}">
        <p14:creationId xmlns:p14="http://schemas.microsoft.com/office/powerpoint/2010/main" val="2644527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29942" y="1181928"/>
            <a:ext cx="5473974" cy="519241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0" dirty="0"/>
              <a:t>Danton Batty (Dr. Waite-</a:t>
            </a:r>
            <a:r>
              <a:rPr lang="en-US" sz="2400" b="0" dirty="0" err="1"/>
              <a:t>Cusic</a:t>
            </a:r>
            <a:r>
              <a:rPr lang="en-US" sz="2400" b="0" dirty="0"/>
              <a:t>): </a:t>
            </a:r>
          </a:p>
          <a:p>
            <a:pPr lvl="1"/>
            <a:r>
              <a:rPr lang="en-US" sz="2000" b="0" dirty="0"/>
              <a:t>Manipulate calcium content in soft ripened cheeses to develop product that withstands HPP treatment (modifying fermentation conditions)</a:t>
            </a:r>
          </a:p>
          <a:p>
            <a:pPr lvl="1"/>
            <a:r>
              <a:rPr lang="en-US" sz="2000" b="0" dirty="0"/>
              <a:t>Validate concept: Inoculate surface with </a:t>
            </a:r>
            <a:r>
              <a:rPr lang="en-US" sz="2000" b="0" i="1" dirty="0"/>
              <a:t>L. monocytogenes</a:t>
            </a:r>
            <a:r>
              <a:rPr lang="en-US" sz="2000" b="0" dirty="0"/>
              <a:t>, expose to HPP</a:t>
            </a:r>
          </a:p>
          <a:p>
            <a:r>
              <a:rPr lang="en-US" sz="2400" b="0" dirty="0"/>
              <a:t>Derrick </a:t>
            </a:r>
            <a:r>
              <a:rPr lang="en-US" sz="2400" b="0" dirty="0" err="1"/>
              <a:t>Risner</a:t>
            </a:r>
            <a:r>
              <a:rPr lang="en-US" sz="2400" b="0" dirty="0"/>
              <a:t>: (Dr. Hughes) </a:t>
            </a:r>
          </a:p>
          <a:p>
            <a:pPr lvl="1"/>
            <a:r>
              <a:rPr lang="en-US" sz="2000" b="0" dirty="0"/>
              <a:t>Ferment whey to wine then distill to vodka</a:t>
            </a:r>
          </a:p>
          <a:p>
            <a:pPr lvl="1"/>
            <a:r>
              <a:rPr lang="en-US" sz="2000" b="0" dirty="0"/>
              <a:t>Investigate feasibility of process as whey treatment for medium size cottage cheese/</a:t>
            </a:r>
            <a:r>
              <a:rPr lang="en-US" sz="2000" b="0" dirty="0" err="1"/>
              <a:t>greek</a:t>
            </a:r>
            <a:r>
              <a:rPr lang="en-US" sz="2000" b="0" dirty="0"/>
              <a:t> yogurt production and small-size cheese companies.</a:t>
            </a:r>
          </a:p>
          <a:p>
            <a:endParaRPr lang="en-US" sz="2400" b="0" dirty="0"/>
          </a:p>
        </p:txBody>
      </p:sp>
      <p:pic>
        <p:nvPicPr>
          <p:cNvPr id="4" name="Picture 2" descr="http://www.lepainquotidien.com/wp-content/uploads/2014/10/Camembert-Arethusa-Far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971" y="1247646"/>
            <a:ext cx="3023723" cy="20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seriouseats.com/images/2015/04/20140704-flavored-vodka-pourin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9507" y="3599812"/>
            <a:ext cx="2308187" cy="20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2885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Projects started in 2016</a:t>
            </a:r>
          </a:p>
        </p:txBody>
      </p:sp>
    </p:spTree>
    <p:extLst>
      <p:ext uri="{BB962C8B-B14F-4D97-AF65-F5344CB8AC3E}">
        <p14:creationId xmlns:p14="http://schemas.microsoft.com/office/powerpoint/2010/main" val="83408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Other food safety initiatives @ OSU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9333" y="2081447"/>
            <a:ext cx="3897741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609743" y="1366781"/>
            <a:ext cx="1670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SC Offc" charset="0"/>
                <a:ea typeface="Kievit SC Offc" charset="0"/>
                <a:cs typeface="Kievit SC Offc" charset="0"/>
              </a:rPr>
              <a:t>NWREC-Aurora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308" y="4176778"/>
            <a:ext cx="4406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0" dirty="0"/>
              <a:t>Produce safety trainings in collaboration with FIC &amp; ODA (Dr. Luisa </a:t>
            </a:r>
            <a:r>
              <a:rPr lang="en-US" b="0" dirty="0" err="1"/>
              <a:t>Santamaria</a:t>
            </a:r>
            <a:r>
              <a:rPr lang="en-US" b="0" dirty="0"/>
              <a:t>)</a:t>
            </a:r>
          </a:p>
          <a:p>
            <a:pPr marL="285750" indent="-285750">
              <a:buFont typeface="Arial"/>
              <a:buChar char="•"/>
            </a:pPr>
            <a:endParaRPr lang="en-US" b="0" dirty="0"/>
          </a:p>
          <a:p>
            <a:pPr marL="285750" indent="-285750">
              <a:buFont typeface="Arial"/>
              <a:buChar char="•"/>
            </a:pPr>
            <a:r>
              <a:rPr lang="en-US" b="0" dirty="0"/>
              <a:t>Together with </a:t>
            </a:r>
            <a:r>
              <a:rPr lang="en-US" b="0" dirty="0" err="1"/>
              <a:t>Doretta</a:t>
            </a:r>
            <a:r>
              <a:rPr lang="en-US" b="0" dirty="0"/>
              <a:t> </a:t>
            </a:r>
            <a:r>
              <a:rPr lang="en-US" b="0" dirty="0" err="1"/>
              <a:t>Claycomb</a:t>
            </a:r>
            <a:r>
              <a:rPr lang="en-US" b="0" dirty="0"/>
              <a:t> (FIC) participating in NIFA FSOP grant led by Dr. Jang Ho Kim, U. Idaho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5304" y="1366781"/>
            <a:ext cx="1792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SC Offc" charset="0"/>
                <a:ea typeface="Kievit SC Offc" charset="0"/>
                <a:cs typeface="Kievit SC Offc" charset="0"/>
              </a:rPr>
              <a:t>Seafood-Astoria</a:t>
            </a: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182391" y="2054517"/>
            <a:ext cx="3810152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138596" y="3957793"/>
            <a:ext cx="38711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0" dirty="0"/>
              <a:t>Seafood HACCP (Dr. Christina DeWitt)</a:t>
            </a:r>
          </a:p>
          <a:p>
            <a:pPr marL="285750" indent="-285750">
              <a:buFont typeface="Arial"/>
              <a:buChar char="•"/>
            </a:pPr>
            <a:endParaRPr lang="en-US" b="0" dirty="0"/>
          </a:p>
          <a:p>
            <a:pPr marL="285750" indent="-285750">
              <a:buFont typeface="Arial"/>
              <a:buChar char="•"/>
            </a:pPr>
            <a:r>
              <a:rPr lang="en-US" b="0" dirty="0"/>
              <a:t>HPP and SERS research projects in collaboration with FIC and others from OSU</a:t>
            </a:r>
          </a:p>
          <a:p>
            <a:pPr marL="285750" indent="-285750">
              <a:buFont typeface="Arial"/>
              <a:buChar char="•"/>
            </a:pPr>
            <a:endParaRPr lang="en-US" b="0" dirty="0"/>
          </a:p>
          <a:p>
            <a:pPr marL="285750" indent="-285750">
              <a:buFont typeface="Arial"/>
              <a:buChar char="•"/>
            </a:pPr>
            <a:r>
              <a:rPr lang="en-US" b="0" dirty="0"/>
              <a:t>Depuration and </a:t>
            </a:r>
            <a:r>
              <a:rPr lang="en-US" b="0" i="1" dirty="0"/>
              <a:t>Vibrio </a:t>
            </a:r>
            <a:r>
              <a:rPr lang="en-US" b="0" dirty="0"/>
              <a:t>project with Dr. Waite-</a:t>
            </a:r>
            <a:r>
              <a:rPr lang="en-US" b="0" dirty="0" err="1"/>
              <a:t>Cusic</a:t>
            </a:r>
            <a:endParaRPr lang="en-US" b="0" dirty="0"/>
          </a:p>
        </p:txBody>
      </p:sp>
      <p:sp>
        <p:nvSpPr>
          <p:cNvPr id="10" name="Rectangle 9"/>
          <p:cNvSpPr/>
          <p:nvPr/>
        </p:nvSpPr>
        <p:spPr>
          <a:xfrm>
            <a:off x="5231651" y="1639204"/>
            <a:ext cx="39123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http://osuseafoodlab.oregonstate.edu/</a:t>
            </a:r>
            <a:r>
              <a:rPr lang="en-US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5847" y="1683003"/>
            <a:ext cx="3729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http://oregonstate.edu/dept/NWREC/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0983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218972" y="1240937"/>
            <a:ext cx="8715175" cy="3343229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Zurich Lt B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4"/>
          <p:cNvSpPr txBox="1">
            <a:spLocks/>
          </p:cNvSpPr>
          <p:nvPr/>
        </p:nvSpPr>
        <p:spPr bwMode="auto">
          <a:xfrm>
            <a:off x="1498912" y="4497686"/>
            <a:ext cx="660717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sz="1800" b="1" dirty="0">
              <a:ea typeface="ＭＳ Ｐゴシック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b="1" dirty="0">
                <a:ea typeface="ＭＳ Ｐゴシック" charset="0"/>
              </a:rPr>
              <a:t>Jovana Kovacevic, PhD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dirty="0">
                <a:ea typeface="ＭＳ Ｐゴシック" charset="0"/>
              </a:rPr>
              <a:t>Assist. Professor and Extension Specialist, Food Safety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dirty="0"/>
              <a:t>Food Innovation Center, Oregon State University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dirty="0">
                <a:hlinkClick r:id="rId2"/>
              </a:rPr>
              <a:t>jovana.kovacevic@oregonstate.edu</a:t>
            </a:r>
            <a:endParaRPr lang="en-US" sz="1800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1800" dirty="0"/>
              <a:t>(503) 872-6621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9455" y="1372336"/>
            <a:ext cx="711953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Visit us at:</a:t>
            </a:r>
          </a:p>
          <a:p>
            <a:endParaRPr lang="en-US" sz="1800" dirty="0"/>
          </a:p>
          <a:p>
            <a:r>
              <a:rPr lang="en-US" sz="1800" dirty="0"/>
              <a:t>FIC … </a:t>
            </a:r>
            <a:r>
              <a:rPr lang="en-US" sz="1800" dirty="0">
                <a:hlinkClick r:id="rId3"/>
              </a:rPr>
              <a:t>https://fic.oregonstate.edu/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OSU FST … </a:t>
            </a:r>
            <a:r>
              <a:rPr lang="en-US" sz="1800" dirty="0">
                <a:hlinkClick r:id="rId4"/>
              </a:rPr>
              <a:t>http://oregonstate.edu/foodsci/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Western Regional Center… </a:t>
            </a:r>
            <a:r>
              <a:rPr lang="en-US" sz="1800" dirty="0">
                <a:hlinkClick r:id="rId5"/>
              </a:rPr>
              <a:t>https://agsci.oregonstate.edu/wrfsc</a:t>
            </a:r>
            <a:r>
              <a:rPr lang="en-US" sz="1800" dirty="0"/>
              <a:t> 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Small Farms … </a:t>
            </a:r>
            <a:r>
              <a:rPr lang="en-US" sz="1800" dirty="0">
                <a:hlinkClick r:id="rId6"/>
              </a:rPr>
              <a:t>http://smallfarms.oregonstate.edu/</a:t>
            </a:r>
            <a:r>
              <a:rPr lang="en-US" sz="1800" dirty="0"/>
              <a:t> </a:t>
            </a:r>
          </a:p>
          <a:p>
            <a:endParaRPr lang="en-US" sz="1800" dirty="0"/>
          </a:p>
          <a:p>
            <a:r>
              <a:rPr lang="en-US" sz="1800" dirty="0"/>
              <a:t>OSU Seafood Lab … </a:t>
            </a:r>
            <a:r>
              <a:rPr lang="en-US" sz="1800" dirty="0">
                <a:hlinkClick r:id="rId7"/>
              </a:rPr>
              <a:t>http://osuseafoodlab.oregonstate.edu/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63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Food Safety @ OSU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78" y="2390303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72570" y="4257433"/>
            <a:ext cx="1465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SC Offc" charset="0"/>
                <a:ea typeface="Kievit SC Offc" charset="0"/>
                <a:cs typeface="Kievit SC Offc" charset="0"/>
              </a:rPr>
              <a:t>FIC-Portland</a:t>
            </a:r>
          </a:p>
        </p:txBody>
      </p:sp>
      <p:pic>
        <p:nvPicPr>
          <p:cNvPr id="6" name="Picture 4" descr="wiegand"/>
          <p:cNvPicPr>
            <a:picLocks noChangeArrowheads="1"/>
          </p:cNvPicPr>
          <p:nvPr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1622" y="1518147"/>
            <a:ext cx="2684731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73028" y="3408994"/>
            <a:ext cx="1467902" cy="33855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Kievit SC Offc" charset="0"/>
                <a:ea typeface="Kievit SC Offc" charset="0"/>
                <a:cs typeface="Kievit SC Offc" charset="0"/>
              </a:defRPr>
            </a:lvl1pPr>
          </a:lstStyle>
          <a:p>
            <a:r>
              <a:rPr lang="en-US" dirty="0">
                <a:solidFill>
                  <a:schemeClr val="tx1">
                    <a:alpha val="2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FST-Corvallis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2227" y="4257433"/>
            <a:ext cx="1792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2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Kievit SC Offc" charset="0"/>
                <a:ea typeface="Kievit SC Offc" charset="0"/>
                <a:cs typeface="Kievit SC Offc" charset="0"/>
              </a:rPr>
              <a:t>Seafood-Astoria</a:t>
            </a: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560" y="2390303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3261622" y="4033516"/>
            <a:ext cx="27432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707972" y="5885838"/>
            <a:ext cx="1670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alpha val="2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Kievit SC Offc" charset="0"/>
                <a:ea typeface="Kievit SC Offc" charset="0"/>
                <a:cs typeface="Kievit SC Offc" charset="0"/>
              </a:rPr>
              <a:t>NWREC-Aurora</a:t>
            </a:r>
          </a:p>
        </p:txBody>
      </p:sp>
    </p:spTree>
    <p:extLst>
      <p:ext uri="{BB962C8B-B14F-4D97-AF65-F5344CB8AC3E}">
        <p14:creationId xmlns:p14="http://schemas.microsoft.com/office/powerpoint/2010/main" val="97433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FIC-Portland</a:t>
            </a:r>
          </a:p>
        </p:txBody>
      </p:sp>
      <p:sp>
        <p:nvSpPr>
          <p:cNvPr id="13" name="Content Placeholder 10"/>
          <p:cNvSpPr>
            <a:spLocks noGrp="1"/>
          </p:cNvSpPr>
          <p:nvPr>
            <p:ph idx="1"/>
          </p:nvPr>
        </p:nvSpPr>
        <p:spPr>
          <a:xfrm>
            <a:off x="3559097" y="1428507"/>
            <a:ext cx="5247278" cy="481330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Arial" charset="0"/>
              </a:rPr>
              <a:t>Opened in 1999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charset="0"/>
              </a:rPr>
              <a:t>An urban OSU Agricultural Experiment Station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charset="0"/>
              </a:rPr>
              <a:t>Joint venture between OSU and Oregon Dept. of Agriculture (ODA)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charset="0"/>
              </a:rPr>
              <a:t>Pilot processing plant and kitchen for lease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charset="0"/>
              </a:rPr>
              <a:t>33,000 ft</a:t>
            </a:r>
            <a:r>
              <a:rPr lang="en-US" sz="2000" baseline="30000" dirty="0">
                <a:latin typeface="Arial" charset="0"/>
              </a:rPr>
              <a:t>2</a:t>
            </a:r>
            <a:r>
              <a:rPr lang="en-US" sz="2000" dirty="0">
                <a:latin typeface="Arial" charset="0"/>
              </a:rPr>
              <a:t> of offices, laboratories and meeting rooms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Arial" charset="0"/>
              </a:rPr>
              <a:t>Large classroom, conference room and focus group rooms</a:t>
            </a:r>
          </a:p>
          <a:p>
            <a:endParaRPr lang="en-US" sz="2000" dirty="0"/>
          </a:p>
        </p:txBody>
      </p:sp>
      <p:pic>
        <p:nvPicPr>
          <p:cNvPr id="14" name="Picture 13" descr="OSU.FIC_.1.I.Lobby_.01.MD_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13" y="1541049"/>
            <a:ext cx="2883906" cy="19219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13" y="3936102"/>
            <a:ext cx="2883906" cy="1873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2008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310" y="122134"/>
            <a:ext cx="802139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4400">
                <a:solidFill>
                  <a:srgbClr val="DC4405"/>
                </a:solidFill>
                <a:latin typeface="Kievit SC Offc" charset="0"/>
                <a:ea typeface="Kievit SC Offc" charset="0"/>
                <a:cs typeface="Kievit SC Offc" charset="0"/>
              </a:defRPr>
            </a:lvl1pPr>
            <a:lvl2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FIC’s Mission and Goals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0392" y="772151"/>
            <a:ext cx="6058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i="1" dirty="0">
                <a:solidFill>
                  <a:schemeClr val="tx1">
                    <a:lumMod val="50000"/>
                    <a:lumOff val="50000"/>
                  </a:schemeClr>
                </a:solidFill>
                <a:latin typeface="Kievit Offc" charset="0"/>
                <a:ea typeface="Kievit Offc" charset="0"/>
                <a:cs typeface="Kievit Offc" charset="0"/>
              </a:rPr>
              <a:t>….Advancing Foods in the Northwest and Beyond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6509617"/>
              </p:ext>
            </p:extLst>
          </p:nvPr>
        </p:nvGraphicFramePr>
        <p:xfrm>
          <a:off x="206872" y="1666410"/>
          <a:ext cx="8550265" cy="4338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01055" y="5771304"/>
            <a:ext cx="1887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Kievit SC Offc" charset="0"/>
                <a:ea typeface="Kievit SC Offc" charset="0"/>
                <a:cs typeface="Kievit SC Offc" charset="0"/>
              </a:rPr>
              <a:t>Photo source: FIC</a:t>
            </a:r>
          </a:p>
        </p:txBody>
      </p:sp>
    </p:spTree>
    <p:extLst>
      <p:ext uri="{BB962C8B-B14F-4D97-AF65-F5344CB8AC3E}">
        <p14:creationId xmlns:p14="http://schemas.microsoft.com/office/powerpoint/2010/main" val="35414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7E85DD-93C3-FF41-AF3F-50484163A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B932D1-45C0-A942-A4FC-6C2E239D6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8395E6-A829-F34C-8616-9E36937033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FCD451-7795-C34E-ABAC-120575580C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B61787-BBB4-F142-BEAF-F666BB7D5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9EC5A4-F12C-5546-9AF3-14958E9C2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CC923E-AF4A-1C41-A54F-94666A1320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216F94-C318-B24B-BF16-070401DFF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185818-5DB9-8548-9297-CB35B61D60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B2D089-2867-D643-83CA-DC26874A4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7D6C0D-FE79-E94E-BDE9-4D1B1934E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FF26DC-9FEA-BA46-8074-8A6E928AD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8D9B77-C748-FC47-B0B7-69EBE76A7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94794E-19FF-CC4A-A8F6-B97D7BBA0F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11897" y="1084261"/>
            <a:ext cx="7676579" cy="4802907"/>
            <a:chOff x="511897" y="1358348"/>
            <a:chExt cx="7676579" cy="4802907"/>
          </a:xfrm>
        </p:grpSpPr>
        <p:sp>
          <p:nvSpPr>
            <p:cNvPr id="9" name="Rounded Rectangle 8"/>
            <p:cNvSpPr/>
            <p:nvPr/>
          </p:nvSpPr>
          <p:spPr>
            <a:xfrm>
              <a:off x="1209523" y="1514601"/>
              <a:ext cx="6978953" cy="4646654"/>
            </a:xfrm>
            <a:prstGeom prst="roundRect">
              <a:avLst/>
            </a:prstGeom>
            <a:no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2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33281" y="1993335"/>
              <a:ext cx="6350000" cy="41549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42950" lvl="1" indent="-285750">
                <a:spcBef>
                  <a:spcPct val="20000"/>
                </a:spcBef>
                <a:spcAft>
                  <a:spcPts val="900"/>
                </a:spcAft>
                <a:buClr>
                  <a:srgbClr val="FFA12B"/>
                </a:buClr>
                <a:buFont typeface="Courier New"/>
                <a:buChar char="o"/>
              </a:pPr>
              <a:r>
                <a:rPr lang="en-US" sz="2800" b="0" dirty="0">
                  <a:solidFill>
                    <a:prstClr val="black"/>
                  </a:solidFill>
                  <a:latin typeface="+mn-lt"/>
                  <a:ea typeface="Kievit SC Offc" charset="0"/>
                  <a:cs typeface="Kievit SC Offc" charset="0"/>
                </a:rPr>
                <a:t>Education </a:t>
              </a:r>
            </a:p>
            <a:p>
              <a:pPr lvl="2">
                <a:spcBef>
                  <a:spcPct val="20000"/>
                </a:spcBef>
                <a:spcAft>
                  <a:spcPts val="300"/>
                </a:spcAft>
                <a:buClr>
                  <a:srgbClr val="F79646">
                    <a:lumMod val="50000"/>
                  </a:srgbClr>
                </a:buClr>
                <a:buSzPct val="89000"/>
              </a:pPr>
              <a:r>
                <a:rPr lang="en-US" sz="2400" b="0" i="1" dirty="0">
                  <a:solidFill>
                    <a:srgbClr val="DB5521"/>
                  </a:solidFill>
                  <a:latin typeface="+mn-lt"/>
                  <a:ea typeface="Kievit SC Offc" charset="0"/>
                  <a:cs typeface="Kievit SC Offc" charset="0"/>
                </a:rPr>
                <a:t>Enhancing food safety education and training at FIC to align it with FSMA requirements</a:t>
              </a:r>
              <a:r>
                <a:rPr lang="en-CA" sz="2400" b="0" dirty="0">
                  <a:effectLst/>
                  <a:latin typeface="+mn-lt"/>
                  <a:ea typeface="Kievit SC Offc" charset="0"/>
                  <a:cs typeface="Kievit SC Offc" charset="0"/>
                </a:rPr>
                <a:t> </a:t>
              </a:r>
            </a:p>
            <a:p>
              <a:pPr lvl="2">
                <a:spcBef>
                  <a:spcPct val="20000"/>
                </a:spcBef>
                <a:spcAft>
                  <a:spcPts val="300"/>
                </a:spcAft>
                <a:buClr>
                  <a:srgbClr val="F79646">
                    <a:lumMod val="50000"/>
                  </a:srgbClr>
                </a:buClr>
                <a:buSzPct val="89000"/>
              </a:pPr>
              <a:endParaRPr lang="en-US" sz="2400" b="0" dirty="0">
                <a:solidFill>
                  <a:prstClr val="black"/>
                </a:solidFill>
                <a:latin typeface="+mn-lt"/>
                <a:ea typeface="Kievit SC Offc" charset="0"/>
                <a:cs typeface="Kievit SC Offc" charset="0"/>
              </a:endParaRPr>
            </a:p>
            <a:p>
              <a:pPr marL="742950" lvl="1" indent="-285750">
                <a:spcBef>
                  <a:spcPct val="20000"/>
                </a:spcBef>
                <a:spcAft>
                  <a:spcPts val="900"/>
                </a:spcAft>
                <a:buClr>
                  <a:srgbClr val="FFA12B"/>
                </a:buClr>
                <a:buFont typeface="Courier New"/>
                <a:buChar char="o"/>
              </a:pPr>
              <a:r>
                <a:rPr lang="en-US" sz="2800" b="0" dirty="0">
                  <a:solidFill>
                    <a:prstClr val="black"/>
                  </a:solidFill>
                  <a:latin typeface="+mn-lt"/>
                  <a:ea typeface="Kievit SC Offc" charset="0"/>
                  <a:cs typeface="Kievit SC Offc" charset="0"/>
                </a:rPr>
                <a:t>Research </a:t>
              </a:r>
            </a:p>
            <a:p>
              <a:pPr marL="857250" lvl="2">
                <a:spcBef>
                  <a:spcPct val="20000"/>
                </a:spcBef>
                <a:spcAft>
                  <a:spcPts val="900"/>
                </a:spcAft>
                <a:buClr>
                  <a:srgbClr val="F79646">
                    <a:lumMod val="50000"/>
                  </a:srgbClr>
                </a:buClr>
                <a:buSzPct val="89000"/>
              </a:pPr>
              <a:r>
                <a:rPr lang="en-US" sz="2400" b="0" i="1" dirty="0">
                  <a:solidFill>
                    <a:srgbClr val="DB5521"/>
                  </a:solidFill>
                  <a:latin typeface="+mn-lt"/>
                  <a:ea typeface="Kievit SC Offc" charset="0"/>
                  <a:cs typeface="Kievit SC Offc" charset="0"/>
                </a:rPr>
                <a:t>Integrative Approaches to Improve Food Safety: Applied research meets genomics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11897" y="1358348"/>
              <a:ext cx="1741248" cy="1591257"/>
              <a:chOff x="1510455" y="1906829"/>
              <a:chExt cx="1741248" cy="1591257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510455" y="1906829"/>
                <a:ext cx="1741248" cy="1591257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rgbClr val="000000">
                    <a:alpha val="69000"/>
                  </a:srgbClr>
                </a:outerShdw>
              </a:effectLst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4">
                  <a:alpha val="50000"/>
                  <a:hueOff val="-4464771"/>
                  <a:satOff val="26899"/>
                  <a:lumOff val="2156"/>
                  <a:alphaOff val="0"/>
                </a:schemeClr>
              </a:fillRef>
              <a:effectRef idx="0">
                <a:schemeClr val="accent4">
                  <a:alpha val="50000"/>
                  <a:hueOff val="-4464771"/>
                  <a:satOff val="26899"/>
                  <a:lumOff val="2156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13" name="Oval 4"/>
              <p:cNvSpPr/>
              <p:nvPr/>
            </p:nvSpPr>
            <p:spPr>
              <a:xfrm>
                <a:off x="1765455" y="2139863"/>
                <a:ext cx="1231248" cy="11251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spcFirstLastPara="0" vert="horz" wrap="square" lIns="20320" tIns="20320" rIns="2032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/>
                  <a:t>Food Safety Education and Research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-12067" y="437930"/>
            <a:ext cx="61239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hangingPunct="1">
              <a:defRPr sz="3600">
                <a:latin typeface="Kievit SC Offc" charset="0"/>
                <a:ea typeface="Kievit SC Offc" charset="0"/>
                <a:cs typeface="Kievit SC Offc" charset="0"/>
              </a:defRPr>
            </a:lvl1pPr>
            <a:lvl2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/>
              <a:t>FIC Food Safety Program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35716" y="840404"/>
            <a:ext cx="1834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Kievit Offc" charset="0"/>
                <a:ea typeface="Kievit Offc" charset="0"/>
                <a:cs typeface="Kievit Offc" charset="0"/>
              </a:rPr>
              <a:t>Dr. J. Kovacevic</a:t>
            </a:r>
          </a:p>
        </p:txBody>
      </p:sp>
    </p:spTree>
    <p:extLst>
      <p:ext uri="{BB962C8B-B14F-4D97-AF65-F5344CB8AC3E}">
        <p14:creationId xmlns:p14="http://schemas.microsoft.com/office/powerpoint/2010/main" val="92403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2519" y="1041959"/>
            <a:ext cx="8911746" cy="3145785"/>
          </a:xfrm>
        </p:spPr>
        <p:txBody>
          <a:bodyPr>
            <a:noAutofit/>
          </a:bodyPr>
          <a:lstStyle/>
          <a:p>
            <a:r>
              <a:rPr lang="en-US" sz="2800" dirty="0"/>
              <a:t>Food Safety Modernization Act (FSMA) training workshops</a:t>
            </a:r>
          </a:p>
          <a:p>
            <a:pPr lvl="1"/>
            <a:r>
              <a:rPr lang="en-US" sz="2000" dirty="0"/>
              <a:t>FDA-approved curriculum for FSMA Preventive Controls for Human Food rule and Produce Safety rule</a:t>
            </a:r>
          </a:p>
          <a:p>
            <a:pPr lvl="1">
              <a:spcAft>
                <a:spcPts val="0"/>
              </a:spcAft>
            </a:pPr>
            <a:r>
              <a:rPr lang="en-US" sz="2000" dirty="0"/>
              <a:t>Needs assessment for food safety training; </a:t>
            </a:r>
          </a:p>
          <a:p>
            <a:pPr marL="45720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    simplified and advanced FSMA-related food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2000" dirty="0"/>
              <a:t>    safety workshops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600" y="160618"/>
            <a:ext cx="8229600" cy="7667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b="1" kern="1200" dirty="0">
                <a:solidFill>
                  <a:schemeClr val="tx1"/>
                </a:solidFill>
                <a:latin typeface="Kievit SC Offc" charset="0"/>
                <a:ea typeface="Kievit SC Offc" charset="0"/>
                <a:cs typeface="Kievit SC Offc" charset="0"/>
              </a:rPr>
              <a:t>Food Safety @ FIC - Education</a:t>
            </a:r>
          </a:p>
        </p:txBody>
      </p:sp>
      <p:pic>
        <p:nvPicPr>
          <p:cNvPr id="4" name="Picture 3" descr="FIC_Events_Calenda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935" y="4350574"/>
            <a:ext cx="5424276" cy="15776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944" y="2666218"/>
            <a:ext cx="1933932" cy="3496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624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774" y="314559"/>
            <a:ext cx="7313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>
                <a:latin typeface="Kievit SC Offc" charset="0"/>
                <a:ea typeface="Kievit SC Offc" charset="0"/>
                <a:cs typeface="Kievit SC Offc" charset="0"/>
              </a:defRPr>
            </a:lvl1pPr>
            <a:lvl2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/>
              <a:t>Food Safety @ FIC </a:t>
            </a:r>
            <a:r>
              <a:rPr lang="mr-IN" dirty="0"/>
              <a:t>–</a:t>
            </a:r>
            <a:r>
              <a:rPr lang="en-US" dirty="0"/>
              <a:t> Research </a:t>
            </a:r>
          </a:p>
        </p:txBody>
      </p:sp>
      <p:pic>
        <p:nvPicPr>
          <p:cNvPr id="4" name="Picture 3" descr="Kovacevic_Lab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448" y="1286756"/>
            <a:ext cx="2839063" cy="1896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ontent Placeholder 10"/>
          <p:cNvSpPr txBox="1">
            <a:spLocks/>
          </p:cNvSpPr>
          <p:nvPr/>
        </p:nvSpPr>
        <p:spPr>
          <a:xfrm>
            <a:off x="244396" y="1225162"/>
            <a:ext cx="5553563" cy="195668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b="0" kern="0" dirty="0">
                <a:latin typeface="Arial" charset="0"/>
              </a:rPr>
              <a:t>Joined FIC in Sept. 2016</a:t>
            </a:r>
          </a:p>
          <a:p>
            <a:pPr lvl="1">
              <a:spcAft>
                <a:spcPts val="600"/>
              </a:spcAft>
            </a:pPr>
            <a:r>
              <a:rPr lang="en-US" sz="1800" b="0" kern="0" dirty="0">
                <a:latin typeface="Arial" charset="0"/>
              </a:rPr>
              <a:t>Assist. Prof. and Food Safety Extension Specialist</a:t>
            </a:r>
          </a:p>
          <a:p>
            <a:pPr lvl="1">
              <a:spcAft>
                <a:spcPts val="600"/>
              </a:spcAft>
            </a:pPr>
            <a:r>
              <a:rPr lang="en-US" sz="1800" b="0" kern="0" dirty="0">
                <a:latin typeface="Arial" charset="0"/>
              </a:rPr>
              <a:t>Coordinator of WRCEFS</a:t>
            </a:r>
            <a:endParaRPr lang="en-US" sz="1800" b="0" kern="0" dirty="0"/>
          </a:p>
          <a:p>
            <a:r>
              <a:rPr lang="en-US" sz="2000" b="0" kern="0" dirty="0"/>
              <a:t>Two new Food Microbiology Labs created</a:t>
            </a:r>
          </a:p>
          <a:p>
            <a:endParaRPr lang="en-US" sz="1800" b="0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6482889" y="3233047"/>
            <a:ext cx="1976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Kievit SC Offc" charset="0"/>
                <a:ea typeface="Kievit SC Offc" charset="0"/>
                <a:cs typeface="Kievit SC Offc" charset="0"/>
              </a:rPr>
              <a:t>Photos source: FIC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0" y="3705359"/>
            <a:ext cx="4621185" cy="2538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636" y="3366805"/>
            <a:ext cx="1024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SC Offc" charset="0"/>
                <a:ea typeface="Kievit SC Offc" charset="0"/>
                <a:cs typeface="Kievit SC Offc" charset="0"/>
              </a:rPr>
              <a:t>BSL-1 Lab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48185" y="3402324"/>
            <a:ext cx="1049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ievit SC Offc" charset="0"/>
                <a:ea typeface="Kievit SC Offc" charset="0"/>
                <a:cs typeface="Kievit SC Offc" charset="0"/>
              </a:rPr>
              <a:t>BSL-2 Lab</a:t>
            </a:r>
          </a:p>
        </p:txBody>
      </p:sp>
      <p:pic>
        <p:nvPicPr>
          <p:cNvPr id="13" name="Picture 12" descr="2FIC_BSL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4065" y="3705359"/>
            <a:ext cx="4609935" cy="25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774" y="314559"/>
            <a:ext cx="7313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600">
                <a:latin typeface="Kievit SC Offc" charset="0"/>
                <a:ea typeface="Kievit SC Offc" charset="0"/>
                <a:cs typeface="Kievit SC Offc" charset="0"/>
              </a:defRPr>
            </a:lvl1pPr>
            <a:lvl2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2pPr>
            <a:lvl3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3pPr>
            <a:lvl4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4pPr>
            <a:lvl5pPr algn="ctr" eaLnBrk="1" hangingPunct="1">
              <a:defRPr sz="4400">
                <a:solidFill>
                  <a:srgbClr val="FF8E41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8E41"/>
                </a:solidFill>
                <a:latin typeface="Arial" pitchFamily="34" charset="0"/>
              </a:defRPr>
            </a:lvl9pPr>
          </a:lstStyle>
          <a:p>
            <a:r>
              <a:rPr lang="en-US" dirty="0"/>
              <a:t>Food Safety @ FIC </a:t>
            </a:r>
            <a:r>
              <a:rPr lang="mr-IN" dirty="0"/>
              <a:t>–</a:t>
            </a:r>
            <a:r>
              <a:rPr lang="en-US" dirty="0"/>
              <a:t> Research </a:t>
            </a:r>
          </a:p>
        </p:txBody>
      </p:sp>
      <p:pic>
        <p:nvPicPr>
          <p:cNvPr id="6" name="Picture 5" descr="2FIC_BSL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0" y="4253251"/>
            <a:ext cx="9145140" cy="2604749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00812" y="1367984"/>
            <a:ext cx="8942376" cy="1318708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Integrative approaches to improve food safety throughout the farm-to-fork food chain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kern="0" baseline="0" dirty="0">
                <a:solidFill>
                  <a:prstClr val="black">
                    <a:lumMod val="50000"/>
                  </a:prstClr>
                </a:solidFill>
                <a:latin typeface="Calibri"/>
                <a:ea typeface="ＭＳ Ｐゴシック" pitchFamily="-96" charset="-128"/>
                <a:cs typeface=""/>
              </a:rPr>
              <a:t>(Large</a:t>
            </a:r>
            <a:r>
              <a:rPr lang="en-US" sz="1800" b="0" kern="0" dirty="0">
                <a:solidFill>
                  <a:prstClr val="black">
                    <a:lumMod val="50000"/>
                  </a:prstClr>
                </a:solidFill>
                <a:latin typeface="Calibri"/>
                <a:ea typeface="ＭＳ Ｐゴシック" pitchFamily="-96" charset="-128"/>
                <a:cs typeface="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focus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 on </a:t>
            </a:r>
            <a:r>
              <a:rPr kumimoji="0" lang="en-US" sz="1800" i="1" u="none" strike="noStrike" kern="0" cap="none" spc="0" normalizeH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Listeria</a:t>
            </a:r>
            <a:r>
              <a:rPr kumimoji="0" lang="en-US" sz="1800" b="0" i="1" u="none" strike="noStrike" kern="0" cap="none" spc="0" normalizeH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 </a:t>
            </a:r>
            <a:r>
              <a:rPr kumimoji="0" lang="en-US" sz="1800" b="0" u="none" strike="noStrike" kern="0" cap="none" spc="0" normalizeH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research)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Calibri"/>
              <a:ea typeface="ＭＳ Ｐゴシック" pitchFamily="-96" charset="-128"/>
              <a:cs typeface="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Calibri"/>
              <a:ea typeface="ＭＳ Ｐゴシック" pitchFamily="-96" charset="-128"/>
              <a:cs typeface="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Calibri"/>
              <a:ea typeface="ＭＳ Ｐゴシック" pitchFamily="-96" charset="-128"/>
              <a:cs typeface="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232478" y="2228486"/>
            <a:ext cx="2799085" cy="1287029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Molecular methods to improve surveillance and track contamination sources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3159519" y="2228485"/>
            <a:ext cx="2799085" cy="1287029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Stress response and survival in the farm-to-fork chain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101353" y="2230673"/>
            <a:ext cx="2799085" cy="1287029"/>
          </a:xfrm>
          <a:prstGeom prst="roundRect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/>
                <a:ea typeface="ＭＳ Ｐゴシック" pitchFamily="-96" charset="-128"/>
                <a:cs typeface=""/>
              </a:rPr>
              <a:t>Antimicrobial resistance and co-selection</a:t>
            </a:r>
          </a:p>
        </p:txBody>
      </p:sp>
    </p:spTree>
    <p:extLst>
      <p:ext uri="{BB962C8B-B14F-4D97-AF65-F5344CB8AC3E}">
        <p14:creationId xmlns:p14="http://schemas.microsoft.com/office/powerpoint/2010/main" val="21107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WAFFP-OSU Update v1">
  <a:themeElements>
    <a:clrScheme name="OSU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SU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urich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Zurich Lt BT" pitchFamily="34" charset="0"/>
          </a:defRPr>
        </a:defPPr>
      </a:lstStyle>
    </a:lnDef>
  </a:objectDefaults>
  <a:extraClrSchemeLst>
    <a:extraClrScheme>
      <a:clrScheme name="OSU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U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U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U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U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U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U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U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U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U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U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U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AFFP-OSU Update v1" id="{520EF03C-98D0-3C4D-BE67-EA29ED7155C9}" vid="{282B9661-8979-D74E-90E3-086DC91DC48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WAFFP-OSU Update v1.potx</Template>
  <TotalTime>483</TotalTime>
  <Words>2036</Words>
  <Application>Microsoft Office PowerPoint</Application>
  <PresentationFormat>On-screen Show (4:3)</PresentationFormat>
  <Paragraphs>325</Paragraphs>
  <Slides>27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맑은 고딕</vt:lpstr>
      <vt:lpstr>ＭＳ Ｐゴシック</vt:lpstr>
      <vt:lpstr>ＭＳ Ｐゴシック</vt:lpstr>
      <vt:lpstr>Arial</vt:lpstr>
      <vt:lpstr>Calibri</vt:lpstr>
      <vt:lpstr>Cambria</vt:lpstr>
      <vt:lpstr>Courier New</vt:lpstr>
      <vt:lpstr>Kievit Offc</vt:lpstr>
      <vt:lpstr>Kievit SC Offc</vt:lpstr>
      <vt:lpstr>KievitPro-Regular</vt:lpstr>
      <vt:lpstr>Times New Roman</vt:lpstr>
      <vt:lpstr>Wingdings</vt:lpstr>
      <vt:lpstr>Zurich Lt BT</vt:lpstr>
      <vt:lpstr>WAFFP-OSU Update v1</vt:lpstr>
      <vt:lpstr>- Food Safety Initiatives and Updates - </vt:lpstr>
      <vt:lpstr>Food Safety @ OSU</vt:lpstr>
      <vt:lpstr>Food Safety @ OSU</vt:lpstr>
      <vt:lpstr>FIC-Portland</vt:lpstr>
      <vt:lpstr>PowerPoint Presentation</vt:lpstr>
      <vt:lpstr>PowerPoint Presentation</vt:lpstr>
      <vt:lpstr>Food Safety @ FIC - Education</vt:lpstr>
      <vt:lpstr>PowerPoint Presentation</vt:lpstr>
      <vt:lpstr>PowerPoint Presentation</vt:lpstr>
      <vt:lpstr>PowerPoint Presentation</vt:lpstr>
      <vt:lpstr>PowerPoint Presentation</vt:lpstr>
      <vt:lpstr>Western Regional Center</vt:lpstr>
      <vt:lpstr>Western Regional Center</vt:lpstr>
      <vt:lpstr>PowerPoint Presentation</vt:lpstr>
      <vt:lpstr>PowerPoint Presentation</vt:lpstr>
      <vt:lpstr>Food Safety @ OSU</vt:lpstr>
      <vt:lpstr>PowerPoint Presentation</vt:lpstr>
      <vt:lpstr>PowerPoint Presentation</vt:lpstr>
      <vt:lpstr>Waite-Cusic Food Micro Lab</vt:lpstr>
      <vt:lpstr>PowerPoint Presentation</vt:lpstr>
      <vt:lpstr>PowerPoint Presentation</vt:lpstr>
      <vt:lpstr>Dr. Si Hong Park</vt:lpstr>
      <vt:lpstr>Dr. Si Hong Park</vt:lpstr>
      <vt:lpstr>PowerPoint Presentation</vt:lpstr>
      <vt:lpstr>Projects started in 2016</vt:lpstr>
      <vt:lpstr>Other food safety initiatives @ OSU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Jovana Kovacevic</dc:creator>
  <cp:lastModifiedBy>Matthew Andrews</cp:lastModifiedBy>
  <cp:revision>72</cp:revision>
  <cp:lastPrinted>2016-09-13T00:31:49Z</cp:lastPrinted>
  <dcterms:created xsi:type="dcterms:W3CDTF">2017-09-19T22:14:27Z</dcterms:created>
  <dcterms:modified xsi:type="dcterms:W3CDTF">2017-09-21T16:57:59Z</dcterms:modified>
</cp:coreProperties>
</file>