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2" r:id="rId4"/>
    <p:sldId id="263" r:id="rId5"/>
    <p:sldId id="274" r:id="rId6"/>
    <p:sldId id="268" r:id="rId7"/>
    <p:sldId id="284" r:id="rId8"/>
    <p:sldId id="297" r:id="rId9"/>
    <p:sldId id="283" r:id="rId10"/>
    <p:sldId id="286" r:id="rId11"/>
    <p:sldId id="281" r:id="rId12"/>
    <p:sldId id="260" r:id="rId13"/>
    <p:sldId id="280" r:id="rId14"/>
    <p:sldId id="287" r:id="rId15"/>
    <p:sldId id="291" r:id="rId16"/>
    <p:sldId id="290" r:id="rId17"/>
    <p:sldId id="289" r:id="rId18"/>
    <p:sldId id="294" r:id="rId19"/>
    <p:sldId id="293" r:id="rId20"/>
    <p:sldId id="295" r:id="rId21"/>
    <p:sldId id="298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200"/>
    <a:srgbClr val="990000"/>
    <a:srgbClr val="BC9D6C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647"/>
  </p:normalViewPr>
  <p:slideViewPr>
    <p:cSldViewPr showGuides="1"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296BA-C095-4E4E-834B-FAB5C59F133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2677EF-0E44-46D0-BEC4-A089B45F37B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Food Processing and Safety (Packaged Foods) </a:t>
          </a:r>
        </a:p>
      </dgm:t>
    </dgm:pt>
    <dgm:pt modelId="{5CF51C4B-2C5D-4902-87B9-CC0ABE28A9DC}" type="parTrans" cxnId="{EC94FC8C-C740-406A-89CE-68148D6A3078}">
      <dgm:prSet/>
      <dgm:spPr/>
      <dgm:t>
        <a:bodyPr/>
        <a:lstStyle/>
        <a:p>
          <a:endParaRPr lang="en-US"/>
        </a:p>
      </dgm:t>
    </dgm:pt>
    <dgm:pt modelId="{BA0B1F52-87A5-46EE-AD3A-A4065BFA7380}" type="sibTrans" cxnId="{EC94FC8C-C740-406A-89CE-68148D6A3078}">
      <dgm:prSet/>
      <dgm:spPr/>
      <dgm:t>
        <a:bodyPr/>
        <a:lstStyle/>
        <a:p>
          <a:endParaRPr lang="en-US"/>
        </a:p>
      </dgm:t>
    </dgm:pt>
    <dgm:pt modelId="{217B5078-66F8-4885-BCD3-770BF320064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400" b="1" dirty="0"/>
            <a:t>Consumer Food Safety</a:t>
          </a:r>
        </a:p>
      </dgm:t>
    </dgm:pt>
    <dgm:pt modelId="{99042B0C-3ADF-46FD-BF4A-F83C3043CA35}" type="parTrans" cxnId="{9C9D45B1-1D30-4D61-BEBE-5B644A41BB7F}">
      <dgm:prSet/>
      <dgm:spPr/>
      <dgm:t>
        <a:bodyPr/>
        <a:lstStyle/>
        <a:p>
          <a:endParaRPr lang="en-US"/>
        </a:p>
      </dgm:t>
    </dgm:pt>
    <dgm:pt modelId="{FAE6C314-3684-417C-8E3D-8A1B0FEC8D13}" type="sibTrans" cxnId="{9C9D45B1-1D30-4D61-BEBE-5B644A41BB7F}">
      <dgm:prSet/>
      <dgm:spPr/>
      <dgm:t>
        <a:bodyPr/>
        <a:lstStyle/>
        <a:p>
          <a:endParaRPr lang="en-US"/>
        </a:p>
      </dgm:t>
    </dgm:pt>
    <dgm:pt modelId="{3ECB418C-16F2-4700-870B-B143FA5F821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/>
            <a:t>Produce Food Safety</a:t>
          </a:r>
        </a:p>
      </dgm:t>
    </dgm:pt>
    <dgm:pt modelId="{1905CD74-A655-4B3A-A211-4DFF53EBB1AB}" type="parTrans" cxnId="{3D423713-B898-44AC-AFE3-410748FB2EBB}">
      <dgm:prSet/>
      <dgm:spPr/>
      <dgm:t>
        <a:bodyPr/>
        <a:lstStyle/>
        <a:p>
          <a:endParaRPr lang="en-US"/>
        </a:p>
      </dgm:t>
    </dgm:pt>
    <dgm:pt modelId="{42543432-E115-46F4-953B-FCA8A545E839}" type="sibTrans" cxnId="{3D423713-B898-44AC-AFE3-410748FB2EBB}">
      <dgm:prSet/>
      <dgm:spPr/>
      <dgm:t>
        <a:bodyPr/>
        <a:lstStyle/>
        <a:p>
          <a:endParaRPr lang="en-US"/>
        </a:p>
      </dgm:t>
    </dgm:pt>
    <dgm:pt modelId="{1FC3A700-6C1B-40AF-B307-E7F9823BDBC6}" type="pres">
      <dgm:prSet presAssocID="{630296BA-C095-4E4E-834B-FAB5C59F1338}" presName="cycle" presStyleCnt="0">
        <dgm:presLayoutVars>
          <dgm:dir/>
          <dgm:resizeHandles val="exact"/>
        </dgm:presLayoutVars>
      </dgm:prSet>
      <dgm:spPr/>
    </dgm:pt>
    <dgm:pt modelId="{19580087-5366-4776-910A-EBA93F564D9C}" type="pres">
      <dgm:prSet presAssocID="{9A2677EF-0E44-46D0-BEC4-A089B45F37B5}" presName="node" presStyleLbl="node1" presStyleIdx="0" presStyleCnt="3">
        <dgm:presLayoutVars>
          <dgm:bulletEnabled val="1"/>
        </dgm:presLayoutVars>
      </dgm:prSet>
      <dgm:spPr/>
    </dgm:pt>
    <dgm:pt modelId="{0A926065-ABCA-4DBD-963C-EE913D7B2C8C}" type="pres">
      <dgm:prSet presAssocID="{BA0B1F52-87A5-46EE-AD3A-A4065BFA7380}" presName="sibTrans" presStyleLbl="sibTrans2D1" presStyleIdx="0" presStyleCnt="3"/>
      <dgm:spPr/>
    </dgm:pt>
    <dgm:pt modelId="{79208344-A3DA-4485-A598-D03AD539BABC}" type="pres">
      <dgm:prSet presAssocID="{BA0B1F52-87A5-46EE-AD3A-A4065BFA7380}" presName="connectorText" presStyleLbl="sibTrans2D1" presStyleIdx="0" presStyleCnt="3"/>
      <dgm:spPr/>
    </dgm:pt>
    <dgm:pt modelId="{CCA3EBEB-6EBD-492E-898D-03E5A89B5143}" type="pres">
      <dgm:prSet presAssocID="{217B5078-66F8-4885-BCD3-770BF3200648}" presName="node" presStyleLbl="node1" presStyleIdx="1" presStyleCnt="3">
        <dgm:presLayoutVars>
          <dgm:bulletEnabled val="1"/>
        </dgm:presLayoutVars>
      </dgm:prSet>
      <dgm:spPr/>
    </dgm:pt>
    <dgm:pt modelId="{372FCA66-7972-42FE-AE1D-7AB5692DC8A4}" type="pres">
      <dgm:prSet presAssocID="{FAE6C314-3684-417C-8E3D-8A1B0FEC8D13}" presName="sibTrans" presStyleLbl="sibTrans2D1" presStyleIdx="1" presStyleCnt="3"/>
      <dgm:spPr/>
    </dgm:pt>
    <dgm:pt modelId="{CECC163D-DBEA-4367-BC4D-234AD28BA315}" type="pres">
      <dgm:prSet presAssocID="{FAE6C314-3684-417C-8E3D-8A1B0FEC8D13}" presName="connectorText" presStyleLbl="sibTrans2D1" presStyleIdx="1" presStyleCnt="3"/>
      <dgm:spPr/>
    </dgm:pt>
    <dgm:pt modelId="{A55665F4-2EA1-4108-95F4-2B5A9DCFA5A9}" type="pres">
      <dgm:prSet presAssocID="{3ECB418C-16F2-4700-870B-B143FA5F8217}" presName="node" presStyleLbl="node1" presStyleIdx="2" presStyleCnt="3" custRadScaleRad="101318" custRadScaleInc="-2031">
        <dgm:presLayoutVars>
          <dgm:bulletEnabled val="1"/>
        </dgm:presLayoutVars>
      </dgm:prSet>
      <dgm:spPr/>
    </dgm:pt>
    <dgm:pt modelId="{FC3871D2-F653-4B4B-9843-451268B49DB1}" type="pres">
      <dgm:prSet presAssocID="{42543432-E115-46F4-953B-FCA8A545E839}" presName="sibTrans" presStyleLbl="sibTrans2D1" presStyleIdx="2" presStyleCnt="3"/>
      <dgm:spPr/>
    </dgm:pt>
    <dgm:pt modelId="{FA2E225C-A9E5-4239-9BCA-53A9A266E2BB}" type="pres">
      <dgm:prSet presAssocID="{42543432-E115-46F4-953B-FCA8A545E839}" presName="connectorText" presStyleLbl="sibTrans2D1" presStyleIdx="2" presStyleCnt="3"/>
      <dgm:spPr/>
    </dgm:pt>
  </dgm:ptLst>
  <dgm:cxnLst>
    <dgm:cxn modelId="{3D423713-B898-44AC-AFE3-410748FB2EBB}" srcId="{630296BA-C095-4E4E-834B-FAB5C59F1338}" destId="{3ECB418C-16F2-4700-870B-B143FA5F8217}" srcOrd="2" destOrd="0" parTransId="{1905CD74-A655-4B3A-A211-4DFF53EBB1AB}" sibTransId="{42543432-E115-46F4-953B-FCA8A545E839}"/>
    <dgm:cxn modelId="{5C99333B-F920-48A4-9964-0D03D0785C54}" type="presOf" srcId="{9A2677EF-0E44-46D0-BEC4-A089B45F37B5}" destId="{19580087-5366-4776-910A-EBA93F564D9C}" srcOrd="0" destOrd="0" presId="urn:microsoft.com/office/officeart/2005/8/layout/cycle2"/>
    <dgm:cxn modelId="{ACDB4778-57DE-44AC-A0B6-F58CEB43D9D9}" type="presOf" srcId="{42543432-E115-46F4-953B-FCA8A545E839}" destId="{FC3871D2-F653-4B4B-9843-451268B49DB1}" srcOrd="0" destOrd="0" presId="urn:microsoft.com/office/officeart/2005/8/layout/cycle2"/>
    <dgm:cxn modelId="{EC94FC8C-C740-406A-89CE-68148D6A3078}" srcId="{630296BA-C095-4E4E-834B-FAB5C59F1338}" destId="{9A2677EF-0E44-46D0-BEC4-A089B45F37B5}" srcOrd="0" destOrd="0" parTransId="{5CF51C4B-2C5D-4902-87B9-CC0ABE28A9DC}" sibTransId="{BA0B1F52-87A5-46EE-AD3A-A4065BFA7380}"/>
    <dgm:cxn modelId="{AE76D792-AAEF-4B4C-B6C0-3AA42D99D931}" type="presOf" srcId="{BA0B1F52-87A5-46EE-AD3A-A4065BFA7380}" destId="{0A926065-ABCA-4DBD-963C-EE913D7B2C8C}" srcOrd="0" destOrd="0" presId="urn:microsoft.com/office/officeart/2005/8/layout/cycle2"/>
    <dgm:cxn modelId="{641AD495-D7CA-42BE-9664-FDD1CDB6AB3B}" type="presOf" srcId="{3ECB418C-16F2-4700-870B-B143FA5F8217}" destId="{A55665F4-2EA1-4108-95F4-2B5A9DCFA5A9}" srcOrd="0" destOrd="0" presId="urn:microsoft.com/office/officeart/2005/8/layout/cycle2"/>
    <dgm:cxn modelId="{1BF608AD-EF98-4F98-B29E-F2AD82BF1CC6}" type="presOf" srcId="{217B5078-66F8-4885-BCD3-770BF3200648}" destId="{CCA3EBEB-6EBD-492E-898D-03E5A89B5143}" srcOrd="0" destOrd="0" presId="urn:microsoft.com/office/officeart/2005/8/layout/cycle2"/>
    <dgm:cxn modelId="{A7F9FFAF-CBF6-4634-AA17-BCB47CAA9E94}" type="presOf" srcId="{FAE6C314-3684-417C-8E3D-8A1B0FEC8D13}" destId="{372FCA66-7972-42FE-AE1D-7AB5692DC8A4}" srcOrd="0" destOrd="0" presId="urn:microsoft.com/office/officeart/2005/8/layout/cycle2"/>
    <dgm:cxn modelId="{9C9D45B1-1D30-4D61-BEBE-5B644A41BB7F}" srcId="{630296BA-C095-4E4E-834B-FAB5C59F1338}" destId="{217B5078-66F8-4885-BCD3-770BF3200648}" srcOrd="1" destOrd="0" parTransId="{99042B0C-3ADF-46FD-BF4A-F83C3043CA35}" sibTransId="{FAE6C314-3684-417C-8E3D-8A1B0FEC8D13}"/>
    <dgm:cxn modelId="{EECB88B7-FD70-4302-8626-D61F13EF9031}" type="presOf" srcId="{FAE6C314-3684-417C-8E3D-8A1B0FEC8D13}" destId="{CECC163D-DBEA-4367-BC4D-234AD28BA315}" srcOrd="1" destOrd="0" presId="urn:microsoft.com/office/officeart/2005/8/layout/cycle2"/>
    <dgm:cxn modelId="{9D2F87BC-F6DA-4F7B-9623-2635DD42D28E}" type="presOf" srcId="{42543432-E115-46F4-953B-FCA8A545E839}" destId="{FA2E225C-A9E5-4239-9BCA-53A9A266E2BB}" srcOrd="1" destOrd="0" presId="urn:microsoft.com/office/officeart/2005/8/layout/cycle2"/>
    <dgm:cxn modelId="{037FE1CA-1EAC-4C3E-81A5-0A56058EB0F1}" type="presOf" srcId="{630296BA-C095-4E4E-834B-FAB5C59F1338}" destId="{1FC3A700-6C1B-40AF-B307-E7F9823BDBC6}" srcOrd="0" destOrd="0" presId="urn:microsoft.com/office/officeart/2005/8/layout/cycle2"/>
    <dgm:cxn modelId="{3C84D2CB-D4D6-4C41-90E5-3418ED741356}" type="presOf" srcId="{BA0B1F52-87A5-46EE-AD3A-A4065BFA7380}" destId="{79208344-A3DA-4485-A598-D03AD539BABC}" srcOrd="1" destOrd="0" presId="urn:microsoft.com/office/officeart/2005/8/layout/cycle2"/>
    <dgm:cxn modelId="{E803B557-24F4-42D3-8AD0-2D1E3254247F}" type="presParOf" srcId="{1FC3A700-6C1B-40AF-B307-E7F9823BDBC6}" destId="{19580087-5366-4776-910A-EBA93F564D9C}" srcOrd="0" destOrd="0" presId="urn:microsoft.com/office/officeart/2005/8/layout/cycle2"/>
    <dgm:cxn modelId="{9D2DE796-85FE-4927-8DD9-E4E5723FE81C}" type="presParOf" srcId="{1FC3A700-6C1B-40AF-B307-E7F9823BDBC6}" destId="{0A926065-ABCA-4DBD-963C-EE913D7B2C8C}" srcOrd="1" destOrd="0" presId="urn:microsoft.com/office/officeart/2005/8/layout/cycle2"/>
    <dgm:cxn modelId="{B01FA0D2-55C9-4250-B0EA-4066EA3B1FA8}" type="presParOf" srcId="{0A926065-ABCA-4DBD-963C-EE913D7B2C8C}" destId="{79208344-A3DA-4485-A598-D03AD539BABC}" srcOrd="0" destOrd="0" presId="urn:microsoft.com/office/officeart/2005/8/layout/cycle2"/>
    <dgm:cxn modelId="{49C1C2A3-AF2D-4530-A134-420F6E16BCE4}" type="presParOf" srcId="{1FC3A700-6C1B-40AF-B307-E7F9823BDBC6}" destId="{CCA3EBEB-6EBD-492E-898D-03E5A89B5143}" srcOrd="2" destOrd="0" presId="urn:microsoft.com/office/officeart/2005/8/layout/cycle2"/>
    <dgm:cxn modelId="{F18D74C3-0B94-497A-9FE7-876FF8CF5FF1}" type="presParOf" srcId="{1FC3A700-6C1B-40AF-B307-E7F9823BDBC6}" destId="{372FCA66-7972-42FE-AE1D-7AB5692DC8A4}" srcOrd="3" destOrd="0" presId="urn:microsoft.com/office/officeart/2005/8/layout/cycle2"/>
    <dgm:cxn modelId="{6201A625-4987-4EEA-B214-A28F86850B2A}" type="presParOf" srcId="{372FCA66-7972-42FE-AE1D-7AB5692DC8A4}" destId="{CECC163D-DBEA-4367-BC4D-234AD28BA315}" srcOrd="0" destOrd="0" presId="urn:microsoft.com/office/officeart/2005/8/layout/cycle2"/>
    <dgm:cxn modelId="{48AB6905-3E0B-4BE7-9E93-182936D74F53}" type="presParOf" srcId="{1FC3A700-6C1B-40AF-B307-E7F9823BDBC6}" destId="{A55665F4-2EA1-4108-95F4-2B5A9DCFA5A9}" srcOrd="4" destOrd="0" presId="urn:microsoft.com/office/officeart/2005/8/layout/cycle2"/>
    <dgm:cxn modelId="{E7A1FCC5-A9C0-4253-8AC7-833BB055DF55}" type="presParOf" srcId="{1FC3A700-6C1B-40AF-B307-E7F9823BDBC6}" destId="{FC3871D2-F653-4B4B-9843-451268B49DB1}" srcOrd="5" destOrd="0" presId="urn:microsoft.com/office/officeart/2005/8/layout/cycle2"/>
    <dgm:cxn modelId="{A1812A78-418F-4CD4-9893-B9F48269F7D6}" type="presParOf" srcId="{FC3871D2-F653-4B4B-9843-451268B49DB1}" destId="{FA2E225C-A9E5-4239-9BCA-53A9A266E2B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296BA-C095-4E4E-834B-FAB5C59F133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2677EF-0E44-46D0-BEC4-A089B45F37B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Assistance with broader Industry Issues</a:t>
          </a:r>
        </a:p>
      </dgm:t>
    </dgm:pt>
    <dgm:pt modelId="{5CF51C4B-2C5D-4902-87B9-CC0ABE28A9DC}" type="parTrans" cxnId="{EC94FC8C-C740-406A-89CE-68148D6A3078}">
      <dgm:prSet/>
      <dgm:spPr/>
      <dgm:t>
        <a:bodyPr/>
        <a:lstStyle/>
        <a:p>
          <a:endParaRPr lang="en-US"/>
        </a:p>
      </dgm:t>
    </dgm:pt>
    <dgm:pt modelId="{BA0B1F52-87A5-46EE-AD3A-A4065BFA7380}" type="sibTrans" cxnId="{EC94FC8C-C740-406A-89CE-68148D6A3078}">
      <dgm:prSet/>
      <dgm:spPr/>
      <dgm:t>
        <a:bodyPr/>
        <a:lstStyle/>
        <a:p>
          <a:endParaRPr lang="en-US"/>
        </a:p>
      </dgm:t>
    </dgm:pt>
    <dgm:pt modelId="{217B5078-66F8-4885-BCD3-770BF320064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400" b="1" dirty="0"/>
            <a:t>Training Programs</a:t>
          </a:r>
        </a:p>
      </dgm:t>
    </dgm:pt>
    <dgm:pt modelId="{99042B0C-3ADF-46FD-BF4A-F83C3043CA35}" type="parTrans" cxnId="{9C9D45B1-1D30-4D61-BEBE-5B644A41BB7F}">
      <dgm:prSet/>
      <dgm:spPr/>
      <dgm:t>
        <a:bodyPr/>
        <a:lstStyle/>
        <a:p>
          <a:endParaRPr lang="en-US"/>
        </a:p>
      </dgm:t>
    </dgm:pt>
    <dgm:pt modelId="{FAE6C314-3684-417C-8E3D-8A1B0FEC8D13}" type="sibTrans" cxnId="{9C9D45B1-1D30-4D61-BEBE-5B644A41BB7F}">
      <dgm:prSet/>
      <dgm:spPr/>
      <dgm:t>
        <a:bodyPr/>
        <a:lstStyle/>
        <a:p>
          <a:endParaRPr lang="en-US"/>
        </a:p>
      </dgm:t>
    </dgm:pt>
    <dgm:pt modelId="{3ECB418C-16F2-4700-870B-B143FA5F821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/>
            <a:t>Assistance to Individual Companies</a:t>
          </a:r>
        </a:p>
      </dgm:t>
    </dgm:pt>
    <dgm:pt modelId="{1905CD74-A655-4B3A-A211-4DFF53EBB1AB}" type="parTrans" cxnId="{3D423713-B898-44AC-AFE3-410748FB2EBB}">
      <dgm:prSet/>
      <dgm:spPr/>
      <dgm:t>
        <a:bodyPr/>
        <a:lstStyle/>
        <a:p>
          <a:endParaRPr lang="en-US"/>
        </a:p>
      </dgm:t>
    </dgm:pt>
    <dgm:pt modelId="{42543432-E115-46F4-953B-FCA8A545E839}" type="sibTrans" cxnId="{3D423713-B898-44AC-AFE3-410748FB2EBB}">
      <dgm:prSet/>
      <dgm:spPr/>
      <dgm:t>
        <a:bodyPr/>
        <a:lstStyle/>
        <a:p>
          <a:endParaRPr lang="en-US"/>
        </a:p>
      </dgm:t>
    </dgm:pt>
    <dgm:pt modelId="{1FC3A700-6C1B-40AF-B307-E7F9823BDBC6}" type="pres">
      <dgm:prSet presAssocID="{630296BA-C095-4E4E-834B-FAB5C59F1338}" presName="cycle" presStyleCnt="0">
        <dgm:presLayoutVars>
          <dgm:dir/>
          <dgm:resizeHandles val="exact"/>
        </dgm:presLayoutVars>
      </dgm:prSet>
      <dgm:spPr/>
    </dgm:pt>
    <dgm:pt modelId="{19580087-5366-4776-910A-EBA93F564D9C}" type="pres">
      <dgm:prSet presAssocID="{9A2677EF-0E44-46D0-BEC4-A089B45F37B5}" presName="node" presStyleLbl="node1" presStyleIdx="0" presStyleCnt="3">
        <dgm:presLayoutVars>
          <dgm:bulletEnabled val="1"/>
        </dgm:presLayoutVars>
      </dgm:prSet>
      <dgm:spPr/>
    </dgm:pt>
    <dgm:pt modelId="{0A926065-ABCA-4DBD-963C-EE913D7B2C8C}" type="pres">
      <dgm:prSet presAssocID="{BA0B1F52-87A5-46EE-AD3A-A4065BFA7380}" presName="sibTrans" presStyleLbl="sibTrans2D1" presStyleIdx="0" presStyleCnt="3"/>
      <dgm:spPr/>
    </dgm:pt>
    <dgm:pt modelId="{79208344-A3DA-4485-A598-D03AD539BABC}" type="pres">
      <dgm:prSet presAssocID="{BA0B1F52-87A5-46EE-AD3A-A4065BFA7380}" presName="connectorText" presStyleLbl="sibTrans2D1" presStyleIdx="0" presStyleCnt="3"/>
      <dgm:spPr/>
    </dgm:pt>
    <dgm:pt modelId="{CCA3EBEB-6EBD-492E-898D-03E5A89B5143}" type="pres">
      <dgm:prSet presAssocID="{217B5078-66F8-4885-BCD3-770BF3200648}" presName="node" presStyleLbl="node1" presStyleIdx="1" presStyleCnt="3">
        <dgm:presLayoutVars>
          <dgm:bulletEnabled val="1"/>
        </dgm:presLayoutVars>
      </dgm:prSet>
      <dgm:spPr/>
    </dgm:pt>
    <dgm:pt modelId="{372FCA66-7972-42FE-AE1D-7AB5692DC8A4}" type="pres">
      <dgm:prSet presAssocID="{FAE6C314-3684-417C-8E3D-8A1B0FEC8D13}" presName="sibTrans" presStyleLbl="sibTrans2D1" presStyleIdx="1" presStyleCnt="3"/>
      <dgm:spPr/>
    </dgm:pt>
    <dgm:pt modelId="{CECC163D-DBEA-4367-BC4D-234AD28BA315}" type="pres">
      <dgm:prSet presAssocID="{FAE6C314-3684-417C-8E3D-8A1B0FEC8D13}" presName="connectorText" presStyleLbl="sibTrans2D1" presStyleIdx="1" presStyleCnt="3"/>
      <dgm:spPr/>
    </dgm:pt>
    <dgm:pt modelId="{A55665F4-2EA1-4108-95F4-2B5A9DCFA5A9}" type="pres">
      <dgm:prSet presAssocID="{3ECB418C-16F2-4700-870B-B143FA5F8217}" presName="node" presStyleLbl="node1" presStyleIdx="2" presStyleCnt="3" custRadScaleRad="101318" custRadScaleInc="-2031">
        <dgm:presLayoutVars>
          <dgm:bulletEnabled val="1"/>
        </dgm:presLayoutVars>
      </dgm:prSet>
      <dgm:spPr/>
    </dgm:pt>
    <dgm:pt modelId="{FC3871D2-F653-4B4B-9843-451268B49DB1}" type="pres">
      <dgm:prSet presAssocID="{42543432-E115-46F4-953B-FCA8A545E839}" presName="sibTrans" presStyleLbl="sibTrans2D1" presStyleIdx="2" presStyleCnt="3"/>
      <dgm:spPr/>
    </dgm:pt>
    <dgm:pt modelId="{FA2E225C-A9E5-4239-9BCA-53A9A266E2BB}" type="pres">
      <dgm:prSet presAssocID="{42543432-E115-46F4-953B-FCA8A545E839}" presName="connectorText" presStyleLbl="sibTrans2D1" presStyleIdx="2" presStyleCnt="3"/>
      <dgm:spPr/>
    </dgm:pt>
  </dgm:ptLst>
  <dgm:cxnLst>
    <dgm:cxn modelId="{3D423713-B898-44AC-AFE3-410748FB2EBB}" srcId="{630296BA-C095-4E4E-834B-FAB5C59F1338}" destId="{3ECB418C-16F2-4700-870B-B143FA5F8217}" srcOrd="2" destOrd="0" parTransId="{1905CD74-A655-4B3A-A211-4DFF53EBB1AB}" sibTransId="{42543432-E115-46F4-953B-FCA8A545E839}"/>
    <dgm:cxn modelId="{5C99333B-F920-48A4-9964-0D03D0785C54}" type="presOf" srcId="{9A2677EF-0E44-46D0-BEC4-A089B45F37B5}" destId="{19580087-5366-4776-910A-EBA93F564D9C}" srcOrd="0" destOrd="0" presId="urn:microsoft.com/office/officeart/2005/8/layout/cycle2"/>
    <dgm:cxn modelId="{ACDB4778-57DE-44AC-A0B6-F58CEB43D9D9}" type="presOf" srcId="{42543432-E115-46F4-953B-FCA8A545E839}" destId="{FC3871D2-F653-4B4B-9843-451268B49DB1}" srcOrd="0" destOrd="0" presId="urn:microsoft.com/office/officeart/2005/8/layout/cycle2"/>
    <dgm:cxn modelId="{EC94FC8C-C740-406A-89CE-68148D6A3078}" srcId="{630296BA-C095-4E4E-834B-FAB5C59F1338}" destId="{9A2677EF-0E44-46D0-BEC4-A089B45F37B5}" srcOrd="0" destOrd="0" parTransId="{5CF51C4B-2C5D-4902-87B9-CC0ABE28A9DC}" sibTransId="{BA0B1F52-87A5-46EE-AD3A-A4065BFA7380}"/>
    <dgm:cxn modelId="{AE76D792-AAEF-4B4C-B6C0-3AA42D99D931}" type="presOf" srcId="{BA0B1F52-87A5-46EE-AD3A-A4065BFA7380}" destId="{0A926065-ABCA-4DBD-963C-EE913D7B2C8C}" srcOrd="0" destOrd="0" presId="urn:microsoft.com/office/officeart/2005/8/layout/cycle2"/>
    <dgm:cxn modelId="{641AD495-D7CA-42BE-9664-FDD1CDB6AB3B}" type="presOf" srcId="{3ECB418C-16F2-4700-870B-B143FA5F8217}" destId="{A55665F4-2EA1-4108-95F4-2B5A9DCFA5A9}" srcOrd="0" destOrd="0" presId="urn:microsoft.com/office/officeart/2005/8/layout/cycle2"/>
    <dgm:cxn modelId="{1BF608AD-EF98-4F98-B29E-F2AD82BF1CC6}" type="presOf" srcId="{217B5078-66F8-4885-BCD3-770BF3200648}" destId="{CCA3EBEB-6EBD-492E-898D-03E5A89B5143}" srcOrd="0" destOrd="0" presId="urn:microsoft.com/office/officeart/2005/8/layout/cycle2"/>
    <dgm:cxn modelId="{A7F9FFAF-CBF6-4634-AA17-BCB47CAA9E94}" type="presOf" srcId="{FAE6C314-3684-417C-8E3D-8A1B0FEC8D13}" destId="{372FCA66-7972-42FE-AE1D-7AB5692DC8A4}" srcOrd="0" destOrd="0" presId="urn:microsoft.com/office/officeart/2005/8/layout/cycle2"/>
    <dgm:cxn modelId="{9C9D45B1-1D30-4D61-BEBE-5B644A41BB7F}" srcId="{630296BA-C095-4E4E-834B-FAB5C59F1338}" destId="{217B5078-66F8-4885-BCD3-770BF3200648}" srcOrd="1" destOrd="0" parTransId="{99042B0C-3ADF-46FD-BF4A-F83C3043CA35}" sibTransId="{FAE6C314-3684-417C-8E3D-8A1B0FEC8D13}"/>
    <dgm:cxn modelId="{EECB88B7-FD70-4302-8626-D61F13EF9031}" type="presOf" srcId="{FAE6C314-3684-417C-8E3D-8A1B0FEC8D13}" destId="{CECC163D-DBEA-4367-BC4D-234AD28BA315}" srcOrd="1" destOrd="0" presId="urn:microsoft.com/office/officeart/2005/8/layout/cycle2"/>
    <dgm:cxn modelId="{9D2F87BC-F6DA-4F7B-9623-2635DD42D28E}" type="presOf" srcId="{42543432-E115-46F4-953B-FCA8A545E839}" destId="{FA2E225C-A9E5-4239-9BCA-53A9A266E2BB}" srcOrd="1" destOrd="0" presId="urn:microsoft.com/office/officeart/2005/8/layout/cycle2"/>
    <dgm:cxn modelId="{037FE1CA-1EAC-4C3E-81A5-0A56058EB0F1}" type="presOf" srcId="{630296BA-C095-4E4E-834B-FAB5C59F1338}" destId="{1FC3A700-6C1B-40AF-B307-E7F9823BDBC6}" srcOrd="0" destOrd="0" presId="urn:microsoft.com/office/officeart/2005/8/layout/cycle2"/>
    <dgm:cxn modelId="{3C84D2CB-D4D6-4C41-90E5-3418ED741356}" type="presOf" srcId="{BA0B1F52-87A5-46EE-AD3A-A4065BFA7380}" destId="{79208344-A3DA-4485-A598-D03AD539BABC}" srcOrd="1" destOrd="0" presId="urn:microsoft.com/office/officeart/2005/8/layout/cycle2"/>
    <dgm:cxn modelId="{E803B557-24F4-42D3-8AD0-2D1E3254247F}" type="presParOf" srcId="{1FC3A700-6C1B-40AF-B307-E7F9823BDBC6}" destId="{19580087-5366-4776-910A-EBA93F564D9C}" srcOrd="0" destOrd="0" presId="urn:microsoft.com/office/officeart/2005/8/layout/cycle2"/>
    <dgm:cxn modelId="{9D2DE796-85FE-4927-8DD9-E4E5723FE81C}" type="presParOf" srcId="{1FC3A700-6C1B-40AF-B307-E7F9823BDBC6}" destId="{0A926065-ABCA-4DBD-963C-EE913D7B2C8C}" srcOrd="1" destOrd="0" presId="urn:microsoft.com/office/officeart/2005/8/layout/cycle2"/>
    <dgm:cxn modelId="{B01FA0D2-55C9-4250-B0EA-4066EA3B1FA8}" type="presParOf" srcId="{0A926065-ABCA-4DBD-963C-EE913D7B2C8C}" destId="{79208344-A3DA-4485-A598-D03AD539BABC}" srcOrd="0" destOrd="0" presId="urn:microsoft.com/office/officeart/2005/8/layout/cycle2"/>
    <dgm:cxn modelId="{49C1C2A3-AF2D-4530-A134-420F6E16BCE4}" type="presParOf" srcId="{1FC3A700-6C1B-40AF-B307-E7F9823BDBC6}" destId="{CCA3EBEB-6EBD-492E-898D-03E5A89B5143}" srcOrd="2" destOrd="0" presId="urn:microsoft.com/office/officeart/2005/8/layout/cycle2"/>
    <dgm:cxn modelId="{F18D74C3-0B94-497A-9FE7-876FF8CF5FF1}" type="presParOf" srcId="{1FC3A700-6C1B-40AF-B307-E7F9823BDBC6}" destId="{372FCA66-7972-42FE-AE1D-7AB5692DC8A4}" srcOrd="3" destOrd="0" presId="urn:microsoft.com/office/officeart/2005/8/layout/cycle2"/>
    <dgm:cxn modelId="{6201A625-4987-4EEA-B214-A28F86850B2A}" type="presParOf" srcId="{372FCA66-7972-42FE-AE1D-7AB5692DC8A4}" destId="{CECC163D-DBEA-4367-BC4D-234AD28BA315}" srcOrd="0" destOrd="0" presId="urn:microsoft.com/office/officeart/2005/8/layout/cycle2"/>
    <dgm:cxn modelId="{48AB6905-3E0B-4BE7-9E93-182936D74F53}" type="presParOf" srcId="{1FC3A700-6C1B-40AF-B307-E7F9823BDBC6}" destId="{A55665F4-2EA1-4108-95F4-2B5A9DCFA5A9}" srcOrd="4" destOrd="0" presId="urn:microsoft.com/office/officeart/2005/8/layout/cycle2"/>
    <dgm:cxn modelId="{E7A1FCC5-A9C0-4253-8AC7-833BB055DF55}" type="presParOf" srcId="{1FC3A700-6C1B-40AF-B307-E7F9823BDBC6}" destId="{FC3871D2-F653-4B4B-9843-451268B49DB1}" srcOrd="5" destOrd="0" presId="urn:microsoft.com/office/officeart/2005/8/layout/cycle2"/>
    <dgm:cxn modelId="{A1812A78-418F-4CD4-9893-B9F48269F7D6}" type="presParOf" srcId="{FC3871D2-F653-4B4B-9843-451268B49DB1}" destId="{FA2E225C-A9E5-4239-9BCA-53A9A266E2B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296BA-C095-4E4E-834B-FAB5C59F133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2677EF-0E44-46D0-BEC4-A089B45F37B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/>
            <a:t>Physico- chemical changes in raw materials</a:t>
          </a:r>
        </a:p>
      </dgm:t>
    </dgm:pt>
    <dgm:pt modelId="{5CF51C4B-2C5D-4902-87B9-CC0ABE28A9DC}" type="parTrans" cxnId="{EC94FC8C-C740-406A-89CE-68148D6A3078}">
      <dgm:prSet/>
      <dgm:spPr/>
      <dgm:t>
        <a:bodyPr/>
        <a:lstStyle/>
        <a:p>
          <a:endParaRPr lang="en-US"/>
        </a:p>
      </dgm:t>
    </dgm:pt>
    <dgm:pt modelId="{BA0B1F52-87A5-46EE-AD3A-A4065BFA7380}" type="sibTrans" cxnId="{EC94FC8C-C740-406A-89CE-68148D6A3078}">
      <dgm:prSet/>
      <dgm:spPr/>
      <dgm:t>
        <a:bodyPr/>
        <a:lstStyle/>
        <a:p>
          <a:endParaRPr lang="en-US"/>
        </a:p>
      </dgm:t>
    </dgm:pt>
    <dgm:pt modelId="{217B5078-66F8-4885-BCD3-770BF320064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/>
            <a:t>Processing Technologies</a:t>
          </a:r>
        </a:p>
      </dgm:t>
    </dgm:pt>
    <dgm:pt modelId="{99042B0C-3ADF-46FD-BF4A-F83C3043CA35}" type="parTrans" cxnId="{9C9D45B1-1D30-4D61-BEBE-5B644A41BB7F}">
      <dgm:prSet/>
      <dgm:spPr/>
      <dgm:t>
        <a:bodyPr/>
        <a:lstStyle/>
        <a:p>
          <a:endParaRPr lang="en-US"/>
        </a:p>
      </dgm:t>
    </dgm:pt>
    <dgm:pt modelId="{FAE6C314-3684-417C-8E3D-8A1B0FEC8D13}" type="sibTrans" cxnId="{9C9D45B1-1D30-4D61-BEBE-5B644A41BB7F}">
      <dgm:prSet/>
      <dgm:spPr/>
      <dgm:t>
        <a:bodyPr/>
        <a:lstStyle/>
        <a:p>
          <a:endParaRPr lang="en-US"/>
        </a:p>
      </dgm:t>
    </dgm:pt>
    <dgm:pt modelId="{3ECB418C-16F2-4700-870B-B143FA5F821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/>
            <a:t>Micro-structure Analysis</a:t>
          </a:r>
        </a:p>
      </dgm:t>
    </dgm:pt>
    <dgm:pt modelId="{1905CD74-A655-4B3A-A211-4DFF53EBB1AB}" type="parTrans" cxnId="{3D423713-B898-44AC-AFE3-410748FB2EBB}">
      <dgm:prSet/>
      <dgm:spPr/>
      <dgm:t>
        <a:bodyPr/>
        <a:lstStyle/>
        <a:p>
          <a:endParaRPr lang="en-US"/>
        </a:p>
      </dgm:t>
    </dgm:pt>
    <dgm:pt modelId="{42543432-E115-46F4-953B-FCA8A545E839}" type="sibTrans" cxnId="{3D423713-B898-44AC-AFE3-410748FB2EBB}">
      <dgm:prSet/>
      <dgm:spPr/>
      <dgm:t>
        <a:bodyPr/>
        <a:lstStyle/>
        <a:p>
          <a:endParaRPr lang="en-US"/>
        </a:p>
      </dgm:t>
    </dgm:pt>
    <dgm:pt modelId="{1FC3A700-6C1B-40AF-B307-E7F9823BDBC6}" type="pres">
      <dgm:prSet presAssocID="{630296BA-C095-4E4E-834B-FAB5C59F1338}" presName="cycle" presStyleCnt="0">
        <dgm:presLayoutVars>
          <dgm:dir/>
          <dgm:resizeHandles val="exact"/>
        </dgm:presLayoutVars>
      </dgm:prSet>
      <dgm:spPr/>
    </dgm:pt>
    <dgm:pt modelId="{19580087-5366-4776-910A-EBA93F564D9C}" type="pres">
      <dgm:prSet presAssocID="{9A2677EF-0E44-46D0-BEC4-A089B45F37B5}" presName="node" presStyleLbl="node1" presStyleIdx="0" presStyleCnt="3">
        <dgm:presLayoutVars>
          <dgm:bulletEnabled val="1"/>
        </dgm:presLayoutVars>
      </dgm:prSet>
      <dgm:spPr/>
    </dgm:pt>
    <dgm:pt modelId="{0A926065-ABCA-4DBD-963C-EE913D7B2C8C}" type="pres">
      <dgm:prSet presAssocID="{BA0B1F52-87A5-46EE-AD3A-A4065BFA7380}" presName="sibTrans" presStyleLbl="sibTrans2D1" presStyleIdx="0" presStyleCnt="3"/>
      <dgm:spPr/>
    </dgm:pt>
    <dgm:pt modelId="{79208344-A3DA-4485-A598-D03AD539BABC}" type="pres">
      <dgm:prSet presAssocID="{BA0B1F52-87A5-46EE-AD3A-A4065BFA7380}" presName="connectorText" presStyleLbl="sibTrans2D1" presStyleIdx="0" presStyleCnt="3"/>
      <dgm:spPr/>
    </dgm:pt>
    <dgm:pt modelId="{CCA3EBEB-6EBD-492E-898D-03E5A89B5143}" type="pres">
      <dgm:prSet presAssocID="{217B5078-66F8-4885-BCD3-770BF3200648}" presName="node" presStyleLbl="node1" presStyleIdx="1" presStyleCnt="3">
        <dgm:presLayoutVars>
          <dgm:bulletEnabled val="1"/>
        </dgm:presLayoutVars>
      </dgm:prSet>
      <dgm:spPr/>
    </dgm:pt>
    <dgm:pt modelId="{372FCA66-7972-42FE-AE1D-7AB5692DC8A4}" type="pres">
      <dgm:prSet presAssocID="{FAE6C314-3684-417C-8E3D-8A1B0FEC8D13}" presName="sibTrans" presStyleLbl="sibTrans2D1" presStyleIdx="1" presStyleCnt="3"/>
      <dgm:spPr/>
    </dgm:pt>
    <dgm:pt modelId="{CECC163D-DBEA-4367-BC4D-234AD28BA315}" type="pres">
      <dgm:prSet presAssocID="{FAE6C314-3684-417C-8E3D-8A1B0FEC8D13}" presName="connectorText" presStyleLbl="sibTrans2D1" presStyleIdx="1" presStyleCnt="3"/>
      <dgm:spPr/>
    </dgm:pt>
    <dgm:pt modelId="{A55665F4-2EA1-4108-95F4-2B5A9DCFA5A9}" type="pres">
      <dgm:prSet presAssocID="{3ECB418C-16F2-4700-870B-B143FA5F8217}" presName="node" presStyleLbl="node1" presStyleIdx="2" presStyleCnt="3" custRadScaleRad="101318" custRadScaleInc="-2031">
        <dgm:presLayoutVars>
          <dgm:bulletEnabled val="1"/>
        </dgm:presLayoutVars>
      </dgm:prSet>
      <dgm:spPr/>
    </dgm:pt>
    <dgm:pt modelId="{FC3871D2-F653-4B4B-9843-451268B49DB1}" type="pres">
      <dgm:prSet presAssocID="{42543432-E115-46F4-953B-FCA8A545E839}" presName="sibTrans" presStyleLbl="sibTrans2D1" presStyleIdx="2" presStyleCnt="3"/>
      <dgm:spPr/>
    </dgm:pt>
    <dgm:pt modelId="{FA2E225C-A9E5-4239-9BCA-53A9A266E2BB}" type="pres">
      <dgm:prSet presAssocID="{42543432-E115-46F4-953B-FCA8A545E839}" presName="connectorText" presStyleLbl="sibTrans2D1" presStyleIdx="2" presStyleCnt="3"/>
      <dgm:spPr/>
    </dgm:pt>
  </dgm:ptLst>
  <dgm:cxnLst>
    <dgm:cxn modelId="{41D33008-37CB-434F-98AB-85AB401354F0}" type="presOf" srcId="{9A2677EF-0E44-46D0-BEC4-A089B45F37B5}" destId="{19580087-5366-4776-910A-EBA93F564D9C}" srcOrd="0" destOrd="0" presId="urn:microsoft.com/office/officeart/2005/8/layout/cycle2"/>
    <dgm:cxn modelId="{3D423713-B898-44AC-AFE3-410748FB2EBB}" srcId="{630296BA-C095-4E4E-834B-FAB5C59F1338}" destId="{3ECB418C-16F2-4700-870B-B143FA5F8217}" srcOrd="2" destOrd="0" parTransId="{1905CD74-A655-4B3A-A211-4DFF53EBB1AB}" sibTransId="{42543432-E115-46F4-953B-FCA8A545E839}"/>
    <dgm:cxn modelId="{69D25137-7483-4F78-BE1C-A45E65939BEB}" type="presOf" srcId="{630296BA-C095-4E4E-834B-FAB5C59F1338}" destId="{1FC3A700-6C1B-40AF-B307-E7F9823BDBC6}" srcOrd="0" destOrd="0" presId="urn:microsoft.com/office/officeart/2005/8/layout/cycle2"/>
    <dgm:cxn modelId="{CE96E63C-64C2-4083-A28A-C39D3F393DFA}" type="presOf" srcId="{BA0B1F52-87A5-46EE-AD3A-A4065BFA7380}" destId="{0A926065-ABCA-4DBD-963C-EE913D7B2C8C}" srcOrd="0" destOrd="0" presId="urn:microsoft.com/office/officeart/2005/8/layout/cycle2"/>
    <dgm:cxn modelId="{F45C5788-A46F-46DD-8A6F-58E02BD0BBD8}" type="presOf" srcId="{42543432-E115-46F4-953B-FCA8A545E839}" destId="{FC3871D2-F653-4B4B-9843-451268B49DB1}" srcOrd="0" destOrd="0" presId="urn:microsoft.com/office/officeart/2005/8/layout/cycle2"/>
    <dgm:cxn modelId="{EC94FC8C-C740-406A-89CE-68148D6A3078}" srcId="{630296BA-C095-4E4E-834B-FAB5C59F1338}" destId="{9A2677EF-0E44-46D0-BEC4-A089B45F37B5}" srcOrd="0" destOrd="0" parTransId="{5CF51C4B-2C5D-4902-87B9-CC0ABE28A9DC}" sibTransId="{BA0B1F52-87A5-46EE-AD3A-A4065BFA7380}"/>
    <dgm:cxn modelId="{9C9D45B1-1D30-4D61-BEBE-5B644A41BB7F}" srcId="{630296BA-C095-4E4E-834B-FAB5C59F1338}" destId="{217B5078-66F8-4885-BCD3-770BF3200648}" srcOrd="1" destOrd="0" parTransId="{99042B0C-3ADF-46FD-BF4A-F83C3043CA35}" sibTransId="{FAE6C314-3684-417C-8E3D-8A1B0FEC8D13}"/>
    <dgm:cxn modelId="{453C8DB6-F925-4CD6-ABC0-CB144E2C7D47}" type="presOf" srcId="{FAE6C314-3684-417C-8E3D-8A1B0FEC8D13}" destId="{372FCA66-7972-42FE-AE1D-7AB5692DC8A4}" srcOrd="0" destOrd="0" presId="urn:microsoft.com/office/officeart/2005/8/layout/cycle2"/>
    <dgm:cxn modelId="{7A1045D2-735B-4A28-8AEE-CA91B284C50D}" type="presOf" srcId="{217B5078-66F8-4885-BCD3-770BF3200648}" destId="{CCA3EBEB-6EBD-492E-898D-03E5A89B5143}" srcOrd="0" destOrd="0" presId="urn:microsoft.com/office/officeart/2005/8/layout/cycle2"/>
    <dgm:cxn modelId="{67A8F4DD-4ACE-46A4-9AF2-47990056A9FB}" type="presOf" srcId="{42543432-E115-46F4-953B-FCA8A545E839}" destId="{FA2E225C-A9E5-4239-9BCA-53A9A266E2BB}" srcOrd="1" destOrd="0" presId="urn:microsoft.com/office/officeart/2005/8/layout/cycle2"/>
    <dgm:cxn modelId="{D86C95E2-ADB3-4626-A948-382BFB6D08CE}" type="presOf" srcId="{FAE6C314-3684-417C-8E3D-8A1B0FEC8D13}" destId="{CECC163D-DBEA-4367-BC4D-234AD28BA315}" srcOrd="1" destOrd="0" presId="urn:microsoft.com/office/officeart/2005/8/layout/cycle2"/>
    <dgm:cxn modelId="{98AE7FED-C366-45C9-8FC2-6F90E530BDF5}" type="presOf" srcId="{3ECB418C-16F2-4700-870B-B143FA5F8217}" destId="{A55665F4-2EA1-4108-95F4-2B5A9DCFA5A9}" srcOrd="0" destOrd="0" presId="urn:microsoft.com/office/officeart/2005/8/layout/cycle2"/>
    <dgm:cxn modelId="{3E0A9DF6-4E3D-4995-AE38-5FC93658E55E}" type="presOf" srcId="{BA0B1F52-87A5-46EE-AD3A-A4065BFA7380}" destId="{79208344-A3DA-4485-A598-D03AD539BABC}" srcOrd="1" destOrd="0" presId="urn:microsoft.com/office/officeart/2005/8/layout/cycle2"/>
    <dgm:cxn modelId="{46BA3E6B-DA4B-49A0-977B-4FFE8ACB3BDC}" type="presParOf" srcId="{1FC3A700-6C1B-40AF-B307-E7F9823BDBC6}" destId="{19580087-5366-4776-910A-EBA93F564D9C}" srcOrd="0" destOrd="0" presId="urn:microsoft.com/office/officeart/2005/8/layout/cycle2"/>
    <dgm:cxn modelId="{37CF2EC8-0DBE-4AAD-B7E0-B7005936626E}" type="presParOf" srcId="{1FC3A700-6C1B-40AF-B307-E7F9823BDBC6}" destId="{0A926065-ABCA-4DBD-963C-EE913D7B2C8C}" srcOrd="1" destOrd="0" presId="urn:microsoft.com/office/officeart/2005/8/layout/cycle2"/>
    <dgm:cxn modelId="{74E59063-0A6A-48D3-95A6-70464C03AA69}" type="presParOf" srcId="{0A926065-ABCA-4DBD-963C-EE913D7B2C8C}" destId="{79208344-A3DA-4485-A598-D03AD539BABC}" srcOrd="0" destOrd="0" presId="urn:microsoft.com/office/officeart/2005/8/layout/cycle2"/>
    <dgm:cxn modelId="{ECD8534E-3659-440A-B377-2FCF8487B916}" type="presParOf" srcId="{1FC3A700-6C1B-40AF-B307-E7F9823BDBC6}" destId="{CCA3EBEB-6EBD-492E-898D-03E5A89B5143}" srcOrd="2" destOrd="0" presId="urn:microsoft.com/office/officeart/2005/8/layout/cycle2"/>
    <dgm:cxn modelId="{BC684A80-0EE0-42A2-B5CF-DD870422E864}" type="presParOf" srcId="{1FC3A700-6C1B-40AF-B307-E7F9823BDBC6}" destId="{372FCA66-7972-42FE-AE1D-7AB5692DC8A4}" srcOrd="3" destOrd="0" presId="urn:microsoft.com/office/officeart/2005/8/layout/cycle2"/>
    <dgm:cxn modelId="{0E9291A8-3EBB-4EA9-AF32-9021AD4DA250}" type="presParOf" srcId="{372FCA66-7972-42FE-AE1D-7AB5692DC8A4}" destId="{CECC163D-DBEA-4367-BC4D-234AD28BA315}" srcOrd="0" destOrd="0" presId="urn:microsoft.com/office/officeart/2005/8/layout/cycle2"/>
    <dgm:cxn modelId="{A232A3BD-E6B2-4C68-8C95-943FBE8B94FB}" type="presParOf" srcId="{1FC3A700-6C1B-40AF-B307-E7F9823BDBC6}" destId="{A55665F4-2EA1-4108-95F4-2B5A9DCFA5A9}" srcOrd="4" destOrd="0" presId="urn:microsoft.com/office/officeart/2005/8/layout/cycle2"/>
    <dgm:cxn modelId="{636B5C8F-6AC7-4DF9-80E6-958FC110D498}" type="presParOf" srcId="{1FC3A700-6C1B-40AF-B307-E7F9823BDBC6}" destId="{FC3871D2-F653-4B4B-9843-451268B49DB1}" srcOrd="5" destOrd="0" presId="urn:microsoft.com/office/officeart/2005/8/layout/cycle2"/>
    <dgm:cxn modelId="{5C92F569-D356-44EA-9C17-FC74B4A2B6DB}" type="presParOf" srcId="{FC3871D2-F653-4B4B-9843-451268B49DB1}" destId="{FA2E225C-A9E5-4239-9BCA-53A9A266E2B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80087-5366-4776-910A-EBA93F564D9C}">
      <dsp:nvSpPr>
        <dsp:cNvPr id="0" name=""/>
        <dsp:cNvSpPr/>
      </dsp:nvSpPr>
      <dsp:spPr>
        <a:xfrm>
          <a:off x="2582074" y="475"/>
          <a:ext cx="2074850" cy="207485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Food Processing and Safety (Packaged Foods) </a:t>
          </a:r>
        </a:p>
      </dsp:txBody>
      <dsp:txXfrm>
        <a:off x="2885929" y="304330"/>
        <a:ext cx="1467140" cy="1467140"/>
      </dsp:txXfrm>
    </dsp:sp>
    <dsp:sp modelId="{0A926065-ABCA-4DBD-963C-EE913D7B2C8C}">
      <dsp:nvSpPr>
        <dsp:cNvPr id="0" name=""/>
        <dsp:cNvSpPr/>
      </dsp:nvSpPr>
      <dsp:spPr>
        <a:xfrm rot="3600000">
          <a:off x="4114764" y="2023931"/>
          <a:ext cx="552337" cy="7002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4156189" y="2092232"/>
        <a:ext cx="386636" cy="420157"/>
      </dsp:txXfrm>
    </dsp:sp>
    <dsp:sp modelId="{CCA3EBEB-6EBD-492E-898D-03E5A89B5143}">
      <dsp:nvSpPr>
        <dsp:cNvPr id="0" name=""/>
        <dsp:cNvSpPr/>
      </dsp:nvSpPr>
      <dsp:spPr>
        <a:xfrm>
          <a:off x="4140573" y="2699873"/>
          <a:ext cx="2074850" cy="2074850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Consumer Food Safety</a:t>
          </a:r>
        </a:p>
      </dsp:txBody>
      <dsp:txXfrm>
        <a:off x="4444428" y="3003728"/>
        <a:ext cx="1467140" cy="1467140"/>
      </dsp:txXfrm>
    </dsp:sp>
    <dsp:sp modelId="{372FCA66-7972-42FE-AE1D-7AB5692DC8A4}">
      <dsp:nvSpPr>
        <dsp:cNvPr id="0" name=""/>
        <dsp:cNvSpPr/>
      </dsp:nvSpPr>
      <dsp:spPr>
        <a:xfrm rot="10799475">
          <a:off x="3358366" y="3387403"/>
          <a:ext cx="552759" cy="7002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 rot="10800000">
        <a:off x="3524194" y="3527442"/>
        <a:ext cx="386931" cy="420157"/>
      </dsp:txXfrm>
    </dsp:sp>
    <dsp:sp modelId="{A55665F4-2EA1-4108-95F4-2B5A9DCFA5A9}">
      <dsp:nvSpPr>
        <dsp:cNvPr id="0" name=""/>
        <dsp:cNvSpPr/>
      </dsp:nvSpPr>
      <dsp:spPr>
        <a:xfrm>
          <a:off x="1022781" y="2700349"/>
          <a:ext cx="2074850" cy="207485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Produce Food Safety</a:t>
          </a:r>
        </a:p>
      </dsp:txBody>
      <dsp:txXfrm>
        <a:off x="1326636" y="3004204"/>
        <a:ext cx="1467140" cy="1467140"/>
      </dsp:txXfrm>
    </dsp:sp>
    <dsp:sp modelId="{FC3871D2-F653-4B4B-9843-451268B49DB1}">
      <dsp:nvSpPr>
        <dsp:cNvPr id="0" name=""/>
        <dsp:cNvSpPr/>
      </dsp:nvSpPr>
      <dsp:spPr>
        <a:xfrm rot="18000497">
          <a:off x="2555645" y="2051254"/>
          <a:ext cx="552766" cy="7002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2597092" y="2263107"/>
        <a:ext cx="386936" cy="42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80087-5366-4776-910A-EBA93F564D9C}">
      <dsp:nvSpPr>
        <dsp:cNvPr id="0" name=""/>
        <dsp:cNvSpPr/>
      </dsp:nvSpPr>
      <dsp:spPr>
        <a:xfrm>
          <a:off x="2582074" y="475"/>
          <a:ext cx="2074850" cy="207485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Assistance with broader Industry Issues</a:t>
          </a:r>
        </a:p>
      </dsp:txBody>
      <dsp:txXfrm>
        <a:off x="2885929" y="304330"/>
        <a:ext cx="1467140" cy="1467140"/>
      </dsp:txXfrm>
    </dsp:sp>
    <dsp:sp modelId="{0A926065-ABCA-4DBD-963C-EE913D7B2C8C}">
      <dsp:nvSpPr>
        <dsp:cNvPr id="0" name=""/>
        <dsp:cNvSpPr/>
      </dsp:nvSpPr>
      <dsp:spPr>
        <a:xfrm rot="3600000">
          <a:off x="4114764" y="2023931"/>
          <a:ext cx="552337" cy="7002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156189" y="2092232"/>
        <a:ext cx="386636" cy="420157"/>
      </dsp:txXfrm>
    </dsp:sp>
    <dsp:sp modelId="{CCA3EBEB-6EBD-492E-898D-03E5A89B5143}">
      <dsp:nvSpPr>
        <dsp:cNvPr id="0" name=""/>
        <dsp:cNvSpPr/>
      </dsp:nvSpPr>
      <dsp:spPr>
        <a:xfrm>
          <a:off x="4140573" y="2699873"/>
          <a:ext cx="2074850" cy="2074850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Training Programs</a:t>
          </a:r>
        </a:p>
      </dsp:txBody>
      <dsp:txXfrm>
        <a:off x="4444428" y="3003728"/>
        <a:ext cx="1467140" cy="1467140"/>
      </dsp:txXfrm>
    </dsp:sp>
    <dsp:sp modelId="{372FCA66-7972-42FE-AE1D-7AB5692DC8A4}">
      <dsp:nvSpPr>
        <dsp:cNvPr id="0" name=""/>
        <dsp:cNvSpPr/>
      </dsp:nvSpPr>
      <dsp:spPr>
        <a:xfrm rot="10799475">
          <a:off x="3358366" y="3387403"/>
          <a:ext cx="552759" cy="7002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524194" y="3527442"/>
        <a:ext cx="386931" cy="420157"/>
      </dsp:txXfrm>
    </dsp:sp>
    <dsp:sp modelId="{A55665F4-2EA1-4108-95F4-2B5A9DCFA5A9}">
      <dsp:nvSpPr>
        <dsp:cNvPr id="0" name=""/>
        <dsp:cNvSpPr/>
      </dsp:nvSpPr>
      <dsp:spPr>
        <a:xfrm>
          <a:off x="1022781" y="2700349"/>
          <a:ext cx="2074850" cy="207485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Assistance to Individual Companies</a:t>
          </a:r>
        </a:p>
      </dsp:txBody>
      <dsp:txXfrm>
        <a:off x="1326636" y="3004204"/>
        <a:ext cx="1467140" cy="1467140"/>
      </dsp:txXfrm>
    </dsp:sp>
    <dsp:sp modelId="{FC3871D2-F653-4B4B-9843-451268B49DB1}">
      <dsp:nvSpPr>
        <dsp:cNvPr id="0" name=""/>
        <dsp:cNvSpPr/>
      </dsp:nvSpPr>
      <dsp:spPr>
        <a:xfrm rot="18000497">
          <a:off x="2555645" y="2051254"/>
          <a:ext cx="552766" cy="7002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597092" y="2263107"/>
        <a:ext cx="386936" cy="42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80087-5366-4776-910A-EBA93F564D9C}">
      <dsp:nvSpPr>
        <dsp:cNvPr id="0" name=""/>
        <dsp:cNvSpPr/>
      </dsp:nvSpPr>
      <dsp:spPr>
        <a:xfrm>
          <a:off x="2450901" y="930"/>
          <a:ext cx="2108596" cy="210859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Physico- chemical changes in raw materials</a:t>
          </a:r>
        </a:p>
      </dsp:txBody>
      <dsp:txXfrm>
        <a:off x="2759698" y="309727"/>
        <a:ext cx="1491002" cy="1491002"/>
      </dsp:txXfrm>
    </dsp:sp>
    <dsp:sp modelId="{0A926065-ABCA-4DBD-963C-EE913D7B2C8C}">
      <dsp:nvSpPr>
        <dsp:cNvPr id="0" name=""/>
        <dsp:cNvSpPr/>
      </dsp:nvSpPr>
      <dsp:spPr>
        <a:xfrm rot="3600000">
          <a:off x="4008580" y="2056151"/>
          <a:ext cx="559875" cy="7116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4050571" y="2125751"/>
        <a:ext cx="391913" cy="426991"/>
      </dsp:txXfrm>
    </dsp:sp>
    <dsp:sp modelId="{CCA3EBEB-6EBD-492E-898D-03E5A89B5143}">
      <dsp:nvSpPr>
        <dsp:cNvPr id="0" name=""/>
        <dsp:cNvSpPr/>
      </dsp:nvSpPr>
      <dsp:spPr>
        <a:xfrm>
          <a:off x="4033384" y="2741872"/>
          <a:ext cx="2108596" cy="2108596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Processing Technologies</a:t>
          </a:r>
        </a:p>
      </dsp:txBody>
      <dsp:txXfrm>
        <a:off x="4342181" y="3050669"/>
        <a:ext cx="1491002" cy="1491002"/>
      </dsp:txXfrm>
    </dsp:sp>
    <dsp:sp modelId="{372FCA66-7972-42FE-AE1D-7AB5692DC8A4}">
      <dsp:nvSpPr>
        <dsp:cNvPr id="0" name=""/>
        <dsp:cNvSpPr/>
      </dsp:nvSpPr>
      <dsp:spPr>
        <a:xfrm rot="10798989">
          <a:off x="3240501" y="3440805"/>
          <a:ext cx="560304" cy="7116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 rot="10800000">
        <a:off x="3408592" y="3583110"/>
        <a:ext cx="392213" cy="426991"/>
      </dsp:txXfrm>
    </dsp:sp>
    <dsp:sp modelId="{A55665F4-2EA1-4108-95F4-2B5A9DCFA5A9}">
      <dsp:nvSpPr>
        <dsp:cNvPr id="0" name=""/>
        <dsp:cNvSpPr/>
      </dsp:nvSpPr>
      <dsp:spPr>
        <a:xfrm>
          <a:off x="867610" y="2742803"/>
          <a:ext cx="2108596" cy="210859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Micro-structure Analysis</a:t>
          </a:r>
        </a:p>
      </dsp:txBody>
      <dsp:txXfrm>
        <a:off x="1176407" y="3051600"/>
        <a:ext cx="1491002" cy="1491002"/>
      </dsp:txXfrm>
    </dsp:sp>
    <dsp:sp modelId="{FC3871D2-F653-4B4B-9843-451268B49DB1}">
      <dsp:nvSpPr>
        <dsp:cNvPr id="0" name=""/>
        <dsp:cNvSpPr/>
      </dsp:nvSpPr>
      <dsp:spPr>
        <a:xfrm rot="18000254">
          <a:off x="2425363" y="2084077"/>
          <a:ext cx="560517" cy="7116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2467396" y="2299217"/>
        <a:ext cx="392362" cy="426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D3970-24BE-4F07-9B4A-0B2F94B4ED4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13504-DDB0-4AC4-B4B6-F1C62CD25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0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8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6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91200"/>
              </a:buClr>
              <a:defRPr/>
            </a:lvl1pPr>
            <a:lvl3pPr>
              <a:buClr>
                <a:srgbClr val="D6A300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9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8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7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C8F9-DC9E-456B-BA01-EEF38BA1D2C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wsu.edu/courses/foodscience/" TargetMode="External"/><Relationship Id="rId2" Type="http://schemas.openxmlformats.org/officeDocument/2006/relationships/hyperlink" Target="http://www.msag.wsu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School of Food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BC9D6C"/>
                </a:solidFill>
              </a:rPr>
              <a:t>University of Idaho</a:t>
            </a:r>
          </a:p>
          <a:p>
            <a:r>
              <a:rPr lang="en-US" b="1" dirty="0"/>
              <a:t>and</a:t>
            </a:r>
          </a:p>
          <a:p>
            <a:r>
              <a:rPr lang="en-US" b="1" dirty="0">
                <a:solidFill>
                  <a:srgbClr val="991200"/>
                </a:solidFill>
              </a:rPr>
              <a:t>Washington State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64" y="5410200"/>
            <a:ext cx="37719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6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/>
              <a:t>Fermentation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New degree option- science and technology of fermented foods and beverages started Fall 2016</a:t>
            </a:r>
          </a:p>
          <a:p>
            <a:r>
              <a:rPr lang="en-US" sz="2800" dirty="0"/>
              <a:t>Leverages current university expertise in dairy, cereal, fruit, wine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86200"/>
            <a:ext cx="2441542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2514600" cy="1853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15" y="3854976"/>
            <a:ext cx="2362200" cy="1769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941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53" y="685800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524000"/>
            <a:ext cx="5410200" cy="4800600"/>
          </a:xfrm>
        </p:spPr>
        <p:txBody>
          <a:bodyPr>
            <a:noAutofit/>
          </a:bodyPr>
          <a:lstStyle/>
          <a:p>
            <a:r>
              <a:rPr lang="en-US" sz="2800" dirty="0"/>
              <a:t>Online Programs </a:t>
            </a:r>
          </a:p>
          <a:p>
            <a:pPr lvl="2">
              <a:buClr>
                <a:srgbClr val="BEA06A"/>
              </a:buClr>
            </a:pPr>
            <a:r>
              <a:rPr lang="en-US" sz="2200" dirty="0"/>
              <a:t>Certificate in Food Science</a:t>
            </a:r>
          </a:p>
          <a:p>
            <a:pPr lvl="2">
              <a:buClr>
                <a:srgbClr val="BEA06A"/>
              </a:buClr>
            </a:pPr>
            <a:r>
              <a:rPr lang="en-US" sz="2200" dirty="0"/>
              <a:t>On-line Preventive Controls Qualified Individual training (FSMA) using FDA curriculum</a:t>
            </a:r>
          </a:p>
          <a:p>
            <a:pPr lvl="2">
              <a:buClr>
                <a:srgbClr val="BEA06A"/>
              </a:buClr>
            </a:pPr>
            <a:r>
              <a:rPr lang="en-US" sz="2000" dirty="0"/>
              <a:t>MS AG - meets the growing need for food science professionals with management skills</a:t>
            </a:r>
          </a:p>
          <a:p>
            <a:pPr lvl="2">
              <a:buClr>
                <a:srgbClr val="BEA06A"/>
              </a:buClr>
            </a:pPr>
            <a:r>
              <a:rPr lang="en-US" sz="2000" dirty="0"/>
              <a:t>Allows individuals to continue professional life while earning an advanced degree</a:t>
            </a:r>
          </a:p>
          <a:p>
            <a:pPr lvl="3">
              <a:buClr>
                <a:srgbClr val="C00000"/>
              </a:buClr>
              <a:buFont typeface="Arial" charset="0"/>
              <a:buChar char="•"/>
            </a:pPr>
            <a:r>
              <a:rPr lang="en-US" sz="1800" dirty="0"/>
              <a:t>Technology</a:t>
            </a:r>
          </a:p>
          <a:p>
            <a:pPr lvl="3">
              <a:buClr>
                <a:srgbClr val="C00000"/>
              </a:buClr>
              <a:buFont typeface="Arial" charset="0"/>
              <a:buChar char="•"/>
            </a:pPr>
            <a:r>
              <a:rPr lang="en-US" sz="1800" dirty="0"/>
              <a:t>Regulatory</a:t>
            </a:r>
          </a:p>
          <a:p>
            <a:pPr lvl="3">
              <a:buClr>
                <a:srgbClr val="C00000"/>
              </a:buClr>
              <a:buFont typeface="Arial" charset="0"/>
              <a:buChar char="•"/>
            </a:pPr>
            <a:r>
              <a:rPr lang="en-US" sz="1800" dirty="0"/>
              <a:t>Quality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02920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MS Ag Food Science Management: msag.wsu.edu</a:t>
            </a:r>
            <a:r>
              <a:rPr lang="en-US" sz="1400" dirty="0"/>
              <a:t>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Certificate in Food Science: </a:t>
            </a:r>
            <a:r>
              <a:rPr lang="en-US" sz="1400" dirty="0">
                <a:hlinkClick r:id="rId3"/>
              </a:rPr>
              <a:t>https://online.wsu.edu/courses/foodscience/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06236"/>
          </a:xfrm>
        </p:spPr>
        <p:txBody>
          <a:bodyPr>
            <a:normAutofit/>
          </a:bodyPr>
          <a:lstStyle/>
          <a:p>
            <a:r>
              <a:rPr lang="en-US" sz="4000" dirty="0"/>
              <a:t>Program Visibility - Research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5103599"/>
          </a:xfrm>
        </p:spPr>
        <p:txBody>
          <a:bodyPr>
            <a:normAutofit/>
          </a:bodyPr>
          <a:lstStyle/>
          <a:p>
            <a:pPr>
              <a:buClr>
                <a:srgbClr val="991200"/>
              </a:buClr>
            </a:pPr>
            <a:r>
              <a:rPr lang="en-US" sz="2000" dirty="0"/>
              <a:t>Starch – nutrition, chemistry and functionality</a:t>
            </a:r>
          </a:p>
          <a:p>
            <a:pPr>
              <a:buClr>
                <a:srgbClr val="991200"/>
              </a:buClr>
            </a:pPr>
            <a:r>
              <a:rPr lang="en-US" sz="2000" dirty="0"/>
              <a:t>Functionality of dairy ingredients</a:t>
            </a:r>
          </a:p>
          <a:p>
            <a:pPr>
              <a:buClr>
                <a:srgbClr val="991200"/>
              </a:buClr>
            </a:pPr>
            <a:r>
              <a:rPr lang="en-US" sz="2000" dirty="0"/>
              <a:t>Food processing technologies – frying, thermal processing, dehydration, fermentation, packaging, novel technologies</a:t>
            </a:r>
          </a:p>
          <a:p>
            <a:pPr>
              <a:buClr>
                <a:srgbClr val="991200"/>
              </a:buClr>
            </a:pPr>
            <a:r>
              <a:rPr lang="en-US" sz="2000" dirty="0"/>
              <a:t>Preventing foodborne illness – technologies to address emerging microbial risks – desiccation tolerance</a:t>
            </a:r>
          </a:p>
          <a:p>
            <a:pPr>
              <a:buClr>
                <a:srgbClr val="991200"/>
              </a:buClr>
            </a:pPr>
            <a:r>
              <a:rPr lang="en-US" sz="2000" dirty="0"/>
              <a:t>Tasty nutritious, new products: pulse based snacks; fermented dairy foods</a:t>
            </a:r>
          </a:p>
          <a:p>
            <a:pPr>
              <a:buClr>
                <a:srgbClr val="991200"/>
              </a:buClr>
            </a:pPr>
            <a:r>
              <a:rPr lang="en-US" sz="2000" dirty="0"/>
              <a:t>Fighting foodborne illness with natural additives</a:t>
            </a:r>
          </a:p>
          <a:p>
            <a:pPr>
              <a:buClr>
                <a:srgbClr val="991200"/>
              </a:buClr>
            </a:pPr>
            <a:r>
              <a:rPr lang="en-US" sz="2000" dirty="0"/>
              <a:t>Water treatment –  for industry and agricultural production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r="10127"/>
          <a:stretch/>
        </p:blipFill>
        <p:spPr>
          <a:xfrm>
            <a:off x="6705600" y="4876800"/>
            <a:ext cx="2133600" cy="1852247"/>
          </a:xfrm>
          <a:prstGeom prst="rect">
            <a:avLst/>
          </a:prstGeom>
        </p:spPr>
      </p:pic>
      <p:pic>
        <p:nvPicPr>
          <p:cNvPr id="8" name="Picture 7" descr="A picture containing person, indoor, man, food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28" y="4876800"/>
            <a:ext cx="2505075" cy="1819275"/>
          </a:xfrm>
          <a:prstGeom prst="rect">
            <a:avLst/>
          </a:prstGeom>
        </p:spPr>
      </p:pic>
      <p:pic>
        <p:nvPicPr>
          <p:cNvPr id="10" name="Picture 9" descr="A person smiling for the picture&#10;&#10;Description generated with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5105400"/>
            <a:ext cx="3405188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5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Industry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Internships/Job Postings</a:t>
            </a:r>
          </a:p>
          <a:p>
            <a:pPr lvl="1">
              <a:buClr>
                <a:srgbClr val="BEA06A"/>
              </a:buClr>
              <a:buFont typeface="Arial" charset="0"/>
              <a:buChar char="•"/>
            </a:pPr>
            <a:r>
              <a:rPr lang="en-US" sz="2400" dirty="0"/>
              <a:t>Published to students, staff and faculty weekly</a:t>
            </a:r>
          </a:p>
          <a:p>
            <a:r>
              <a:rPr lang="en-US" sz="2800" dirty="0"/>
              <a:t>Resume Packet</a:t>
            </a:r>
          </a:p>
          <a:p>
            <a:pPr lvl="1">
              <a:buClr>
                <a:srgbClr val="BEA06A"/>
              </a:buClr>
              <a:buFont typeface="Arial" charset="0"/>
              <a:buChar char="•"/>
            </a:pPr>
            <a:r>
              <a:rPr lang="en-US" sz="2400" dirty="0"/>
              <a:t>Sent to employers in October and March every year</a:t>
            </a:r>
          </a:p>
          <a:p>
            <a:r>
              <a:rPr lang="en-US" sz="2800" dirty="0"/>
              <a:t>Company Recruiting Visits</a:t>
            </a:r>
          </a:p>
          <a:p>
            <a:pPr lvl="1">
              <a:buClr>
                <a:srgbClr val="BEA06A"/>
              </a:buClr>
              <a:buFont typeface="Arial" charset="0"/>
              <a:buChar char="•"/>
            </a:pPr>
            <a:r>
              <a:rPr lang="en-US" sz="2400" dirty="0"/>
              <a:t>Customized visits to connect with students </a:t>
            </a:r>
          </a:p>
          <a:p>
            <a:r>
              <a:rPr lang="en-US" sz="2800" dirty="0"/>
              <a:t>Promoting Food Science</a:t>
            </a:r>
          </a:p>
          <a:p>
            <a:pPr lvl="1">
              <a:buClr>
                <a:srgbClr val="BEA06A"/>
              </a:buClr>
              <a:buFont typeface="Arial" charset="0"/>
              <a:buChar char="•"/>
            </a:pPr>
            <a:r>
              <a:rPr lang="en-US" sz="2400" dirty="0"/>
              <a:t>Recruiting at high school and community colleges; on-campus events, 4H, FFA, Career Days</a:t>
            </a:r>
          </a:p>
          <a:p>
            <a:r>
              <a:rPr lang="en-US" sz="2800" dirty="0"/>
              <a:t>Newsletter and web presence</a:t>
            </a:r>
          </a:p>
          <a:p>
            <a:pPr lvl="1">
              <a:buClr>
                <a:srgbClr val="BEA06A"/>
              </a:buClr>
              <a:buFont typeface="Arial" charset="0"/>
              <a:buChar char="•"/>
            </a:pPr>
            <a:r>
              <a:rPr lang="en-US" sz="2400" dirty="0"/>
              <a:t>Emphasizing marketing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69006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2143125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2819400"/>
            <a:ext cx="5029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6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3216"/>
            <a:ext cx="9144000" cy="105358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WSU Food Processing and Safety Extension Team – Triangle of Expertise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2568342"/>
              </p:ext>
            </p:extLst>
          </p:nvPr>
        </p:nvGraphicFramePr>
        <p:xfrm>
          <a:off x="886691" y="1250950"/>
          <a:ext cx="7239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934200" y="4078069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Stephane Smith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1250950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Girish Ganjyal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308901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TBD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9" y="1187268"/>
            <a:ext cx="1385166" cy="13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Go Cougs!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8077200" cy="53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Food Processing and Safety </a:t>
            </a:r>
            <a:r>
              <a:rPr lang="en-US" sz="3200" b="1" u="sng" dirty="0">
                <a:solidFill>
                  <a:schemeClr val="bg1"/>
                </a:solidFill>
              </a:rPr>
              <a:t>Extension</a:t>
            </a:r>
            <a:r>
              <a:rPr lang="en-US" sz="3200" b="1" dirty="0">
                <a:solidFill>
                  <a:schemeClr val="bg1"/>
                </a:solidFill>
              </a:rPr>
              <a:t> Program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1002775"/>
              </p:ext>
            </p:extLst>
          </p:nvPr>
        </p:nvGraphicFramePr>
        <p:xfrm>
          <a:off x="1066800" y="1397000"/>
          <a:ext cx="7239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362200" y="1250950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Pulses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Apples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Cherries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Pomace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851701"/>
            <a:ext cx="182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Food Safety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Validations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Process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Product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Process Development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294418" y="1264805"/>
            <a:ext cx="1828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FSMA-PCHF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Food Ingredient Technology (FIT)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Extrusion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Product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Basics of Sanitation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Food Safety and Sanitation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BPCS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7" y="1918058"/>
            <a:ext cx="2160443" cy="14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8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27750"/>
            <a:ext cx="2895600" cy="365125"/>
          </a:xfrm>
        </p:spPr>
        <p:txBody>
          <a:bodyPr/>
          <a:lstStyle/>
          <a:p>
            <a:r>
              <a:rPr lang="en-US"/>
              <a:t>Go Cougs!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4568" y="92466"/>
            <a:ext cx="8134864" cy="53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Food Processing and Safety </a:t>
            </a:r>
            <a:r>
              <a:rPr lang="en-US" sz="3200" b="1" u="sng" dirty="0">
                <a:solidFill>
                  <a:schemeClr val="bg1"/>
                </a:solidFill>
              </a:rPr>
              <a:t>Research</a:t>
            </a:r>
            <a:r>
              <a:rPr lang="en-US" sz="3200" b="1" dirty="0">
                <a:solidFill>
                  <a:schemeClr val="bg1"/>
                </a:solidFill>
              </a:rPr>
              <a:t> Program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1821797"/>
              </p:ext>
            </p:extLst>
          </p:nvPr>
        </p:nvGraphicFramePr>
        <p:xfrm>
          <a:off x="990600" y="1168400"/>
          <a:ext cx="70104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5486400" y="1168400"/>
            <a:ext cx="1752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Rheological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Chemical</a:t>
            </a:r>
          </a:p>
        </p:txBody>
      </p:sp>
      <p:sp>
        <p:nvSpPr>
          <p:cNvPr id="6" name="Rectangle 5"/>
          <p:cNvSpPr/>
          <p:nvPr/>
        </p:nvSpPr>
        <p:spPr>
          <a:xfrm>
            <a:off x="7273636" y="3594100"/>
            <a:ext cx="152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Extrusion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Frying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Direct Steam Injection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568" y="3682733"/>
            <a:ext cx="152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Micro-CT Scanning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X-Ray Density Profiling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527" y="906762"/>
            <a:ext cx="2505673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/>
          <p:nvPr/>
        </p:nvSpPr>
        <p:spPr>
          <a:xfrm>
            <a:off x="957333" y="2988890"/>
            <a:ext cx="1508683" cy="14009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Programs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30421" y="1351955"/>
            <a:ext cx="2074850" cy="2074850"/>
            <a:chOff x="1022781" y="2700349"/>
            <a:chExt cx="2074850" cy="2074850"/>
          </a:xfrm>
        </p:grpSpPr>
        <p:sp>
          <p:nvSpPr>
            <p:cNvPr id="5" name="Oval 4"/>
            <p:cNvSpPr/>
            <p:nvPr/>
          </p:nvSpPr>
          <p:spPr>
            <a:xfrm>
              <a:off x="1022781" y="2700349"/>
              <a:ext cx="2074850" cy="20748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 txBox="1"/>
            <p:nvPr/>
          </p:nvSpPr>
          <p:spPr>
            <a:xfrm>
              <a:off x="1326636" y="3004204"/>
              <a:ext cx="1467140" cy="1467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Advancing Food Safety Education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4819" y="4033076"/>
            <a:ext cx="2074850" cy="2074850"/>
            <a:chOff x="4140573" y="2699873"/>
            <a:chExt cx="2074850" cy="2074850"/>
          </a:xfrm>
        </p:grpSpPr>
        <p:sp>
          <p:nvSpPr>
            <p:cNvPr id="8" name="Oval 7"/>
            <p:cNvSpPr/>
            <p:nvPr/>
          </p:nvSpPr>
          <p:spPr>
            <a:xfrm>
              <a:off x="4140573" y="2699873"/>
              <a:ext cx="2074850" cy="20748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 txBox="1"/>
            <p:nvPr/>
          </p:nvSpPr>
          <p:spPr>
            <a:xfrm>
              <a:off x="4444428" y="2976019"/>
              <a:ext cx="1467140" cy="1467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Addressing Broader Issues</a:t>
              </a:r>
            </a:p>
          </p:txBody>
        </p:sp>
      </p:grpSp>
      <p:sp>
        <p:nvSpPr>
          <p:cNvPr id="11" name="Up Arrow 10"/>
          <p:cNvSpPr/>
          <p:nvPr/>
        </p:nvSpPr>
        <p:spPr>
          <a:xfrm rot="2837547">
            <a:off x="3084751" y="2938130"/>
            <a:ext cx="457200" cy="120211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8787369">
            <a:off x="5256688" y="3126597"/>
            <a:ext cx="457200" cy="120211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6200000">
            <a:off x="4278731" y="4529683"/>
            <a:ext cx="457200" cy="120211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181600" y="4140138"/>
            <a:ext cx="2133600" cy="1981200"/>
            <a:chOff x="5555835" y="2408610"/>
            <a:chExt cx="2133600" cy="1981200"/>
          </a:xfrm>
        </p:grpSpPr>
        <p:sp>
          <p:nvSpPr>
            <p:cNvPr id="10" name="Oval 9"/>
            <p:cNvSpPr/>
            <p:nvPr/>
          </p:nvSpPr>
          <p:spPr>
            <a:xfrm>
              <a:off x="5555835" y="2408610"/>
              <a:ext cx="2133600" cy="1981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5737340" y="2693514"/>
              <a:ext cx="1770994" cy="1467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Training Programs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579589" y="104679"/>
            <a:ext cx="8134864" cy="53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Consumer Food Safety </a:t>
            </a:r>
            <a:r>
              <a:rPr lang="en-US" sz="3200" b="1" u="sng" dirty="0">
                <a:solidFill>
                  <a:schemeClr val="bg1"/>
                </a:solidFill>
              </a:rPr>
              <a:t>Extension</a:t>
            </a:r>
            <a:r>
              <a:rPr lang="en-US" sz="3200" b="1" dirty="0">
                <a:solidFill>
                  <a:schemeClr val="bg1"/>
                </a:solidFill>
              </a:rPr>
              <a:t> Program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96267" y="1104984"/>
            <a:ext cx="27857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Support &amp; Education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Direct to Consumer Markets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County Extension Offices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01345" y="3306859"/>
            <a:ext cx="182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FSMA-PCHF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Assist with BPCS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PSA Grower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Food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Food Preservation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ServSafe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402743" y="2537977"/>
            <a:ext cx="182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Food Safety Microbiology</a:t>
            </a:r>
          </a:p>
          <a:p>
            <a:endParaRPr lang="en-US" b="1" dirty="0"/>
          </a:p>
          <a:p>
            <a:r>
              <a:rPr lang="en-US" b="1" dirty="0"/>
              <a:t>Support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Process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Product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Product Processing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9" y="895190"/>
            <a:ext cx="2091841" cy="15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9589" y="104679"/>
            <a:ext cx="8134864" cy="53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Consumer Food Safety </a:t>
            </a:r>
            <a:r>
              <a:rPr lang="en-US" sz="3200" b="1" u="sng" dirty="0">
                <a:solidFill>
                  <a:schemeClr val="bg1"/>
                </a:solidFill>
              </a:rPr>
              <a:t>Research</a:t>
            </a:r>
            <a:r>
              <a:rPr lang="en-US" sz="3200" b="1" dirty="0">
                <a:solidFill>
                  <a:schemeClr val="bg1"/>
                </a:solidFill>
              </a:rPr>
              <a:t> Program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30421" y="1351955"/>
            <a:ext cx="2074850" cy="2074850"/>
            <a:chOff x="1022781" y="2700349"/>
            <a:chExt cx="2074850" cy="2074850"/>
          </a:xfrm>
        </p:grpSpPr>
        <p:sp>
          <p:nvSpPr>
            <p:cNvPr id="4" name="Oval 3"/>
            <p:cNvSpPr/>
            <p:nvPr/>
          </p:nvSpPr>
          <p:spPr>
            <a:xfrm>
              <a:off x="1022781" y="2700349"/>
              <a:ext cx="2074850" cy="20748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 txBox="1"/>
            <p:nvPr/>
          </p:nvSpPr>
          <p:spPr>
            <a:xfrm>
              <a:off x="1326636" y="3004204"/>
              <a:ext cx="1467140" cy="1467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Broader Issues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94819" y="4033076"/>
            <a:ext cx="2074850" cy="2074850"/>
            <a:chOff x="4140573" y="2699873"/>
            <a:chExt cx="2074850" cy="2074850"/>
          </a:xfrm>
        </p:grpSpPr>
        <p:sp>
          <p:nvSpPr>
            <p:cNvPr id="7" name="Oval 6"/>
            <p:cNvSpPr/>
            <p:nvPr/>
          </p:nvSpPr>
          <p:spPr>
            <a:xfrm>
              <a:off x="4140573" y="2699873"/>
              <a:ext cx="2074850" cy="20748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 txBox="1"/>
            <p:nvPr/>
          </p:nvSpPr>
          <p:spPr>
            <a:xfrm>
              <a:off x="4444428" y="2976019"/>
              <a:ext cx="1467140" cy="1467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Consumer</a:t>
              </a:r>
            </a:p>
          </p:txBody>
        </p:sp>
      </p:grpSp>
      <p:sp>
        <p:nvSpPr>
          <p:cNvPr id="9" name="Up Arrow 8"/>
          <p:cNvSpPr/>
          <p:nvPr/>
        </p:nvSpPr>
        <p:spPr>
          <a:xfrm rot="2837547">
            <a:off x="3084751" y="2938130"/>
            <a:ext cx="457200" cy="120211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8787369">
            <a:off x="5256688" y="3126597"/>
            <a:ext cx="457200" cy="120211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6200000">
            <a:off x="4278731" y="4529683"/>
            <a:ext cx="457200" cy="120211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181600" y="4140138"/>
            <a:ext cx="2133600" cy="1981200"/>
            <a:chOff x="5555835" y="2408610"/>
            <a:chExt cx="2133600" cy="1981200"/>
          </a:xfrm>
        </p:grpSpPr>
        <p:sp>
          <p:nvSpPr>
            <p:cNvPr id="13" name="Oval 12"/>
            <p:cNvSpPr/>
            <p:nvPr/>
          </p:nvSpPr>
          <p:spPr>
            <a:xfrm>
              <a:off x="5555835" y="2408610"/>
              <a:ext cx="2133600" cy="1981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5737138" y="2600826"/>
              <a:ext cx="1770994" cy="1467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Direct to Consumer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Markets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638800" y="1406721"/>
            <a:ext cx="2507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Microbial Growth on Surfaces/Foods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Microbial Survival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33897" y="4252699"/>
            <a:ext cx="2071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Projects by request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8969" y="3162050"/>
            <a:ext cx="20714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Preservation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Food safety best practices</a:t>
            </a:r>
          </a:p>
          <a:p>
            <a:endParaRPr lang="en-US" sz="20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0" y="923722"/>
            <a:ext cx="2308085" cy="17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8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53" y="685800"/>
            <a:ext cx="8229600" cy="884238"/>
          </a:xfrm>
        </p:spPr>
        <p:txBody>
          <a:bodyPr>
            <a:noAutofit/>
          </a:bodyPr>
          <a:lstStyle/>
          <a:p>
            <a:r>
              <a:rPr lang="en-US" sz="4800" dirty="0"/>
              <a:t>Education for Job Readiness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200" cy="32003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Students on either campus </a:t>
            </a:r>
          </a:p>
          <a:p>
            <a:pPr lvl="1">
              <a:buClr>
                <a:srgbClr val="BEA06A"/>
              </a:buClr>
              <a:buFont typeface="Arial" charset="0"/>
              <a:buChar char="•"/>
            </a:pPr>
            <a:r>
              <a:rPr lang="en-US" dirty="0"/>
              <a:t>BS, MS (or MS Online) and PhD</a:t>
            </a:r>
          </a:p>
          <a:p>
            <a:pPr lvl="2">
              <a:buClr>
                <a:srgbClr val="991200"/>
              </a:buClr>
            </a:pPr>
            <a:r>
              <a:rPr lang="en-US" dirty="0"/>
              <a:t>Coursework PLUS:</a:t>
            </a:r>
          </a:p>
          <a:p>
            <a:pPr lvl="3">
              <a:buClr>
                <a:srgbClr val="BEA06A"/>
              </a:buClr>
              <a:buFont typeface="Arial" charset="0"/>
              <a:buChar char="•"/>
            </a:pPr>
            <a:r>
              <a:rPr lang="en-US" dirty="0"/>
              <a:t>Industry Internships</a:t>
            </a:r>
          </a:p>
          <a:p>
            <a:pPr lvl="3">
              <a:buClr>
                <a:srgbClr val="BEA06A"/>
              </a:buClr>
              <a:buFont typeface="Arial" charset="0"/>
              <a:buChar char="•"/>
            </a:pPr>
            <a:r>
              <a:rPr lang="en-US" dirty="0"/>
              <a:t>Club and Team Projects</a:t>
            </a:r>
          </a:p>
          <a:p>
            <a:pPr lvl="3">
              <a:buClr>
                <a:srgbClr val="BEA06A"/>
              </a:buClr>
              <a:buFont typeface="Arial" charset="0"/>
              <a:buChar char="•"/>
            </a:pPr>
            <a:r>
              <a:rPr lang="en-US" dirty="0"/>
              <a:t>Undergraduate Research</a:t>
            </a:r>
          </a:p>
          <a:p>
            <a:pPr lvl="3">
              <a:buClr>
                <a:srgbClr val="BEA06A"/>
              </a:buClr>
              <a:buFont typeface="Arial" charset="0"/>
              <a:buChar char="•"/>
            </a:pPr>
            <a:r>
              <a:rPr lang="en-US" dirty="0"/>
              <a:t>On campus employment in WSU Creamery, Pilot Plant and labs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34" y="1752600"/>
            <a:ext cx="2131941" cy="3913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78630"/>
            <a:ext cx="2366093" cy="1774570"/>
          </a:xfrm>
          <a:prstGeom prst="rect">
            <a:avLst/>
          </a:prstGeom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78630"/>
            <a:ext cx="2541587" cy="18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4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9589" y="104679"/>
            <a:ext cx="8134864" cy="53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Food Safety Specialist – Produce Emphasis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79589" y="914400"/>
            <a:ext cx="5287811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Industry-relevant integrated extension and research program on food safety</a:t>
            </a:r>
          </a:p>
          <a:p>
            <a:pPr lvl="1"/>
            <a:r>
              <a:rPr lang="en-US" dirty="0"/>
              <a:t>Emphasis on raw agricultural products and minimally processed foods </a:t>
            </a:r>
          </a:p>
          <a:p>
            <a:pPr lvl="1"/>
            <a:r>
              <a:rPr lang="en-US" dirty="0"/>
              <a:t>Focus on foods produced in the Pacific Northwest</a:t>
            </a:r>
          </a:p>
          <a:p>
            <a:r>
              <a:rPr lang="en-US" dirty="0"/>
              <a:t>Lead statewide extension efforts in produce food safety. </a:t>
            </a:r>
          </a:p>
          <a:p>
            <a:r>
              <a:rPr lang="en-US" dirty="0"/>
              <a:t>Disseminate research.</a:t>
            </a:r>
          </a:p>
          <a:p>
            <a:r>
              <a:rPr lang="en-US" dirty="0"/>
              <a:t>Develop collaborative relationships with state and federal agencies and other organizations that develop or influence food safety policies. </a:t>
            </a:r>
          </a:p>
          <a:p>
            <a:r>
              <a:rPr lang="en-US" dirty="0"/>
              <a:t>Work with growers and ag commodity processors.</a:t>
            </a:r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297417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36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9589" y="104679"/>
            <a:ext cx="8134864" cy="53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Upcoming Events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79589" y="914400"/>
            <a:ext cx="5287811" cy="5943600"/>
          </a:xfrm>
        </p:spPr>
        <p:txBody>
          <a:bodyPr>
            <a:normAutofit/>
          </a:bodyPr>
          <a:lstStyle/>
          <a:p>
            <a:r>
              <a:rPr lang="en-US" dirty="0"/>
              <a:t>37th Annual Food Safety and Sanitation Workshop</a:t>
            </a:r>
          </a:p>
          <a:p>
            <a:pPr lvl="1"/>
            <a:r>
              <a:rPr lang="en-US" dirty="0"/>
              <a:t>Nov 7-8, Portland, OR</a:t>
            </a:r>
          </a:p>
          <a:p>
            <a:r>
              <a:rPr lang="en-US" dirty="0"/>
              <a:t>PSA Grower Trainings</a:t>
            </a:r>
          </a:p>
          <a:p>
            <a:pPr lvl="1"/>
            <a:r>
              <a:rPr lang="en-US" dirty="0"/>
              <a:t>October 7 (Grower Training), Pullman</a:t>
            </a:r>
          </a:p>
          <a:p>
            <a:pPr lvl="1"/>
            <a:r>
              <a:rPr lang="en-US" dirty="0"/>
              <a:t>Nov 9 (Grower Training), Vancouver</a:t>
            </a:r>
          </a:p>
          <a:p>
            <a:pPr lvl="1"/>
            <a:r>
              <a:rPr lang="en-US" dirty="0"/>
              <a:t>Nov 9-10 (Train the Trainer), Vancouver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9200"/>
            <a:ext cx="3462338" cy="1116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15361"/>
            <a:ext cx="3095193" cy="204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0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3200400"/>
            <a:ext cx="35052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/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39511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41148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7" y="434340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8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/>
              <a:t>Our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endParaRPr lang="en-US" sz="2000" dirty="0"/>
          </a:p>
          <a:p>
            <a:pPr>
              <a:buClr>
                <a:srgbClr val="800000"/>
              </a:buClr>
            </a:pPr>
            <a:r>
              <a:rPr lang="en-US" sz="2000" dirty="0"/>
              <a:t>Provide strong applied science-based degrees and professional education </a:t>
            </a:r>
          </a:p>
          <a:p>
            <a:pPr>
              <a:buClr>
                <a:srgbClr val="800000"/>
              </a:buClr>
            </a:pPr>
            <a:r>
              <a:rPr lang="en-US" sz="2000" dirty="0"/>
              <a:t>Increase safety, quality and value of Pacific Northwest foods </a:t>
            </a:r>
          </a:p>
          <a:p>
            <a:pPr>
              <a:buClr>
                <a:srgbClr val="800000"/>
              </a:buClr>
            </a:pPr>
            <a:r>
              <a:rPr lang="en-US" sz="2000" dirty="0"/>
              <a:t>Develop new technologies and products to meet domestic and international market demands for food</a:t>
            </a:r>
          </a:p>
          <a:p>
            <a:pPr>
              <a:buClr>
                <a:srgbClr val="800000"/>
              </a:buClr>
            </a:pPr>
            <a:endParaRPr lang="en-US" sz="2000" dirty="0"/>
          </a:p>
        </p:txBody>
      </p:sp>
      <p:pic>
        <p:nvPicPr>
          <p:cNvPr id="4" name="Picture 3" descr="U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3"/>
          <a:stretch/>
        </p:blipFill>
        <p:spPr>
          <a:xfrm>
            <a:off x="5334000" y="2057400"/>
            <a:ext cx="3221991" cy="1836057"/>
          </a:xfrm>
          <a:prstGeom prst="rect">
            <a:avLst/>
          </a:prstGeom>
        </p:spPr>
      </p:pic>
      <p:pic>
        <p:nvPicPr>
          <p:cNvPr id="5" name="Picture 4" descr="WS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91000"/>
            <a:ext cx="3221991" cy="20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4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/>
              <a:t>Our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267200" cy="4449763"/>
          </a:xfrm>
        </p:spPr>
        <p:txBody>
          <a:bodyPr>
            <a:noAutofit/>
          </a:bodyPr>
          <a:lstStyle/>
          <a:p>
            <a:r>
              <a:rPr lang="en-US" sz="2000" dirty="0"/>
              <a:t>Investigate functional and nutritional properties of food and food components </a:t>
            </a:r>
          </a:p>
          <a:p>
            <a:r>
              <a:rPr lang="en-US" sz="2000" dirty="0"/>
              <a:t>Assist agricultural community to remain competitive</a:t>
            </a:r>
          </a:p>
          <a:p>
            <a:r>
              <a:rPr lang="en-US" sz="2000" dirty="0"/>
              <a:t>Promote economic and environmental sustainability in agriculture and food processing </a:t>
            </a:r>
          </a:p>
        </p:txBody>
      </p:sp>
      <p:pic>
        <p:nvPicPr>
          <p:cNvPr id="4" name="Picture 3" descr="Organic-Farm-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400"/>
            <a:ext cx="4064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8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/>
              <a:t>Our Staff and Students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334000" cy="4514850"/>
          </a:xfrm>
        </p:spPr>
        <p:txBody>
          <a:bodyPr>
            <a:normAutofit/>
          </a:bodyPr>
          <a:lstStyle/>
          <a:p>
            <a:pPr marL="454025" lvl="0" indent="-454025">
              <a:spcBef>
                <a:spcPts val="1000"/>
              </a:spcBef>
              <a:buClr>
                <a:srgbClr val="990000"/>
              </a:buClr>
              <a:buSzPct val="120000"/>
              <a:buFont typeface="Arial"/>
              <a:buChar char="•"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26  staff</a:t>
            </a:r>
          </a:p>
          <a:p>
            <a:pPr marL="914400" lvl="1" indent="-457200">
              <a:spcBef>
                <a:spcPts val="600"/>
              </a:spcBef>
              <a:buClr>
                <a:srgbClr val="BEA06A"/>
              </a:buClr>
              <a:buSzPct val="120000"/>
              <a:buFont typeface="Arial"/>
              <a:buChar char="•"/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3 program managers</a:t>
            </a:r>
          </a:p>
          <a:p>
            <a:pPr marL="1260475" lvl="2" indent="-346075">
              <a:spcBef>
                <a:spcPts val="600"/>
              </a:spcBef>
              <a:buClr>
                <a:srgbClr val="991200"/>
              </a:buClr>
              <a:buSzPct val="120000"/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WSU Pilot Plant: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Frank </a:t>
            </a:r>
            <a:r>
              <a:rPr lang="en-US" sz="20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Younce</a:t>
            </a:r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260475" lvl="2" indent="-346075">
              <a:spcBef>
                <a:spcPts val="600"/>
              </a:spcBef>
              <a:buClr>
                <a:srgbClr val="991200"/>
              </a:buClr>
              <a:buSzPct val="120000"/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WSU Creamery: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John Haugen</a:t>
            </a:r>
          </a:p>
          <a:p>
            <a:pPr marL="1260475" lvl="2" indent="-346075">
              <a:spcBef>
                <a:spcPts val="600"/>
              </a:spcBef>
              <a:buClr>
                <a:srgbClr val="BEA06A"/>
              </a:buClr>
              <a:buSzPct val="120000"/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 Idaho Food Tech Center: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Josh Bevan</a:t>
            </a:r>
          </a:p>
          <a:p>
            <a:pPr marL="454025" lvl="0" indent="-454025">
              <a:spcBef>
                <a:spcPts val="1000"/>
              </a:spcBef>
              <a:buClr>
                <a:srgbClr val="990000"/>
              </a:buClr>
              <a:buSzPct val="120000"/>
              <a:buFont typeface="Arial"/>
              <a:buChar char="•"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110 undergraduate students</a:t>
            </a:r>
          </a:p>
          <a:p>
            <a:pPr marL="454025" lvl="0" indent="-454025">
              <a:spcBef>
                <a:spcPts val="1000"/>
              </a:spcBef>
              <a:buClr>
                <a:srgbClr val="990000"/>
              </a:buClr>
              <a:buSzPct val="120000"/>
              <a:buFont typeface="Arial"/>
              <a:buChar char="•"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100 graduate students</a:t>
            </a:r>
          </a:p>
          <a:p>
            <a:pPr marL="854075" lvl="1" indent="-454025">
              <a:spcBef>
                <a:spcPts val="1000"/>
              </a:spcBef>
              <a:buClr>
                <a:srgbClr val="990000"/>
              </a:buClr>
              <a:buSzPct val="120000"/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47 students on campus</a:t>
            </a:r>
          </a:p>
          <a:p>
            <a:pPr marL="854075" lvl="1" indent="-454025">
              <a:spcBef>
                <a:spcPts val="1000"/>
              </a:spcBef>
              <a:buClr>
                <a:srgbClr val="990000"/>
              </a:buClr>
              <a:buSzPct val="120000"/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53 MS AG Food Science and Management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39" y="1676400"/>
            <a:ext cx="3208421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96474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35" y="557096"/>
            <a:ext cx="8229600" cy="1143000"/>
          </a:xfrm>
        </p:spPr>
        <p:txBody>
          <a:bodyPr/>
          <a:lstStyle/>
          <a:p>
            <a:r>
              <a:rPr lang="en-US" dirty="0"/>
              <a:t>Combined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54" y="1524000"/>
            <a:ext cx="3228617" cy="4031381"/>
          </a:xfrm>
        </p:spPr>
        <p:txBody>
          <a:bodyPr>
            <a:noAutofit/>
          </a:bodyPr>
          <a:lstStyle/>
          <a:p>
            <a:pPr marL="0" indent="0">
              <a:buClr>
                <a:srgbClr val="BEA06A"/>
              </a:buClr>
              <a:buNone/>
            </a:pPr>
            <a:r>
              <a:rPr lang="en-US" sz="2000" b="1" dirty="0"/>
              <a:t>Moscow</a:t>
            </a:r>
          </a:p>
          <a:p>
            <a:pPr lvl="1">
              <a:buClr>
                <a:srgbClr val="BEA06A"/>
              </a:buClr>
            </a:pPr>
            <a:r>
              <a:rPr lang="en-US" sz="2000" dirty="0"/>
              <a:t>Ag Science Building</a:t>
            </a:r>
          </a:p>
          <a:p>
            <a:pPr lvl="1">
              <a:buClr>
                <a:srgbClr val="BEA06A"/>
              </a:buClr>
            </a:pPr>
            <a:r>
              <a:rPr lang="en-US" sz="2000" dirty="0"/>
              <a:t>Ag Biotech Building</a:t>
            </a:r>
          </a:p>
          <a:p>
            <a:pPr lvl="1">
              <a:buClr>
                <a:srgbClr val="BEA06A"/>
              </a:buClr>
            </a:pPr>
            <a:r>
              <a:rPr lang="en-US" sz="2000" dirty="0"/>
              <a:t>Revamping Food Research Center!  </a:t>
            </a:r>
          </a:p>
          <a:p>
            <a:pPr>
              <a:buClr>
                <a:srgbClr val="BEA06A"/>
              </a:buClr>
            </a:pPr>
            <a:r>
              <a:rPr lang="en-US" sz="2000" dirty="0"/>
              <a:t>Caldwell</a:t>
            </a:r>
          </a:p>
          <a:p>
            <a:pPr lvl="1">
              <a:buClr>
                <a:srgbClr val="BEA06A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Food Technology Center</a:t>
            </a:r>
          </a:p>
          <a:p>
            <a:pPr>
              <a:buClr>
                <a:srgbClr val="BEA06A"/>
              </a:buClr>
            </a:pPr>
            <a:r>
              <a:rPr lang="en-US" sz="2000" dirty="0"/>
              <a:t>Boise</a:t>
            </a:r>
          </a:p>
          <a:p>
            <a:pPr lvl="1">
              <a:buClr>
                <a:srgbClr val="BEA06A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Water Center, Food Processing Extension,  TECH–HELP</a:t>
            </a:r>
          </a:p>
          <a:p>
            <a:pPr>
              <a:buClr>
                <a:srgbClr val="BEA06A"/>
              </a:buClr>
            </a:pPr>
            <a:r>
              <a:rPr lang="en-US" sz="2000" dirty="0"/>
              <a:t>Twin Falls</a:t>
            </a:r>
          </a:p>
          <a:p>
            <a:pPr lvl="1">
              <a:buClr>
                <a:srgbClr val="BEA06A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Dairy Extension, TECH-HELP, CSI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17" y="2787474"/>
            <a:ext cx="1650052" cy="1093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17" y="1436263"/>
            <a:ext cx="1659509" cy="1238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03881" y="1529587"/>
            <a:ext cx="327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en-US" sz="2000" b="1" dirty="0"/>
              <a:t>Pullman</a:t>
            </a:r>
          </a:p>
          <a:p>
            <a:pPr marL="800100" lvl="1" indent="-342900">
              <a:buClr>
                <a:srgbClr val="800000"/>
              </a:buClr>
              <a:buFontTx/>
              <a:buChar char="̶"/>
            </a:pPr>
            <a:r>
              <a:rPr lang="en-US" sz="2000" dirty="0"/>
              <a:t>FSHN Building</a:t>
            </a:r>
          </a:p>
          <a:p>
            <a:pPr marL="800100" lvl="1" indent="-342900">
              <a:buClr>
                <a:srgbClr val="800000"/>
              </a:buClr>
              <a:buFontTx/>
              <a:buChar char="̶"/>
            </a:pPr>
            <a:r>
              <a:rPr lang="en-US" sz="2000" dirty="0"/>
              <a:t>Research and teaching labs</a:t>
            </a:r>
          </a:p>
          <a:p>
            <a:pPr marL="800100" lvl="1" indent="-342900">
              <a:buClr>
                <a:srgbClr val="800000"/>
              </a:buClr>
              <a:buFontTx/>
              <a:buChar char="̶"/>
            </a:pPr>
            <a:r>
              <a:rPr lang="en-US" sz="2000" dirty="0"/>
              <a:t>Food processing pilot plant</a:t>
            </a:r>
          </a:p>
          <a:p>
            <a:pPr marL="800100" lvl="1" indent="-342900">
              <a:buClr>
                <a:srgbClr val="800000"/>
              </a:buClr>
              <a:buFontTx/>
              <a:buChar char="̶"/>
            </a:pPr>
            <a:r>
              <a:rPr lang="en-US" sz="2000" dirty="0"/>
              <a:t>Sensory center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WSU Creamery and Ferdinand’s </a:t>
            </a:r>
          </a:p>
          <a:p>
            <a:pPr lvl="1">
              <a:buClr>
                <a:srgbClr val="800000"/>
              </a:buClr>
            </a:pPr>
            <a:r>
              <a:rPr lang="en-US" sz="2000" dirty="0"/>
              <a:t>Dairy processing pilot plant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WSU Tri Cities Campus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Everett/Mt Vernon</a:t>
            </a:r>
          </a:p>
          <a:p>
            <a:pPr lvl="1">
              <a:buClr>
                <a:srgbClr val="8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954" y="5470531"/>
            <a:ext cx="1742373" cy="878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954" y="4040942"/>
            <a:ext cx="1698742" cy="11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5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                        Dairy Foods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912" y="2026090"/>
            <a:ext cx="5562600" cy="4031381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Option for BS in Food Science</a:t>
            </a:r>
          </a:p>
          <a:p>
            <a:r>
              <a:rPr lang="en-US" sz="2800" dirty="0"/>
              <a:t>BUILD DAIRY Program</a:t>
            </a:r>
          </a:p>
          <a:p>
            <a:r>
              <a:rPr lang="en-US" sz="2800" dirty="0"/>
              <a:t>Center for Agriculture, Food and the Environment</a:t>
            </a:r>
          </a:p>
          <a:p>
            <a:pPr lvl="1"/>
            <a:r>
              <a:rPr lang="en-US" sz="2400" dirty="0"/>
              <a:t>Research dairy and food processing focus</a:t>
            </a:r>
          </a:p>
          <a:p>
            <a:r>
              <a:rPr lang="en-US" sz="2800" dirty="0"/>
              <a:t>Dairy professor position currently being advertised</a:t>
            </a:r>
          </a:p>
          <a:p>
            <a:r>
              <a:rPr lang="en-US" sz="2800" dirty="0"/>
              <a:t>Goal is to build capacity for the dairy  industry</a:t>
            </a:r>
          </a:p>
          <a:p>
            <a:pPr lvl="1"/>
            <a:r>
              <a:rPr lang="en-US" sz="2400" dirty="0"/>
              <a:t>Academic programs</a:t>
            </a:r>
          </a:p>
          <a:p>
            <a:pPr lvl="1"/>
            <a:r>
              <a:rPr lang="en-US" sz="2400" dirty="0"/>
              <a:t>Product development teams</a:t>
            </a:r>
          </a:p>
          <a:p>
            <a:pPr lvl="1"/>
            <a:r>
              <a:rPr lang="en-US" sz="2400" dirty="0"/>
              <a:t>Club activities</a:t>
            </a:r>
          </a:p>
          <a:p>
            <a:pPr lvl="1"/>
            <a:r>
              <a:rPr lang="en-US" sz="2400" dirty="0"/>
              <a:t>Dairy product judging teams</a:t>
            </a:r>
          </a:p>
          <a:p>
            <a:pPr lvl="1"/>
            <a:r>
              <a:rPr lang="en-US" sz="2400" dirty="0"/>
              <a:t>Work opportunities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8" y="1143000"/>
            <a:ext cx="2417426" cy="176618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r="2189"/>
          <a:stretch/>
        </p:blipFill>
        <p:spPr>
          <a:xfrm>
            <a:off x="437772" y="2942571"/>
            <a:ext cx="2437495" cy="1858029"/>
          </a:xfrm>
          <a:prstGeom prst="rect">
            <a:avLst/>
          </a:prstGeom>
        </p:spPr>
      </p:pic>
      <p:pic>
        <p:nvPicPr>
          <p:cNvPr id="9" name="Picture 2" descr="Z:\File Share_Communications\Marketing and Communications\Copied from Angela's computer\Pictures\Student Competitions\2015-2016\Dairy Evaluation Te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921939"/>
            <a:ext cx="2514599" cy="19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4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Cider, Perry, and Fermentations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5" y="2514600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375557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9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53" y="685800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/>
              <a:t>WSU Creamery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3505200"/>
          </a:xfrm>
        </p:spPr>
        <p:txBody>
          <a:bodyPr>
            <a:normAutofit/>
          </a:bodyPr>
          <a:lstStyle/>
          <a:p>
            <a:pPr lvl="1">
              <a:buClr>
                <a:srgbClr val="BEA06A"/>
              </a:buClr>
              <a:buFont typeface="Arial" charset="0"/>
              <a:buChar char="•"/>
            </a:pPr>
            <a:r>
              <a:rPr lang="en-US" dirty="0"/>
              <a:t>Construction completed -June 2017!</a:t>
            </a:r>
          </a:p>
          <a:p>
            <a:pPr lvl="2">
              <a:buClr>
                <a:srgbClr val="C00000"/>
              </a:buClr>
            </a:pPr>
            <a:endParaRPr lang="en-US" sz="2000" dirty="0"/>
          </a:p>
          <a:p>
            <a:pPr lvl="2">
              <a:buClr>
                <a:srgbClr val="991200"/>
              </a:buClr>
            </a:pPr>
            <a:r>
              <a:rPr lang="en-US" sz="2000" dirty="0"/>
              <a:t>$4M building costs covered by Creamery revenues</a:t>
            </a:r>
          </a:p>
          <a:p>
            <a:pPr lvl="2">
              <a:buClr>
                <a:srgbClr val="991200"/>
              </a:buClr>
            </a:pPr>
            <a:r>
              <a:rPr lang="en-US" sz="2000" dirty="0"/>
              <a:t>Recommendations on equipment for the facility specifically for filtration and concentration welcome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"/>
          <a:stretch/>
        </p:blipFill>
        <p:spPr>
          <a:xfrm>
            <a:off x="1752600" y="4419600"/>
            <a:ext cx="5638800" cy="20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79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7956</TotalTime>
  <Words>865</Words>
  <Application>Microsoft Office PowerPoint</Application>
  <PresentationFormat>On-screen Show (4:3)</PresentationFormat>
  <Paragraphs>196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School of Food Science</vt:lpstr>
      <vt:lpstr>Education for Job Readiness</vt:lpstr>
      <vt:lpstr>Our Goals </vt:lpstr>
      <vt:lpstr>Our Goals </vt:lpstr>
      <vt:lpstr>Our Staff and Students </vt:lpstr>
      <vt:lpstr>Combined Facilities</vt:lpstr>
      <vt:lpstr>                        Dairy Foods Program</vt:lpstr>
      <vt:lpstr>Cider, Perry, and Fermentations</vt:lpstr>
      <vt:lpstr>WSU Creamery Expansion</vt:lpstr>
      <vt:lpstr>Fermentation Science</vt:lpstr>
      <vt:lpstr>Professional Development</vt:lpstr>
      <vt:lpstr>Program Visibility - Research Projects</vt:lpstr>
      <vt:lpstr>Industry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Cheryl Lynn</dc:creator>
  <cp:lastModifiedBy>Matthew Andrews</cp:lastModifiedBy>
  <cp:revision>157</cp:revision>
  <dcterms:created xsi:type="dcterms:W3CDTF">2012-10-23T17:38:32Z</dcterms:created>
  <dcterms:modified xsi:type="dcterms:W3CDTF">2017-09-21T14:54:29Z</dcterms:modified>
</cp:coreProperties>
</file>