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handoutMasterIdLst>
    <p:handoutMasterId r:id="rId19"/>
  </p:handoutMasterIdLst>
  <p:sldIdLst>
    <p:sldId id="256" r:id="rId5"/>
    <p:sldId id="270" r:id="rId6"/>
    <p:sldId id="269" r:id="rId7"/>
    <p:sldId id="278" r:id="rId8"/>
    <p:sldId id="273" r:id="rId9"/>
    <p:sldId id="276" r:id="rId10"/>
    <p:sldId id="258" r:id="rId11"/>
    <p:sldId id="274" r:id="rId12"/>
    <p:sldId id="279" r:id="rId13"/>
    <p:sldId id="275" r:id="rId14"/>
    <p:sldId id="271" r:id="rId15"/>
    <p:sldId id="277" r:id="rId16"/>
    <p:sldId id="272" r:id="rId17"/>
  </p:sldIdLst>
  <p:sldSz cx="12188825" cy="6858000"/>
  <p:notesSz cx="7010400" cy="92964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3" pos="3839">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36" autoAdjust="0"/>
    <p:restoredTop sz="92919" autoAdjust="0"/>
  </p:normalViewPr>
  <p:slideViewPr>
    <p:cSldViewPr>
      <p:cViewPr varScale="1">
        <p:scale>
          <a:sx n="101" d="100"/>
          <a:sy n="101" d="100"/>
        </p:scale>
        <p:origin x="1068" y="108"/>
      </p:cViewPr>
      <p:guideLst>
        <p:guide orient="horz" pos="2160"/>
        <p:guide pos="3839"/>
      </p:guideLst>
    </p:cSldViewPr>
  </p:slideViewPr>
  <p:notesTextViewPr>
    <p:cViewPr>
      <p:scale>
        <a:sx n="1" d="1"/>
        <a:sy n="1" d="1"/>
      </p:scale>
      <p:origin x="0" y="0"/>
    </p:cViewPr>
  </p:notesTextViewPr>
  <p:notesViewPr>
    <p:cSldViewPr showGuides="1">
      <p:cViewPr varScale="1">
        <p:scale>
          <a:sx n="63" d="100"/>
          <a:sy n="6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4EB63A-CFC2-4DE0-9CCE-5DF7E16376E7}" type="doc">
      <dgm:prSet loTypeId="urn:microsoft.com/office/officeart/2005/8/layout/chart3" loCatId="cycle" qsTypeId="urn:microsoft.com/office/officeart/2005/8/quickstyle/simple1" qsCatId="simple" csTypeId="urn:microsoft.com/office/officeart/2005/8/colors/accent1_2" csCatId="accent1" phldr="1"/>
      <dgm:spPr/>
    </dgm:pt>
    <dgm:pt modelId="{5FDA3A40-A97E-4031-96B9-C0AA83D4C77C}">
      <dgm:prSet phldrT="[Text]"/>
      <dgm:spPr/>
      <dgm:t>
        <a:bodyPr/>
        <a:lstStyle/>
        <a:p>
          <a:r>
            <a:rPr lang="en-US" dirty="0"/>
            <a:t>Develop infrastructure and capacity </a:t>
          </a:r>
        </a:p>
      </dgm:t>
    </dgm:pt>
    <dgm:pt modelId="{F5AEA901-D9BE-4232-8B17-5A0B77816DCA}" type="parTrans" cxnId="{D5F5FF9C-728D-449F-B8E6-CD528BB28D37}">
      <dgm:prSet/>
      <dgm:spPr/>
      <dgm:t>
        <a:bodyPr/>
        <a:lstStyle/>
        <a:p>
          <a:endParaRPr lang="en-US"/>
        </a:p>
      </dgm:t>
    </dgm:pt>
    <dgm:pt modelId="{BDB7065F-1976-4013-98EE-89EB388D2CEC}" type="sibTrans" cxnId="{D5F5FF9C-728D-449F-B8E6-CD528BB28D37}">
      <dgm:prSet/>
      <dgm:spPr/>
      <dgm:t>
        <a:bodyPr/>
        <a:lstStyle/>
        <a:p>
          <a:endParaRPr lang="en-US"/>
        </a:p>
      </dgm:t>
    </dgm:pt>
    <dgm:pt modelId="{A236CE18-17CE-450E-8E56-D019509A05B2}">
      <dgm:prSet phldrT="[Text]"/>
      <dgm:spPr/>
      <dgm:t>
        <a:bodyPr/>
        <a:lstStyle/>
        <a:p>
          <a:r>
            <a:rPr lang="en-US" dirty="0"/>
            <a:t>Customer-focused culture</a:t>
          </a:r>
        </a:p>
      </dgm:t>
    </dgm:pt>
    <dgm:pt modelId="{239D521C-556E-4401-A1BD-45100B9D0C32}" type="parTrans" cxnId="{C5408AAB-7CE6-48FC-9FB0-9B0587666E00}">
      <dgm:prSet/>
      <dgm:spPr/>
      <dgm:t>
        <a:bodyPr/>
        <a:lstStyle/>
        <a:p>
          <a:endParaRPr lang="en-US"/>
        </a:p>
      </dgm:t>
    </dgm:pt>
    <dgm:pt modelId="{934CB4F0-1D91-4588-9321-2BDD979D54DF}" type="sibTrans" cxnId="{C5408AAB-7CE6-48FC-9FB0-9B0587666E00}">
      <dgm:prSet/>
      <dgm:spPr/>
      <dgm:t>
        <a:bodyPr/>
        <a:lstStyle/>
        <a:p>
          <a:endParaRPr lang="en-US"/>
        </a:p>
      </dgm:t>
    </dgm:pt>
    <dgm:pt modelId="{09368AEA-1B19-4F8F-B607-03A6E1969544}">
      <dgm:prSet phldrT="[Text]"/>
      <dgm:spPr/>
      <dgm:t>
        <a:bodyPr/>
        <a:lstStyle/>
        <a:p>
          <a:r>
            <a:rPr lang="en-US" dirty="0"/>
            <a:t>Provide TA</a:t>
          </a:r>
        </a:p>
      </dgm:t>
    </dgm:pt>
    <dgm:pt modelId="{D0F3B637-6045-40CD-8148-BAF784460CBB}" type="parTrans" cxnId="{41CC3D66-6471-4D5A-9AAC-83BD5AA26D4A}">
      <dgm:prSet/>
      <dgm:spPr/>
      <dgm:t>
        <a:bodyPr/>
        <a:lstStyle/>
        <a:p>
          <a:endParaRPr lang="en-US"/>
        </a:p>
      </dgm:t>
    </dgm:pt>
    <dgm:pt modelId="{4DD8066B-F6C4-4F39-A701-37EB12B045A9}" type="sibTrans" cxnId="{41CC3D66-6471-4D5A-9AAC-83BD5AA26D4A}">
      <dgm:prSet/>
      <dgm:spPr/>
      <dgm:t>
        <a:bodyPr/>
        <a:lstStyle/>
        <a:p>
          <a:endParaRPr lang="en-US"/>
        </a:p>
      </dgm:t>
    </dgm:pt>
    <dgm:pt modelId="{92FD430D-D14C-4488-8DBD-115E30DEE698}">
      <dgm:prSet phldrT="[Text]"/>
      <dgm:spPr/>
      <dgm:t>
        <a:bodyPr/>
        <a:lstStyle/>
        <a:p>
          <a:r>
            <a:rPr lang="en-US" dirty="0"/>
            <a:t>Collaboration with partners</a:t>
          </a:r>
        </a:p>
      </dgm:t>
    </dgm:pt>
    <dgm:pt modelId="{A834AC8E-4428-4A67-B234-0421A2035D7F}" type="parTrans" cxnId="{BC2C5454-1A45-4BA2-9FEE-8B8E44E0D01D}">
      <dgm:prSet/>
      <dgm:spPr/>
      <dgm:t>
        <a:bodyPr/>
        <a:lstStyle/>
        <a:p>
          <a:endParaRPr lang="en-US"/>
        </a:p>
      </dgm:t>
    </dgm:pt>
    <dgm:pt modelId="{D5944642-6A69-41BB-ABF1-A001849B085E}" type="sibTrans" cxnId="{BC2C5454-1A45-4BA2-9FEE-8B8E44E0D01D}">
      <dgm:prSet/>
      <dgm:spPr/>
      <dgm:t>
        <a:bodyPr/>
        <a:lstStyle/>
        <a:p>
          <a:endParaRPr lang="en-US"/>
        </a:p>
      </dgm:t>
    </dgm:pt>
    <dgm:pt modelId="{3EA40E51-19C7-456D-96A5-1A4005655391}" type="pres">
      <dgm:prSet presAssocID="{834EB63A-CFC2-4DE0-9CCE-5DF7E16376E7}" presName="compositeShape" presStyleCnt="0">
        <dgm:presLayoutVars>
          <dgm:chMax val="7"/>
          <dgm:dir/>
          <dgm:resizeHandles val="exact"/>
        </dgm:presLayoutVars>
      </dgm:prSet>
      <dgm:spPr/>
    </dgm:pt>
    <dgm:pt modelId="{2A8E6363-270E-4065-81B8-279372C6B2C5}" type="pres">
      <dgm:prSet presAssocID="{834EB63A-CFC2-4DE0-9CCE-5DF7E16376E7}" presName="wedge1" presStyleLbl="node1" presStyleIdx="0" presStyleCnt="4" custLinFactNeighborX="-4018" custLinFactNeighborY="4018"/>
      <dgm:spPr/>
    </dgm:pt>
    <dgm:pt modelId="{1848968B-6634-4854-8875-5DF9D94C06A6}" type="pres">
      <dgm:prSet presAssocID="{834EB63A-CFC2-4DE0-9CCE-5DF7E16376E7}" presName="wedge1Tx" presStyleLbl="node1" presStyleIdx="0" presStyleCnt="4">
        <dgm:presLayoutVars>
          <dgm:chMax val="0"/>
          <dgm:chPref val="0"/>
          <dgm:bulletEnabled val="1"/>
        </dgm:presLayoutVars>
      </dgm:prSet>
      <dgm:spPr/>
    </dgm:pt>
    <dgm:pt modelId="{E09A2D05-205C-4440-AC5B-738DEE378598}" type="pres">
      <dgm:prSet presAssocID="{834EB63A-CFC2-4DE0-9CCE-5DF7E16376E7}" presName="wedge2" presStyleLbl="node1" presStyleIdx="1" presStyleCnt="4"/>
      <dgm:spPr/>
    </dgm:pt>
    <dgm:pt modelId="{A325EC6B-F7F8-45DB-ADBF-47D2741556FA}" type="pres">
      <dgm:prSet presAssocID="{834EB63A-CFC2-4DE0-9CCE-5DF7E16376E7}" presName="wedge2Tx" presStyleLbl="node1" presStyleIdx="1" presStyleCnt="4">
        <dgm:presLayoutVars>
          <dgm:chMax val="0"/>
          <dgm:chPref val="0"/>
          <dgm:bulletEnabled val="1"/>
        </dgm:presLayoutVars>
      </dgm:prSet>
      <dgm:spPr/>
    </dgm:pt>
    <dgm:pt modelId="{D1843211-322E-4E8F-B3A4-2F3933EE4EFE}" type="pres">
      <dgm:prSet presAssocID="{834EB63A-CFC2-4DE0-9CCE-5DF7E16376E7}" presName="wedge3" presStyleLbl="node1" presStyleIdx="2" presStyleCnt="4"/>
      <dgm:spPr/>
    </dgm:pt>
    <dgm:pt modelId="{DEF730CC-A647-4726-BF49-5845F28FE3E3}" type="pres">
      <dgm:prSet presAssocID="{834EB63A-CFC2-4DE0-9CCE-5DF7E16376E7}" presName="wedge3Tx" presStyleLbl="node1" presStyleIdx="2" presStyleCnt="4">
        <dgm:presLayoutVars>
          <dgm:chMax val="0"/>
          <dgm:chPref val="0"/>
          <dgm:bulletEnabled val="1"/>
        </dgm:presLayoutVars>
      </dgm:prSet>
      <dgm:spPr/>
    </dgm:pt>
    <dgm:pt modelId="{65561988-0F77-43A3-BF5C-404F20D56D05}" type="pres">
      <dgm:prSet presAssocID="{834EB63A-CFC2-4DE0-9CCE-5DF7E16376E7}" presName="wedge4" presStyleLbl="node1" presStyleIdx="3" presStyleCnt="4" custLinFactNeighborY="-196"/>
      <dgm:spPr/>
    </dgm:pt>
    <dgm:pt modelId="{58675701-73F1-4B98-909C-C5DAA2389746}" type="pres">
      <dgm:prSet presAssocID="{834EB63A-CFC2-4DE0-9CCE-5DF7E16376E7}" presName="wedge4Tx" presStyleLbl="node1" presStyleIdx="3" presStyleCnt="4">
        <dgm:presLayoutVars>
          <dgm:chMax val="0"/>
          <dgm:chPref val="0"/>
          <dgm:bulletEnabled val="1"/>
        </dgm:presLayoutVars>
      </dgm:prSet>
      <dgm:spPr/>
    </dgm:pt>
  </dgm:ptLst>
  <dgm:cxnLst>
    <dgm:cxn modelId="{BF070600-390D-42FD-B841-A2759633F5BE}" type="presOf" srcId="{A236CE18-17CE-450E-8E56-D019509A05B2}" destId="{A325EC6B-F7F8-45DB-ADBF-47D2741556FA}" srcOrd="1" destOrd="0" presId="urn:microsoft.com/office/officeart/2005/8/layout/chart3"/>
    <dgm:cxn modelId="{B15E543A-8D30-47CA-ACAE-4A5B4D14968C}" type="presOf" srcId="{A236CE18-17CE-450E-8E56-D019509A05B2}" destId="{E09A2D05-205C-4440-AC5B-738DEE378598}" srcOrd="0" destOrd="0" presId="urn:microsoft.com/office/officeart/2005/8/layout/chart3"/>
    <dgm:cxn modelId="{41CC3D66-6471-4D5A-9AAC-83BD5AA26D4A}" srcId="{834EB63A-CFC2-4DE0-9CCE-5DF7E16376E7}" destId="{09368AEA-1B19-4F8F-B607-03A6E1969544}" srcOrd="2" destOrd="0" parTransId="{D0F3B637-6045-40CD-8148-BAF784460CBB}" sibTransId="{4DD8066B-F6C4-4F39-A701-37EB12B045A9}"/>
    <dgm:cxn modelId="{583E106C-E4C6-4B46-98A2-69A34B90DBB5}" type="presOf" srcId="{09368AEA-1B19-4F8F-B607-03A6E1969544}" destId="{D1843211-322E-4E8F-B3A4-2F3933EE4EFE}" srcOrd="0" destOrd="0" presId="urn:microsoft.com/office/officeart/2005/8/layout/chart3"/>
    <dgm:cxn modelId="{BC2C5454-1A45-4BA2-9FEE-8B8E44E0D01D}" srcId="{834EB63A-CFC2-4DE0-9CCE-5DF7E16376E7}" destId="{92FD430D-D14C-4488-8DBD-115E30DEE698}" srcOrd="3" destOrd="0" parTransId="{A834AC8E-4428-4A67-B234-0421A2035D7F}" sibTransId="{D5944642-6A69-41BB-ABF1-A001849B085E}"/>
    <dgm:cxn modelId="{6CB5737F-D3F8-462A-8DB3-EC6C54AF50E9}" type="presOf" srcId="{92FD430D-D14C-4488-8DBD-115E30DEE698}" destId="{58675701-73F1-4B98-909C-C5DAA2389746}" srcOrd="1" destOrd="0" presId="urn:microsoft.com/office/officeart/2005/8/layout/chart3"/>
    <dgm:cxn modelId="{D5F5FF9C-728D-449F-B8E6-CD528BB28D37}" srcId="{834EB63A-CFC2-4DE0-9CCE-5DF7E16376E7}" destId="{5FDA3A40-A97E-4031-96B9-C0AA83D4C77C}" srcOrd="0" destOrd="0" parTransId="{F5AEA901-D9BE-4232-8B17-5A0B77816DCA}" sibTransId="{BDB7065F-1976-4013-98EE-89EB388D2CEC}"/>
    <dgm:cxn modelId="{C5408AAB-7CE6-48FC-9FB0-9B0587666E00}" srcId="{834EB63A-CFC2-4DE0-9CCE-5DF7E16376E7}" destId="{A236CE18-17CE-450E-8E56-D019509A05B2}" srcOrd="1" destOrd="0" parTransId="{239D521C-556E-4401-A1BD-45100B9D0C32}" sibTransId="{934CB4F0-1D91-4588-9321-2BDD979D54DF}"/>
    <dgm:cxn modelId="{DDECF0B2-70DF-4ED0-8400-4B07B34C00F5}" type="presOf" srcId="{5FDA3A40-A97E-4031-96B9-C0AA83D4C77C}" destId="{1848968B-6634-4854-8875-5DF9D94C06A6}" srcOrd="1" destOrd="0" presId="urn:microsoft.com/office/officeart/2005/8/layout/chart3"/>
    <dgm:cxn modelId="{695DB3C3-A29F-4692-88F9-961ED697B6BD}" type="presOf" srcId="{834EB63A-CFC2-4DE0-9CCE-5DF7E16376E7}" destId="{3EA40E51-19C7-456D-96A5-1A4005655391}" srcOrd="0" destOrd="0" presId="urn:microsoft.com/office/officeart/2005/8/layout/chart3"/>
    <dgm:cxn modelId="{A1E039E2-F727-43A4-A378-F37EB29E1DA7}" type="presOf" srcId="{5FDA3A40-A97E-4031-96B9-C0AA83D4C77C}" destId="{2A8E6363-270E-4065-81B8-279372C6B2C5}" srcOrd="0" destOrd="0" presId="urn:microsoft.com/office/officeart/2005/8/layout/chart3"/>
    <dgm:cxn modelId="{35E294E6-79B2-4425-BA5F-514084786BC9}" type="presOf" srcId="{92FD430D-D14C-4488-8DBD-115E30DEE698}" destId="{65561988-0F77-43A3-BF5C-404F20D56D05}" srcOrd="0" destOrd="0" presId="urn:microsoft.com/office/officeart/2005/8/layout/chart3"/>
    <dgm:cxn modelId="{86A367F5-5705-4858-A13D-4340BF21D4BF}" type="presOf" srcId="{09368AEA-1B19-4F8F-B607-03A6E1969544}" destId="{DEF730CC-A647-4726-BF49-5845F28FE3E3}" srcOrd="1" destOrd="0" presId="urn:microsoft.com/office/officeart/2005/8/layout/chart3"/>
    <dgm:cxn modelId="{51903FD5-2AC6-4602-ACBC-31C26B12FB23}" type="presParOf" srcId="{3EA40E51-19C7-456D-96A5-1A4005655391}" destId="{2A8E6363-270E-4065-81B8-279372C6B2C5}" srcOrd="0" destOrd="0" presId="urn:microsoft.com/office/officeart/2005/8/layout/chart3"/>
    <dgm:cxn modelId="{EB8E220D-0198-48B0-A432-4C14202995FE}" type="presParOf" srcId="{3EA40E51-19C7-456D-96A5-1A4005655391}" destId="{1848968B-6634-4854-8875-5DF9D94C06A6}" srcOrd="1" destOrd="0" presId="urn:microsoft.com/office/officeart/2005/8/layout/chart3"/>
    <dgm:cxn modelId="{23DC825A-1ACE-42E6-9673-C8B1CCA87827}" type="presParOf" srcId="{3EA40E51-19C7-456D-96A5-1A4005655391}" destId="{E09A2D05-205C-4440-AC5B-738DEE378598}" srcOrd="2" destOrd="0" presId="urn:microsoft.com/office/officeart/2005/8/layout/chart3"/>
    <dgm:cxn modelId="{C297E057-67C5-4FC2-A853-1AA8D8F50F1A}" type="presParOf" srcId="{3EA40E51-19C7-456D-96A5-1A4005655391}" destId="{A325EC6B-F7F8-45DB-ADBF-47D2741556FA}" srcOrd="3" destOrd="0" presId="urn:microsoft.com/office/officeart/2005/8/layout/chart3"/>
    <dgm:cxn modelId="{B4294C04-9FD4-42A2-B826-05F254655C80}" type="presParOf" srcId="{3EA40E51-19C7-456D-96A5-1A4005655391}" destId="{D1843211-322E-4E8F-B3A4-2F3933EE4EFE}" srcOrd="4" destOrd="0" presId="urn:microsoft.com/office/officeart/2005/8/layout/chart3"/>
    <dgm:cxn modelId="{F4EABE23-345E-447C-B38E-E09FF460E625}" type="presParOf" srcId="{3EA40E51-19C7-456D-96A5-1A4005655391}" destId="{DEF730CC-A647-4726-BF49-5845F28FE3E3}" srcOrd="5" destOrd="0" presId="urn:microsoft.com/office/officeart/2005/8/layout/chart3"/>
    <dgm:cxn modelId="{22E80348-357E-456E-9423-F4E87FE1FA6A}" type="presParOf" srcId="{3EA40E51-19C7-456D-96A5-1A4005655391}" destId="{65561988-0F77-43A3-BF5C-404F20D56D05}" srcOrd="6" destOrd="0" presId="urn:microsoft.com/office/officeart/2005/8/layout/chart3"/>
    <dgm:cxn modelId="{DF5D7C54-A3C9-49EA-89A1-4971924A2356}" type="presParOf" srcId="{3EA40E51-19C7-456D-96A5-1A4005655391}" destId="{58675701-73F1-4B98-909C-C5DAA2389746}" srcOrd="7" destOrd="0" presId="urn:microsoft.com/office/officeart/2005/8/layout/char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DBD5024-7C14-48A9-A384-B1F3AE951401}"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61DCE49A-D3B4-4C25-8BD2-A2B3750620A3}">
      <dgm:prSet phldrT="[Text]"/>
      <dgm:spPr/>
      <dgm:t>
        <a:bodyPr/>
        <a:lstStyle/>
        <a:p>
          <a:r>
            <a:rPr lang="en-US" dirty="0"/>
            <a:t>Public health impact</a:t>
          </a:r>
        </a:p>
      </dgm:t>
    </dgm:pt>
    <dgm:pt modelId="{DD8B47AD-7509-4942-8574-AD4B7E811FDD}" type="parTrans" cxnId="{BBA0EB2E-11F5-4037-9D19-7D84D11F1403}">
      <dgm:prSet/>
      <dgm:spPr/>
      <dgm:t>
        <a:bodyPr/>
        <a:lstStyle/>
        <a:p>
          <a:endParaRPr lang="en-US"/>
        </a:p>
      </dgm:t>
    </dgm:pt>
    <dgm:pt modelId="{295F5011-959B-45CC-A549-4A92A57FADC6}" type="sibTrans" cxnId="{BBA0EB2E-11F5-4037-9D19-7D84D11F1403}">
      <dgm:prSet/>
      <dgm:spPr/>
      <dgm:t>
        <a:bodyPr/>
        <a:lstStyle/>
        <a:p>
          <a:endParaRPr lang="en-US"/>
        </a:p>
      </dgm:t>
    </dgm:pt>
    <dgm:pt modelId="{AFCC713B-1C1A-437C-B91A-0BFA04A744CD}">
      <dgm:prSet phldrT="[Text]"/>
      <dgm:spPr/>
      <dgm:t>
        <a:bodyPr/>
        <a:lstStyle/>
        <a:p>
          <a:r>
            <a:rPr lang="en-US" dirty="0"/>
            <a:t>WA major produce production state</a:t>
          </a:r>
        </a:p>
      </dgm:t>
    </dgm:pt>
    <dgm:pt modelId="{0CC3A5E0-93A8-40E2-8385-C5C779223362}" type="parTrans" cxnId="{2C3DF069-8541-4852-BFCE-2F1888299D4E}">
      <dgm:prSet/>
      <dgm:spPr/>
      <dgm:t>
        <a:bodyPr/>
        <a:lstStyle/>
        <a:p>
          <a:endParaRPr lang="en-US"/>
        </a:p>
      </dgm:t>
    </dgm:pt>
    <dgm:pt modelId="{A47F6196-BA5A-4B2F-8359-9FD0CE8BB568}" type="sibTrans" cxnId="{2C3DF069-8541-4852-BFCE-2F1888299D4E}">
      <dgm:prSet/>
      <dgm:spPr/>
      <dgm:t>
        <a:bodyPr/>
        <a:lstStyle/>
        <a:p>
          <a:endParaRPr lang="en-US"/>
        </a:p>
      </dgm:t>
    </dgm:pt>
    <dgm:pt modelId="{51546357-836B-4111-9636-D30FA92C0F01}">
      <dgm:prSet phldrT="[Text]"/>
      <dgm:spPr/>
      <dgm:t>
        <a:bodyPr/>
        <a:lstStyle/>
        <a:p>
          <a:r>
            <a:rPr lang="en-US" dirty="0"/>
            <a:t>Commodity marketing hub</a:t>
          </a:r>
        </a:p>
      </dgm:t>
    </dgm:pt>
    <dgm:pt modelId="{1358437D-02C2-4B6D-80D8-5545BD47051E}" type="parTrans" cxnId="{31E44EFB-8C94-417E-9FCD-4353CEE63B84}">
      <dgm:prSet/>
      <dgm:spPr/>
      <dgm:t>
        <a:bodyPr/>
        <a:lstStyle/>
        <a:p>
          <a:endParaRPr lang="en-US"/>
        </a:p>
      </dgm:t>
    </dgm:pt>
    <dgm:pt modelId="{2A741EA4-83D5-4AC4-A403-4495D42AA9E3}" type="sibTrans" cxnId="{31E44EFB-8C94-417E-9FCD-4353CEE63B84}">
      <dgm:prSet/>
      <dgm:spPr/>
      <dgm:t>
        <a:bodyPr/>
        <a:lstStyle/>
        <a:p>
          <a:endParaRPr lang="en-US"/>
        </a:p>
      </dgm:t>
    </dgm:pt>
    <dgm:pt modelId="{E93115E9-2BB7-486E-9310-5C1FA132F321}">
      <dgm:prSet phldrT="[Text]"/>
      <dgm:spPr/>
      <dgm:t>
        <a:bodyPr/>
        <a:lstStyle/>
        <a:p>
          <a:r>
            <a:rPr lang="en-US" dirty="0"/>
            <a:t>Trade &amp; shipping hub</a:t>
          </a:r>
        </a:p>
      </dgm:t>
    </dgm:pt>
    <dgm:pt modelId="{A2BBBF52-71F7-42DA-85F5-46A5A069596A}" type="parTrans" cxnId="{CC259374-4048-4F5C-B440-1F97433C52D2}">
      <dgm:prSet/>
      <dgm:spPr/>
      <dgm:t>
        <a:bodyPr/>
        <a:lstStyle/>
        <a:p>
          <a:endParaRPr lang="en-US"/>
        </a:p>
      </dgm:t>
    </dgm:pt>
    <dgm:pt modelId="{95716846-094A-43BA-A160-E0976EFE7278}" type="sibTrans" cxnId="{CC259374-4048-4F5C-B440-1F97433C52D2}">
      <dgm:prSet/>
      <dgm:spPr/>
      <dgm:t>
        <a:bodyPr/>
        <a:lstStyle/>
        <a:p>
          <a:endParaRPr lang="en-US"/>
        </a:p>
      </dgm:t>
    </dgm:pt>
    <dgm:pt modelId="{B61746FA-650F-4E0D-A88B-B6617D36CE0C}">
      <dgm:prSet phldrT="[Text]"/>
      <dgm:spPr/>
      <dgm:t>
        <a:bodyPr/>
        <a:lstStyle/>
        <a:p>
          <a:r>
            <a:rPr lang="en-US" dirty="0"/>
            <a:t>TA &amp; regulatory system development</a:t>
          </a:r>
        </a:p>
      </dgm:t>
    </dgm:pt>
    <dgm:pt modelId="{746E006B-C78E-4E20-97BC-38B359A21D7E}" type="parTrans" cxnId="{B00792B3-7AFC-4104-988F-907F6524A0DD}">
      <dgm:prSet/>
      <dgm:spPr/>
      <dgm:t>
        <a:bodyPr/>
        <a:lstStyle/>
        <a:p>
          <a:endParaRPr lang="en-US"/>
        </a:p>
      </dgm:t>
    </dgm:pt>
    <dgm:pt modelId="{534BE2B5-68E4-4F9C-BE5B-2FB88E2E1D6F}" type="sibTrans" cxnId="{B00792B3-7AFC-4104-988F-907F6524A0DD}">
      <dgm:prSet/>
      <dgm:spPr/>
      <dgm:t>
        <a:bodyPr/>
        <a:lstStyle/>
        <a:p>
          <a:endParaRPr lang="en-US"/>
        </a:p>
      </dgm:t>
    </dgm:pt>
    <dgm:pt modelId="{4DCA675E-4570-4E29-A823-819D6EEF14C2}" type="pres">
      <dgm:prSet presAssocID="{0DBD5024-7C14-48A9-A384-B1F3AE951401}" presName="cycle" presStyleCnt="0">
        <dgm:presLayoutVars>
          <dgm:dir/>
          <dgm:resizeHandles val="exact"/>
        </dgm:presLayoutVars>
      </dgm:prSet>
      <dgm:spPr/>
    </dgm:pt>
    <dgm:pt modelId="{B986F501-C700-4A7A-91A9-EE135E004609}" type="pres">
      <dgm:prSet presAssocID="{61DCE49A-D3B4-4C25-8BD2-A2B3750620A3}" presName="node" presStyleLbl="node1" presStyleIdx="0" presStyleCnt="5">
        <dgm:presLayoutVars>
          <dgm:bulletEnabled val="1"/>
        </dgm:presLayoutVars>
      </dgm:prSet>
      <dgm:spPr/>
    </dgm:pt>
    <dgm:pt modelId="{E4ACAC8A-5E12-43D0-B4B6-DD79F943E308}" type="pres">
      <dgm:prSet presAssocID="{295F5011-959B-45CC-A549-4A92A57FADC6}" presName="sibTrans" presStyleLbl="sibTrans2D1" presStyleIdx="0" presStyleCnt="5"/>
      <dgm:spPr/>
    </dgm:pt>
    <dgm:pt modelId="{6B93C832-E3F4-4CA3-88DC-30FC42E3C42D}" type="pres">
      <dgm:prSet presAssocID="{295F5011-959B-45CC-A549-4A92A57FADC6}" presName="connectorText" presStyleLbl="sibTrans2D1" presStyleIdx="0" presStyleCnt="5"/>
      <dgm:spPr/>
    </dgm:pt>
    <dgm:pt modelId="{C5C5549B-E900-4945-AB95-04C3C82A7DE6}" type="pres">
      <dgm:prSet presAssocID="{AFCC713B-1C1A-437C-B91A-0BFA04A744CD}" presName="node" presStyleLbl="node1" presStyleIdx="1" presStyleCnt="5">
        <dgm:presLayoutVars>
          <dgm:bulletEnabled val="1"/>
        </dgm:presLayoutVars>
      </dgm:prSet>
      <dgm:spPr/>
    </dgm:pt>
    <dgm:pt modelId="{62F80CD8-838B-4146-B36B-47771AFF0921}" type="pres">
      <dgm:prSet presAssocID="{A47F6196-BA5A-4B2F-8359-9FD0CE8BB568}" presName="sibTrans" presStyleLbl="sibTrans2D1" presStyleIdx="1" presStyleCnt="5"/>
      <dgm:spPr/>
    </dgm:pt>
    <dgm:pt modelId="{0D6ED1A9-CA00-4B95-AF56-6FB3D748872B}" type="pres">
      <dgm:prSet presAssocID="{A47F6196-BA5A-4B2F-8359-9FD0CE8BB568}" presName="connectorText" presStyleLbl="sibTrans2D1" presStyleIdx="1" presStyleCnt="5"/>
      <dgm:spPr/>
    </dgm:pt>
    <dgm:pt modelId="{2CABC3B1-6854-4053-98EB-DFDAB3B74623}" type="pres">
      <dgm:prSet presAssocID="{51546357-836B-4111-9636-D30FA92C0F01}" presName="node" presStyleLbl="node1" presStyleIdx="2" presStyleCnt="5">
        <dgm:presLayoutVars>
          <dgm:bulletEnabled val="1"/>
        </dgm:presLayoutVars>
      </dgm:prSet>
      <dgm:spPr/>
    </dgm:pt>
    <dgm:pt modelId="{FE029EAF-7F4E-4EFE-8136-6AE8951398FE}" type="pres">
      <dgm:prSet presAssocID="{2A741EA4-83D5-4AC4-A403-4495D42AA9E3}" presName="sibTrans" presStyleLbl="sibTrans2D1" presStyleIdx="2" presStyleCnt="5"/>
      <dgm:spPr/>
    </dgm:pt>
    <dgm:pt modelId="{135D29A9-4661-4DE1-951F-BDF52B4CDA51}" type="pres">
      <dgm:prSet presAssocID="{2A741EA4-83D5-4AC4-A403-4495D42AA9E3}" presName="connectorText" presStyleLbl="sibTrans2D1" presStyleIdx="2" presStyleCnt="5"/>
      <dgm:spPr/>
    </dgm:pt>
    <dgm:pt modelId="{40622509-8656-4251-B64C-4E82ADD5105A}" type="pres">
      <dgm:prSet presAssocID="{E93115E9-2BB7-486E-9310-5C1FA132F321}" presName="node" presStyleLbl="node1" presStyleIdx="3" presStyleCnt="5">
        <dgm:presLayoutVars>
          <dgm:bulletEnabled val="1"/>
        </dgm:presLayoutVars>
      </dgm:prSet>
      <dgm:spPr/>
    </dgm:pt>
    <dgm:pt modelId="{F372B655-17E3-4470-851D-2F6F1CBE8099}" type="pres">
      <dgm:prSet presAssocID="{95716846-094A-43BA-A160-E0976EFE7278}" presName="sibTrans" presStyleLbl="sibTrans2D1" presStyleIdx="3" presStyleCnt="5"/>
      <dgm:spPr/>
    </dgm:pt>
    <dgm:pt modelId="{F2ECBC33-0584-48D1-9B54-ADBECA783C57}" type="pres">
      <dgm:prSet presAssocID="{95716846-094A-43BA-A160-E0976EFE7278}" presName="connectorText" presStyleLbl="sibTrans2D1" presStyleIdx="3" presStyleCnt="5"/>
      <dgm:spPr/>
    </dgm:pt>
    <dgm:pt modelId="{3BB2C8E7-FC07-4EBA-A807-4281052DAC43}" type="pres">
      <dgm:prSet presAssocID="{B61746FA-650F-4E0D-A88B-B6617D36CE0C}" presName="node" presStyleLbl="node1" presStyleIdx="4" presStyleCnt="5">
        <dgm:presLayoutVars>
          <dgm:bulletEnabled val="1"/>
        </dgm:presLayoutVars>
      </dgm:prSet>
      <dgm:spPr/>
    </dgm:pt>
    <dgm:pt modelId="{2F4A161E-449A-4BA9-9F37-F815A8533D26}" type="pres">
      <dgm:prSet presAssocID="{534BE2B5-68E4-4F9C-BE5B-2FB88E2E1D6F}" presName="sibTrans" presStyleLbl="sibTrans2D1" presStyleIdx="4" presStyleCnt="5"/>
      <dgm:spPr/>
    </dgm:pt>
    <dgm:pt modelId="{9442BB57-DE58-497D-A1D8-5D60654EACD0}" type="pres">
      <dgm:prSet presAssocID="{534BE2B5-68E4-4F9C-BE5B-2FB88E2E1D6F}" presName="connectorText" presStyleLbl="sibTrans2D1" presStyleIdx="4" presStyleCnt="5"/>
      <dgm:spPr/>
    </dgm:pt>
  </dgm:ptLst>
  <dgm:cxnLst>
    <dgm:cxn modelId="{8DDB830C-0BE5-4B51-9920-772B7049F47F}" type="presOf" srcId="{A47F6196-BA5A-4B2F-8359-9FD0CE8BB568}" destId="{0D6ED1A9-CA00-4B95-AF56-6FB3D748872B}" srcOrd="1" destOrd="0" presId="urn:microsoft.com/office/officeart/2005/8/layout/cycle2"/>
    <dgm:cxn modelId="{8A623C26-CCCF-4B24-8F49-6931FE421C46}" type="presOf" srcId="{2A741EA4-83D5-4AC4-A403-4495D42AA9E3}" destId="{135D29A9-4661-4DE1-951F-BDF52B4CDA51}" srcOrd="1" destOrd="0" presId="urn:microsoft.com/office/officeart/2005/8/layout/cycle2"/>
    <dgm:cxn modelId="{4AFB182A-447D-4F48-B503-4A1BBA80542A}" type="presOf" srcId="{B61746FA-650F-4E0D-A88B-B6617D36CE0C}" destId="{3BB2C8E7-FC07-4EBA-A807-4281052DAC43}" srcOrd="0" destOrd="0" presId="urn:microsoft.com/office/officeart/2005/8/layout/cycle2"/>
    <dgm:cxn modelId="{91E8822B-F115-4FDA-B84A-78BBD61AFB95}" type="presOf" srcId="{295F5011-959B-45CC-A549-4A92A57FADC6}" destId="{6B93C832-E3F4-4CA3-88DC-30FC42E3C42D}" srcOrd="1" destOrd="0" presId="urn:microsoft.com/office/officeart/2005/8/layout/cycle2"/>
    <dgm:cxn modelId="{09D9332D-DBB5-4932-AD22-342DD50F95B1}" type="presOf" srcId="{534BE2B5-68E4-4F9C-BE5B-2FB88E2E1D6F}" destId="{9442BB57-DE58-497D-A1D8-5D60654EACD0}" srcOrd="1" destOrd="0" presId="urn:microsoft.com/office/officeart/2005/8/layout/cycle2"/>
    <dgm:cxn modelId="{BBA0EB2E-11F5-4037-9D19-7D84D11F1403}" srcId="{0DBD5024-7C14-48A9-A384-B1F3AE951401}" destId="{61DCE49A-D3B4-4C25-8BD2-A2B3750620A3}" srcOrd="0" destOrd="0" parTransId="{DD8B47AD-7509-4942-8574-AD4B7E811FDD}" sibTransId="{295F5011-959B-45CC-A549-4A92A57FADC6}"/>
    <dgm:cxn modelId="{BCCF8468-DBE9-464C-80B7-6AEF34BEE7B6}" type="presOf" srcId="{295F5011-959B-45CC-A549-4A92A57FADC6}" destId="{E4ACAC8A-5E12-43D0-B4B6-DD79F943E308}" srcOrd="0" destOrd="0" presId="urn:microsoft.com/office/officeart/2005/8/layout/cycle2"/>
    <dgm:cxn modelId="{2C3DF069-8541-4852-BFCE-2F1888299D4E}" srcId="{0DBD5024-7C14-48A9-A384-B1F3AE951401}" destId="{AFCC713B-1C1A-437C-B91A-0BFA04A744CD}" srcOrd="1" destOrd="0" parTransId="{0CC3A5E0-93A8-40E2-8385-C5C779223362}" sibTransId="{A47F6196-BA5A-4B2F-8359-9FD0CE8BB568}"/>
    <dgm:cxn modelId="{B33A346A-816A-40BB-B588-23FBE3450D13}" type="presOf" srcId="{51546357-836B-4111-9636-D30FA92C0F01}" destId="{2CABC3B1-6854-4053-98EB-DFDAB3B74623}" srcOrd="0" destOrd="0" presId="urn:microsoft.com/office/officeart/2005/8/layout/cycle2"/>
    <dgm:cxn modelId="{DAB5864E-0CE3-48DE-993E-39F0848C7AEF}" type="presOf" srcId="{E93115E9-2BB7-486E-9310-5C1FA132F321}" destId="{40622509-8656-4251-B64C-4E82ADD5105A}" srcOrd="0" destOrd="0" presId="urn:microsoft.com/office/officeart/2005/8/layout/cycle2"/>
    <dgm:cxn modelId="{709F9151-CC53-404F-929B-B5E787B64142}" type="presOf" srcId="{2A741EA4-83D5-4AC4-A403-4495D42AA9E3}" destId="{FE029EAF-7F4E-4EFE-8136-6AE8951398FE}" srcOrd="0" destOrd="0" presId="urn:microsoft.com/office/officeart/2005/8/layout/cycle2"/>
    <dgm:cxn modelId="{CC259374-4048-4F5C-B440-1F97433C52D2}" srcId="{0DBD5024-7C14-48A9-A384-B1F3AE951401}" destId="{E93115E9-2BB7-486E-9310-5C1FA132F321}" srcOrd="3" destOrd="0" parTransId="{A2BBBF52-71F7-42DA-85F5-46A5A069596A}" sibTransId="{95716846-094A-43BA-A160-E0976EFE7278}"/>
    <dgm:cxn modelId="{E276F575-995B-4082-9662-04404A6B27E3}" type="presOf" srcId="{61DCE49A-D3B4-4C25-8BD2-A2B3750620A3}" destId="{B986F501-C700-4A7A-91A9-EE135E004609}" srcOrd="0" destOrd="0" presId="urn:microsoft.com/office/officeart/2005/8/layout/cycle2"/>
    <dgm:cxn modelId="{EF454D86-1773-4A28-A245-E36282150FAA}" type="presOf" srcId="{AFCC713B-1C1A-437C-B91A-0BFA04A744CD}" destId="{C5C5549B-E900-4945-AB95-04C3C82A7DE6}" srcOrd="0" destOrd="0" presId="urn:microsoft.com/office/officeart/2005/8/layout/cycle2"/>
    <dgm:cxn modelId="{B00792B3-7AFC-4104-988F-907F6524A0DD}" srcId="{0DBD5024-7C14-48A9-A384-B1F3AE951401}" destId="{B61746FA-650F-4E0D-A88B-B6617D36CE0C}" srcOrd="4" destOrd="0" parTransId="{746E006B-C78E-4E20-97BC-38B359A21D7E}" sibTransId="{534BE2B5-68E4-4F9C-BE5B-2FB88E2E1D6F}"/>
    <dgm:cxn modelId="{873295BA-F84D-4DC5-AC3E-4AF35C5B8C43}" type="presOf" srcId="{534BE2B5-68E4-4F9C-BE5B-2FB88E2E1D6F}" destId="{2F4A161E-449A-4BA9-9F37-F815A8533D26}" srcOrd="0" destOrd="0" presId="urn:microsoft.com/office/officeart/2005/8/layout/cycle2"/>
    <dgm:cxn modelId="{56D6AABB-DC58-4573-B764-433DC41D7BB6}" type="presOf" srcId="{A47F6196-BA5A-4B2F-8359-9FD0CE8BB568}" destId="{62F80CD8-838B-4146-B36B-47771AFF0921}" srcOrd="0" destOrd="0" presId="urn:microsoft.com/office/officeart/2005/8/layout/cycle2"/>
    <dgm:cxn modelId="{3F8A83D9-0362-4C42-ADCE-4741B61B7F42}" type="presOf" srcId="{95716846-094A-43BA-A160-E0976EFE7278}" destId="{F2ECBC33-0584-48D1-9B54-ADBECA783C57}" srcOrd="1" destOrd="0" presId="urn:microsoft.com/office/officeart/2005/8/layout/cycle2"/>
    <dgm:cxn modelId="{DFBC76EA-F74D-4A09-BEEF-F04B0B78B615}" type="presOf" srcId="{95716846-094A-43BA-A160-E0976EFE7278}" destId="{F372B655-17E3-4470-851D-2F6F1CBE8099}" srcOrd="0" destOrd="0" presId="urn:microsoft.com/office/officeart/2005/8/layout/cycle2"/>
    <dgm:cxn modelId="{57F092F3-D699-4F83-8738-CE0C265991AB}" type="presOf" srcId="{0DBD5024-7C14-48A9-A384-B1F3AE951401}" destId="{4DCA675E-4570-4E29-A823-819D6EEF14C2}" srcOrd="0" destOrd="0" presId="urn:microsoft.com/office/officeart/2005/8/layout/cycle2"/>
    <dgm:cxn modelId="{31E44EFB-8C94-417E-9FCD-4353CEE63B84}" srcId="{0DBD5024-7C14-48A9-A384-B1F3AE951401}" destId="{51546357-836B-4111-9636-D30FA92C0F01}" srcOrd="2" destOrd="0" parTransId="{1358437D-02C2-4B6D-80D8-5545BD47051E}" sibTransId="{2A741EA4-83D5-4AC4-A403-4495D42AA9E3}"/>
    <dgm:cxn modelId="{EBD8E841-0673-4872-87B8-3E97507749A3}" type="presParOf" srcId="{4DCA675E-4570-4E29-A823-819D6EEF14C2}" destId="{B986F501-C700-4A7A-91A9-EE135E004609}" srcOrd="0" destOrd="0" presId="urn:microsoft.com/office/officeart/2005/8/layout/cycle2"/>
    <dgm:cxn modelId="{F55C4B4A-C62F-4B01-8F19-5EB0E13264F9}" type="presParOf" srcId="{4DCA675E-4570-4E29-A823-819D6EEF14C2}" destId="{E4ACAC8A-5E12-43D0-B4B6-DD79F943E308}" srcOrd="1" destOrd="0" presId="urn:microsoft.com/office/officeart/2005/8/layout/cycle2"/>
    <dgm:cxn modelId="{D6ADEE3B-E0D7-4032-A50F-5E73F36ACEBE}" type="presParOf" srcId="{E4ACAC8A-5E12-43D0-B4B6-DD79F943E308}" destId="{6B93C832-E3F4-4CA3-88DC-30FC42E3C42D}" srcOrd="0" destOrd="0" presId="urn:microsoft.com/office/officeart/2005/8/layout/cycle2"/>
    <dgm:cxn modelId="{FB717551-EBC1-4B9D-9C4E-F60BC31081EE}" type="presParOf" srcId="{4DCA675E-4570-4E29-A823-819D6EEF14C2}" destId="{C5C5549B-E900-4945-AB95-04C3C82A7DE6}" srcOrd="2" destOrd="0" presId="urn:microsoft.com/office/officeart/2005/8/layout/cycle2"/>
    <dgm:cxn modelId="{0BA3FC16-67F8-4B4A-A2BA-65C960A32CCF}" type="presParOf" srcId="{4DCA675E-4570-4E29-A823-819D6EEF14C2}" destId="{62F80CD8-838B-4146-B36B-47771AFF0921}" srcOrd="3" destOrd="0" presId="urn:microsoft.com/office/officeart/2005/8/layout/cycle2"/>
    <dgm:cxn modelId="{0E713498-D574-4D5C-8424-C694B30731DE}" type="presParOf" srcId="{62F80CD8-838B-4146-B36B-47771AFF0921}" destId="{0D6ED1A9-CA00-4B95-AF56-6FB3D748872B}" srcOrd="0" destOrd="0" presId="urn:microsoft.com/office/officeart/2005/8/layout/cycle2"/>
    <dgm:cxn modelId="{2076635A-1935-4BF0-8243-6F769949611D}" type="presParOf" srcId="{4DCA675E-4570-4E29-A823-819D6EEF14C2}" destId="{2CABC3B1-6854-4053-98EB-DFDAB3B74623}" srcOrd="4" destOrd="0" presId="urn:microsoft.com/office/officeart/2005/8/layout/cycle2"/>
    <dgm:cxn modelId="{C3F09193-D5C7-49D7-9733-CCE70A35D8C1}" type="presParOf" srcId="{4DCA675E-4570-4E29-A823-819D6EEF14C2}" destId="{FE029EAF-7F4E-4EFE-8136-6AE8951398FE}" srcOrd="5" destOrd="0" presId="urn:microsoft.com/office/officeart/2005/8/layout/cycle2"/>
    <dgm:cxn modelId="{B31096D2-3F2D-4D14-86D1-ED58AA9F79F5}" type="presParOf" srcId="{FE029EAF-7F4E-4EFE-8136-6AE8951398FE}" destId="{135D29A9-4661-4DE1-951F-BDF52B4CDA51}" srcOrd="0" destOrd="0" presId="urn:microsoft.com/office/officeart/2005/8/layout/cycle2"/>
    <dgm:cxn modelId="{35642757-4EDD-478A-B8E6-8A9120A10E35}" type="presParOf" srcId="{4DCA675E-4570-4E29-A823-819D6EEF14C2}" destId="{40622509-8656-4251-B64C-4E82ADD5105A}" srcOrd="6" destOrd="0" presId="urn:microsoft.com/office/officeart/2005/8/layout/cycle2"/>
    <dgm:cxn modelId="{F8C5ADEA-4B6E-4A83-AD38-9E9569D4D8C7}" type="presParOf" srcId="{4DCA675E-4570-4E29-A823-819D6EEF14C2}" destId="{F372B655-17E3-4470-851D-2F6F1CBE8099}" srcOrd="7" destOrd="0" presId="urn:microsoft.com/office/officeart/2005/8/layout/cycle2"/>
    <dgm:cxn modelId="{1F7E08AC-4B4E-4D06-BDBB-46ABC3BAAFD9}" type="presParOf" srcId="{F372B655-17E3-4470-851D-2F6F1CBE8099}" destId="{F2ECBC33-0584-48D1-9B54-ADBECA783C57}" srcOrd="0" destOrd="0" presId="urn:microsoft.com/office/officeart/2005/8/layout/cycle2"/>
    <dgm:cxn modelId="{5968E60A-6E18-42DA-90A2-4FBBBFAFCBBF}" type="presParOf" srcId="{4DCA675E-4570-4E29-A823-819D6EEF14C2}" destId="{3BB2C8E7-FC07-4EBA-A807-4281052DAC43}" srcOrd="8" destOrd="0" presId="urn:microsoft.com/office/officeart/2005/8/layout/cycle2"/>
    <dgm:cxn modelId="{CFC4C067-56BE-461D-9596-9D906BAEB676}" type="presParOf" srcId="{4DCA675E-4570-4E29-A823-819D6EEF14C2}" destId="{2F4A161E-449A-4BA9-9F37-F815A8533D26}" srcOrd="9" destOrd="0" presId="urn:microsoft.com/office/officeart/2005/8/layout/cycle2"/>
    <dgm:cxn modelId="{AB8A869F-2B39-457C-B734-8E914F26D63A}" type="presParOf" srcId="{2F4A161E-449A-4BA9-9F37-F815A8533D26}" destId="{9442BB57-DE58-497D-A1D8-5D60654EACD0}"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8E6363-270E-4065-81B8-279372C6B2C5}">
      <dsp:nvSpPr>
        <dsp:cNvPr id="0" name=""/>
        <dsp:cNvSpPr/>
      </dsp:nvSpPr>
      <dsp:spPr>
        <a:xfrm>
          <a:off x="1700740" y="520333"/>
          <a:ext cx="4550495" cy="4550495"/>
        </a:xfrm>
        <a:prstGeom prst="pie">
          <a:avLst>
            <a:gd name="adj1" fmla="val 16200000"/>
            <a:gd name="adj2" fmla="val 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Develop infrastructure and capacity </a:t>
          </a:r>
        </a:p>
      </dsp:txBody>
      <dsp:txXfrm>
        <a:off x="4027993" y="1362175"/>
        <a:ext cx="1679349" cy="1354314"/>
      </dsp:txXfrm>
    </dsp:sp>
    <dsp:sp modelId="{E09A2D05-205C-4440-AC5B-738DEE378598}">
      <dsp:nvSpPr>
        <dsp:cNvPr id="0" name=""/>
        <dsp:cNvSpPr/>
      </dsp:nvSpPr>
      <dsp:spPr>
        <a:xfrm>
          <a:off x="1691808" y="529265"/>
          <a:ext cx="4550495" cy="4550495"/>
        </a:xfrm>
        <a:prstGeom prst="pie">
          <a:avLst>
            <a:gd name="adj1" fmla="val 0"/>
            <a:gd name="adj2" fmla="val 540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Customer-focused culture</a:t>
          </a:r>
        </a:p>
      </dsp:txBody>
      <dsp:txXfrm>
        <a:off x="4048314" y="2885772"/>
        <a:ext cx="1679349" cy="1354314"/>
      </dsp:txXfrm>
    </dsp:sp>
    <dsp:sp modelId="{D1843211-322E-4E8F-B3A4-2F3933EE4EFE}">
      <dsp:nvSpPr>
        <dsp:cNvPr id="0" name=""/>
        <dsp:cNvSpPr/>
      </dsp:nvSpPr>
      <dsp:spPr>
        <a:xfrm>
          <a:off x="1691808" y="529265"/>
          <a:ext cx="4550495" cy="4550495"/>
        </a:xfrm>
        <a:prstGeom prst="pie">
          <a:avLst>
            <a:gd name="adj1" fmla="val 5400000"/>
            <a:gd name="adj2" fmla="val 1080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Provide TA</a:t>
          </a:r>
        </a:p>
      </dsp:txBody>
      <dsp:txXfrm>
        <a:off x="2206447" y="2885772"/>
        <a:ext cx="1679349" cy="1354314"/>
      </dsp:txXfrm>
    </dsp:sp>
    <dsp:sp modelId="{65561988-0F77-43A3-BF5C-404F20D56D05}">
      <dsp:nvSpPr>
        <dsp:cNvPr id="0" name=""/>
        <dsp:cNvSpPr/>
      </dsp:nvSpPr>
      <dsp:spPr>
        <a:xfrm>
          <a:off x="1691808" y="520346"/>
          <a:ext cx="4550495" cy="4550495"/>
        </a:xfrm>
        <a:prstGeom prst="pie">
          <a:avLst>
            <a:gd name="adj1" fmla="val 10800000"/>
            <a:gd name="adj2" fmla="val 1620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Collaboration with partners</a:t>
          </a:r>
        </a:p>
      </dsp:txBody>
      <dsp:txXfrm>
        <a:off x="2206447" y="1360021"/>
        <a:ext cx="1679349" cy="13543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86F501-C700-4A7A-91A9-EE135E004609}">
      <dsp:nvSpPr>
        <dsp:cNvPr id="0" name=""/>
        <dsp:cNvSpPr/>
      </dsp:nvSpPr>
      <dsp:spPr>
        <a:xfrm>
          <a:off x="3245591" y="534"/>
          <a:ext cx="1634699" cy="1634699"/>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Public health impact</a:t>
          </a:r>
        </a:p>
      </dsp:txBody>
      <dsp:txXfrm>
        <a:off x="3484987" y="239930"/>
        <a:ext cx="1155907" cy="1155907"/>
      </dsp:txXfrm>
    </dsp:sp>
    <dsp:sp modelId="{E4ACAC8A-5E12-43D0-B4B6-DD79F943E308}">
      <dsp:nvSpPr>
        <dsp:cNvPr id="0" name=""/>
        <dsp:cNvSpPr/>
      </dsp:nvSpPr>
      <dsp:spPr>
        <a:xfrm rot="2160000">
          <a:off x="4828976" y="1256975"/>
          <a:ext cx="436010" cy="5517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4841467" y="1328875"/>
        <a:ext cx="305207" cy="331026"/>
      </dsp:txXfrm>
    </dsp:sp>
    <dsp:sp modelId="{C5C5549B-E900-4945-AB95-04C3C82A7DE6}">
      <dsp:nvSpPr>
        <dsp:cNvPr id="0" name=""/>
        <dsp:cNvSpPr/>
      </dsp:nvSpPr>
      <dsp:spPr>
        <a:xfrm>
          <a:off x="5233637" y="1444934"/>
          <a:ext cx="1634699" cy="1634699"/>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WA major produce production state</a:t>
          </a:r>
        </a:p>
      </dsp:txBody>
      <dsp:txXfrm>
        <a:off x="5473033" y="1684330"/>
        <a:ext cx="1155907" cy="1155907"/>
      </dsp:txXfrm>
    </dsp:sp>
    <dsp:sp modelId="{62F80CD8-838B-4146-B36B-47771AFF0921}">
      <dsp:nvSpPr>
        <dsp:cNvPr id="0" name=""/>
        <dsp:cNvSpPr/>
      </dsp:nvSpPr>
      <dsp:spPr>
        <a:xfrm rot="6480000">
          <a:off x="5457112" y="3143236"/>
          <a:ext cx="436010" cy="5517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rot="10800000">
        <a:off x="5542724" y="3191377"/>
        <a:ext cx="305207" cy="331026"/>
      </dsp:txXfrm>
    </dsp:sp>
    <dsp:sp modelId="{2CABC3B1-6854-4053-98EB-DFDAB3B74623}">
      <dsp:nvSpPr>
        <dsp:cNvPr id="0" name=""/>
        <dsp:cNvSpPr/>
      </dsp:nvSpPr>
      <dsp:spPr>
        <a:xfrm>
          <a:off x="4474271" y="3782022"/>
          <a:ext cx="1634699" cy="1634699"/>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Commodity marketing hub</a:t>
          </a:r>
        </a:p>
      </dsp:txBody>
      <dsp:txXfrm>
        <a:off x="4713667" y="4021418"/>
        <a:ext cx="1155907" cy="1155907"/>
      </dsp:txXfrm>
    </dsp:sp>
    <dsp:sp modelId="{FE029EAF-7F4E-4EFE-8136-6AE8951398FE}">
      <dsp:nvSpPr>
        <dsp:cNvPr id="0" name=""/>
        <dsp:cNvSpPr/>
      </dsp:nvSpPr>
      <dsp:spPr>
        <a:xfrm rot="10800000">
          <a:off x="3857276" y="4323516"/>
          <a:ext cx="436010" cy="5517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rot="10800000">
        <a:off x="3988079" y="4433858"/>
        <a:ext cx="305207" cy="331026"/>
      </dsp:txXfrm>
    </dsp:sp>
    <dsp:sp modelId="{40622509-8656-4251-B64C-4E82ADD5105A}">
      <dsp:nvSpPr>
        <dsp:cNvPr id="0" name=""/>
        <dsp:cNvSpPr/>
      </dsp:nvSpPr>
      <dsp:spPr>
        <a:xfrm>
          <a:off x="2016912" y="3782022"/>
          <a:ext cx="1634699" cy="1634699"/>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Trade &amp; shipping hub</a:t>
          </a:r>
        </a:p>
      </dsp:txBody>
      <dsp:txXfrm>
        <a:off x="2256308" y="4021418"/>
        <a:ext cx="1155907" cy="1155907"/>
      </dsp:txXfrm>
    </dsp:sp>
    <dsp:sp modelId="{F372B655-17E3-4470-851D-2F6F1CBE8099}">
      <dsp:nvSpPr>
        <dsp:cNvPr id="0" name=""/>
        <dsp:cNvSpPr/>
      </dsp:nvSpPr>
      <dsp:spPr>
        <a:xfrm rot="15120000">
          <a:off x="2240386" y="3166708"/>
          <a:ext cx="436010" cy="5517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rot="10800000">
        <a:off x="2325998" y="3339251"/>
        <a:ext cx="305207" cy="331026"/>
      </dsp:txXfrm>
    </dsp:sp>
    <dsp:sp modelId="{3BB2C8E7-FC07-4EBA-A807-4281052DAC43}">
      <dsp:nvSpPr>
        <dsp:cNvPr id="0" name=""/>
        <dsp:cNvSpPr/>
      </dsp:nvSpPr>
      <dsp:spPr>
        <a:xfrm>
          <a:off x="1257546" y="1444934"/>
          <a:ext cx="1634699" cy="1634699"/>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TA &amp; regulatory system development</a:t>
          </a:r>
        </a:p>
      </dsp:txBody>
      <dsp:txXfrm>
        <a:off x="1496942" y="1684330"/>
        <a:ext cx="1155907" cy="1155907"/>
      </dsp:txXfrm>
    </dsp:sp>
    <dsp:sp modelId="{2F4A161E-449A-4BA9-9F37-F815A8533D26}">
      <dsp:nvSpPr>
        <dsp:cNvPr id="0" name=""/>
        <dsp:cNvSpPr/>
      </dsp:nvSpPr>
      <dsp:spPr>
        <a:xfrm rot="19440000">
          <a:off x="2840930" y="1271481"/>
          <a:ext cx="436010" cy="5517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2853421" y="1420265"/>
        <a:ext cx="305207" cy="331026"/>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705E03B7-B591-4A2A-B695-014C5A39F13E}" type="datetimeFigureOut">
              <a:rPr lang="en-US"/>
              <a:t>9/21/2017</a:t>
            </a:fld>
            <a:endParaRPr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A8E322BB-75AD-4A1E-9661-2724167329F0}" type="slidenum">
              <a:rPr/>
              <a:t>‹#›</a:t>
            </a:fld>
            <a:endParaRPr dirty="0"/>
          </a:p>
        </p:txBody>
      </p:sp>
    </p:spTree>
    <p:extLst>
      <p:ext uri="{BB962C8B-B14F-4D97-AF65-F5344CB8AC3E}">
        <p14:creationId xmlns:p14="http://schemas.microsoft.com/office/powerpoint/2010/main" val="2512705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DFBD7B-E4FB-4AA8-9540-FD148073ACB3}" type="datetimeFigureOut">
              <a:rPr lang="en-US"/>
              <a:t>9/21/2017</a:t>
            </a:fld>
            <a:endParaRPr dirty="0"/>
          </a:p>
        </p:txBody>
      </p:sp>
      <p:sp>
        <p:nvSpPr>
          <p:cNvPr id="4" name="Slide Image Placeholder 3"/>
          <p:cNvSpPr>
            <a:spLocks noGrp="1" noRot="1" noChangeAspect="1"/>
          </p:cNvSpPr>
          <p:nvPr>
            <p:ph type="sldImg" idx="2"/>
          </p:nvPr>
        </p:nvSpPr>
        <p:spPr>
          <a:xfrm>
            <a:off x="407988" y="696913"/>
            <a:ext cx="6194425" cy="3486150"/>
          </a:xfrm>
          <a:prstGeom prst="rect">
            <a:avLst/>
          </a:prstGeom>
          <a:noFill/>
          <a:ln w="12700">
            <a:solidFill>
              <a:prstClr val="black"/>
            </a:solidFill>
          </a:ln>
        </p:spPr>
        <p:txBody>
          <a:bodyPr vert="horz" lIns="93177" tIns="46589" rIns="93177" bIns="46589" rtlCol="0" anchor="ctr"/>
          <a:lstStyle/>
          <a:p>
            <a:endParaRPr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045B7DE-1198-4F2F-B574-CA8CAE341642}" type="slidenum">
              <a:rPr/>
              <a:t>‹#›</a:t>
            </a:fld>
            <a:endParaRPr dirty="0"/>
          </a:p>
        </p:txBody>
      </p:sp>
    </p:spTree>
    <p:extLst>
      <p:ext uri="{BB962C8B-B14F-4D97-AF65-F5344CB8AC3E}">
        <p14:creationId xmlns:p14="http://schemas.microsoft.com/office/powerpoint/2010/main" val="188231245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45B7DE-1198-4F2F-B574-CA8CAE341642}" type="slidenum">
              <a:rPr lang="en-US" smtClean="0"/>
              <a:t>1</a:t>
            </a:fld>
            <a:endParaRPr lang="en-US" dirty="0"/>
          </a:p>
        </p:txBody>
      </p:sp>
    </p:spTree>
    <p:extLst>
      <p:ext uri="{BB962C8B-B14F-4D97-AF65-F5344CB8AC3E}">
        <p14:creationId xmlns:p14="http://schemas.microsoft.com/office/powerpoint/2010/main" val="31840302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1179" indent="-291179">
              <a:buFont typeface="Arial" panose="020B0604020202020204" pitchFamily="34" charset="0"/>
              <a:buChar char="•"/>
            </a:pPr>
            <a:r>
              <a:rPr lang="en-US" sz="1200" dirty="0"/>
              <a:t>PSA is a collaborative project between Cornell University, the FDA and USDA. Their main objective is to provide the produce industry and related groups with training/educational opportunities related to current best practices and guidance, as well as future regulatory requirements. </a:t>
            </a:r>
          </a:p>
          <a:p>
            <a:pPr marL="291179" indent="-291179">
              <a:buFont typeface="Arial" panose="020B0604020202020204" pitchFamily="34" charset="0"/>
              <a:buChar char="•"/>
            </a:pPr>
            <a:r>
              <a:rPr lang="en-US" sz="1200" dirty="0"/>
              <a:t>Their current outreach efforts focus on fresh produce growers, packers and grower cooperatives with emphasis on small/very small-scale farms and packinghouses.</a:t>
            </a:r>
          </a:p>
          <a:p>
            <a:pPr marL="291179" indent="-291179">
              <a:buFont typeface="Arial" panose="020B0604020202020204" pitchFamily="34" charset="0"/>
              <a:buChar char="•"/>
            </a:pPr>
            <a:r>
              <a:rPr lang="en-US" sz="1200" dirty="0"/>
              <a:t>They were also charged with developing a train-the-trainer course to increase training capacity through certified trainers across the country.</a:t>
            </a:r>
          </a:p>
          <a:p>
            <a:pPr marL="291179" indent="-291179">
              <a:buFont typeface="Arial" panose="020B0604020202020204" pitchFamily="34" charset="0"/>
              <a:buChar char="•"/>
            </a:pPr>
            <a:r>
              <a:rPr lang="en-US" sz="1200" dirty="0"/>
              <a:t>PSA’s curriculum satisfies the PSR training requirement. As of June, the PSA reports they have had a total of 4,205 participants in grower trainings and 1,012 participants in train-the-trainer courses. </a:t>
            </a:r>
          </a:p>
          <a:p>
            <a:pPr marL="291179" indent="-291179">
              <a:buFont typeface="Arial" panose="020B0604020202020204" pitchFamily="34" charset="0"/>
              <a:buChar char="•"/>
            </a:pPr>
            <a:r>
              <a:rPr lang="en-US" sz="1200" dirty="0"/>
              <a:t>PSA’s website houses many useful resources and they continue to develop meaningful new resources for stakeholders. </a:t>
            </a:r>
          </a:p>
          <a:p>
            <a:pPr marL="291179" indent="-291179">
              <a:buFont typeface="Arial" panose="020B0604020202020204" pitchFamily="34" charset="0"/>
              <a:buChar char="•"/>
            </a:pPr>
            <a:r>
              <a:rPr lang="en-US" sz="1200" dirty="0"/>
              <a:t>They just launched their Spanish curriculum available for download on their website: producesafetyalliance.cornell.edu </a:t>
            </a:r>
          </a:p>
          <a:p>
            <a:pPr marL="291179" indent="-291179" defTabSz="1242148">
              <a:buFont typeface="Arial" panose="020B0604020202020204" pitchFamily="34" charset="0"/>
              <a:buChar char="•"/>
              <a:defRPr/>
            </a:pPr>
            <a:r>
              <a:rPr lang="en-US" sz="1200" dirty="0"/>
              <a:t>WSDA is collaborating with WSU to offer several grower trainings across the state. Stay tuned for upcoming training dates. </a:t>
            </a:r>
          </a:p>
          <a:p>
            <a:endParaRPr lang="en-US" dirty="0"/>
          </a:p>
        </p:txBody>
      </p:sp>
      <p:sp>
        <p:nvSpPr>
          <p:cNvPr id="4" name="Slide Number Placeholder 3"/>
          <p:cNvSpPr>
            <a:spLocks noGrp="1"/>
          </p:cNvSpPr>
          <p:nvPr>
            <p:ph type="sldNum" sz="quarter" idx="10"/>
          </p:nvPr>
        </p:nvSpPr>
        <p:spPr/>
        <p:txBody>
          <a:bodyPr/>
          <a:lstStyle/>
          <a:p>
            <a:fld id="{B045B7DE-1198-4F2F-B574-CA8CAE341642}" type="slidenum">
              <a:rPr lang="en-US" smtClean="0"/>
              <a:t>10</a:t>
            </a:fld>
            <a:endParaRPr lang="en-US" dirty="0"/>
          </a:p>
        </p:txBody>
      </p:sp>
    </p:spTree>
    <p:extLst>
      <p:ext uri="{BB962C8B-B14F-4D97-AF65-F5344CB8AC3E}">
        <p14:creationId xmlns:p14="http://schemas.microsoft.com/office/powerpoint/2010/main" val="13848660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45B7DE-1198-4F2F-B574-CA8CAE341642}" type="slidenum">
              <a:rPr lang="en-US" smtClean="0"/>
              <a:t>11</a:t>
            </a:fld>
            <a:endParaRPr lang="en-US" dirty="0"/>
          </a:p>
        </p:txBody>
      </p:sp>
    </p:spTree>
    <p:extLst>
      <p:ext uri="{BB962C8B-B14F-4D97-AF65-F5344CB8AC3E}">
        <p14:creationId xmlns:p14="http://schemas.microsoft.com/office/powerpoint/2010/main" val="33481201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45B7DE-1198-4F2F-B574-CA8CAE341642}" type="slidenum">
              <a:rPr lang="en-US" smtClean="0"/>
              <a:t>12</a:t>
            </a:fld>
            <a:endParaRPr lang="en-US" dirty="0"/>
          </a:p>
        </p:txBody>
      </p:sp>
    </p:spTree>
    <p:extLst>
      <p:ext uri="{BB962C8B-B14F-4D97-AF65-F5344CB8AC3E}">
        <p14:creationId xmlns:p14="http://schemas.microsoft.com/office/powerpoint/2010/main" val="3134157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What questions do you have about the PSR?</a:t>
            </a:r>
          </a:p>
          <a:p>
            <a:r>
              <a:rPr lang="en-US" altLang="en-US" dirty="0"/>
              <a:t>How can the state program help irrigation districts and district members?</a:t>
            </a:r>
          </a:p>
          <a:p>
            <a:r>
              <a:rPr lang="en-US" altLang="en-US" dirty="0"/>
              <a:t>Any ideas for ways we can collaborate moving forward?</a:t>
            </a:r>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0595" indent="-287944">
              <a:spcBef>
                <a:spcPct val="30000"/>
              </a:spcBef>
              <a:defRPr sz="1200">
                <a:solidFill>
                  <a:schemeClr val="tx1"/>
                </a:solidFill>
                <a:latin typeface="Calibri" panose="020F0502020204030204" pitchFamily="34" charset="0"/>
              </a:defRPr>
            </a:lvl2pPr>
            <a:lvl3pPr marL="1155011" indent="-229708">
              <a:spcBef>
                <a:spcPct val="30000"/>
              </a:spcBef>
              <a:defRPr sz="1200">
                <a:solidFill>
                  <a:schemeClr val="tx1"/>
                </a:solidFill>
                <a:latin typeface="Calibri" panose="020F0502020204030204" pitchFamily="34" charset="0"/>
              </a:defRPr>
            </a:lvl3pPr>
            <a:lvl4pPr marL="1617663" indent="-229708">
              <a:spcBef>
                <a:spcPct val="30000"/>
              </a:spcBef>
              <a:defRPr sz="1200">
                <a:solidFill>
                  <a:schemeClr val="tx1"/>
                </a:solidFill>
                <a:latin typeface="Calibri" panose="020F0502020204030204" pitchFamily="34" charset="0"/>
              </a:defRPr>
            </a:lvl4pPr>
            <a:lvl5pPr marL="2080314" indent="-229708">
              <a:spcBef>
                <a:spcPct val="30000"/>
              </a:spcBef>
              <a:defRPr sz="1200">
                <a:solidFill>
                  <a:schemeClr val="tx1"/>
                </a:solidFill>
                <a:latin typeface="Calibri" panose="020F0502020204030204" pitchFamily="34" charset="0"/>
              </a:defRPr>
            </a:lvl5pPr>
            <a:lvl6pPr marL="2546201" indent="-229708" eaLnBrk="0" fontAlgn="base" hangingPunct="0">
              <a:spcBef>
                <a:spcPct val="30000"/>
              </a:spcBef>
              <a:spcAft>
                <a:spcPct val="0"/>
              </a:spcAft>
              <a:defRPr sz="1200">
                <a:solidFill>
                  <a:schemeClr val="tx1"/>
                </a:solidFill>
                <a:latin typeface="Calibri" panose="020F0502020204030204" pitchFamily="34" charset="0"/>
              </a:defRPr>
            </a:lvl6pPr>
            <a:lvl7pPr marL="3012088" indent="-229708" eaLnBrk="0" fontAlgn="base" hangingPunct="0">
              <a:spcBef>
                <a:spcPct val="30000"/>
              </a:spcBef>
              <a:spcAft>
                <a:spcPct val="0"/>
              </a:spcAft>
              <a:defRPr sz="1200">
                <a:solidFill>
                  <a:schemeClr val="tx1"/>
                </a:solidFill>
                <a:latin typeface="Calibri" panose="020F0502020204030204" pitchFamily="34" charset="0"/>
              </a:defRPr>
            </a:lvl7pPr>
            <a:lvl8pPr marL="3477974" indent="-229708" eaLnBrk="0" fontAlgn="base" hangingPunct="0">
              <a:spcBef>
                <a:spcPct val="30000"/>
              </a:spcBef>
              <a:spcAft>
                <a:spcPct val="0"/>
              </a:spcAft>
              <a:defRPr sz="1200">
                <a:solidFill>
                  <a:schemeClr val="tx1"/>
                </a:solidFill>
                <a:latin typeface="Calibri" panose="020F0502020204030204" pitchFamily="34" charset="0"/>
              </a:defRPr>
            </a:lvl8pPr>
            <a:lvl9pPr marL="3943861" indent="-229708"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F504EE3-698B-4BBE-A337-69321F747007}" type="slidenum">
              <a:rPr lang="en-US" altLang="en-US" smtClean="0"/>
              <a:pPr>
                <a:spcBef>
                  <a:spcPct val="0"/>
                </a:spcBef>
              </a:pPr>
              <a:t>13</a:t>
            </a:fld>
            <a:endParaRPr lang="en-US" altLang="en-US" dirty="0"/>
          </a:p>
        </p:txBody>
      </p:sp>
    </p:spTree>
    <p:extLst>
      <p:ext uri="{BB962C8B-B14F-4D97-AF65-F5344CB8AC3E}">
        <p14:creationId xmlns:p14="http://schemas.microsoft.com/office/powerpoint/2010/main" val="2860309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a:t>
            </a:r>
            <a:r>
              <a:rPr lang="en-US" baseline="0" dirty="0"/>
              <a:t> are in the first quarter of year 2 of the grant. </a:t>
            </a:r>
          </a:p>
          <a:p>
            <a:r>
              <a:rPr lang="en-US" baseline="0" dirty="0"/>
              <a:t>Self-assessment involves identifying possible challenges and barriers, determining relationships to other programs and how to leverage those relationships, determining the need for produce-related legislation and determining federal-level participation in workgroups. </a:t>
            </a:r>
            <a:endParaRPr lang="en-US" dirty="0"/>
          </a:p>
        </p:txBody>
      </p:sp>
      <p:sp>
        <p:nvSpPr>
          <p:cNvPr id="4" name="Slide Number Placeholder 3"/>
          <p:cNvSpPr>
            <a:spLocks noGrp="1"/>
          </p:cNvSpPr>
          <p:nvPr>
            <p:ph type="sldNum" sz="quarter" idx="10"/>
          </p:nvPr>
        </p:nvSpPr>
        <p:spPr/>
        <p:txBody>
          <a:bodyPr/>
          <a:lstStyle/>
          <a:p>
            <a:fld id="{B045B7DE-1198-4F2F-B574-CA8CAE341642}" type="slidenum">
              <a:rPr lang="en-US" smtClean="0"/>
              <a:t>2</a:t>
            </a:fld>
            <a:endParaRPr lang="en-US" dirty="0"/>
          </a:p>
        </p:txBody>
      </p:sp>
    </p:spTree>
    <p:extLst>
      <p:ext uri="{BB962C8B-B14F-4D97-AF65-F5344CB8AC3E}">
        <p14:creationId xmlns:p14="http://schemas.microsoft.com/office/powerpoint/2010/main" val="27468201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9415" indent="-349415" defTabSz="1242148">
              <a:buFont typeface="+mj-lt"/>
              <a:buAutoNum type="arabicPeriod"/>
              <a:defRPr/>
            </a:pPr>
            <a:r>
              <a:rPr lang="en-US" dirty="0"/>
              <a:t>Develop WSDA Produce Safety Program infrastructure and capacity to ensure long-term program sustainability.</a:t>
            </a:r>
          </a:p>
          <a:p>
            <a:pPr marL="349415" indent="-349415" defTabSz="1242148">
              <a:buFont typeface="+mj-lt"/>
              <a:buAutoNum type="arabicPeriod"/>
              <a:defRPr/>
            </a:pPr>
            <a:endParaRPr lang="en-US" dirty="0"/>
          </a:p>
          <a:p>
            <a:pPr marL="349415" indent="-349415" defTabSz="1242148">
              <a:buFont typeface="+mj-lt"/>
              <a:buAutoNum type="arabicPeriod"/>
              <a:defRPr/>
            </a:pPr>
            <a:r>
              <a:rPr lang="en-US" dirty="0"/>
              <a:t>Establish a professional, responsive customer-focused culture within the WSDA Produce Safety Program.</a:t>
            </a:r>
          </a:p>
          <a:p>
            <a:pPr marL="349415" indent="-349415" defTabSz="1242148">
              <a:buFont typeface="+mj-lt"/>
              <a:buAutoNum type="arabicPeriod"/>
              <a:defRPr/>
            </a:pPr>
            <a:endParaRPr lang="en-US" dirty="0"/>
          </a:p>
          <a:p>
            <a:pPr marL="349415" indent="-349415" defTabSz="1242148">
              <a:buFont typeface="+mj-lt"/>
              <a:buAutoNum type="arabicPeriod"/>
              <a:defRPr/>
            </a:pPr>
            <a:r>
              <a:rPr lang="en-US" dirty="0"/>
              <a:t>Provide technical assistance to help the Washington State farming community comply with the FDA Produce Safety Rule.</a:t>
            </a:r>
          </a:p>
          <a:p>
            <a:pPr marL="349415" indent="-349415" defTabSz="1242148">
              <a:buFont typeface="+mj-lt"/>
              <a:buAutoNum type="arabicPeriod"/>
              <a:defRPr/>
            </a:pPr>
            <a:endParaRPr lang="en-US" dirty="0"/>
          </a:p>
          <a:p>
            <a:pPr marL="349415" indent="-349415" defTabSz="1242148">
              <a:buFont typeface="+mj-lt"/>
              <a:buAutoNum type="arabicPeriod"/>
              <a:defRPr/>
            </a:pPr>
            <a:r>
              <a:rPr lang="en-US" dirty="0"/>
              <a:t>Establish and maintain working relationships with public and private organizations associated with the Produce Safety Program at local, state and national levels.</a:t>
            </a:r>
          </a:p>
        </p:txBody>
      </p:sp>
      <p:sp>
        <p:nvSpPr>
          <p:cNvPr id="4" name="Slide Number Placeholder 3"/>
          <p:cNvSpPr>
            <a:spLocks noGrp="1"/>
          </p:cNvSpPr>
          <p:nvPr>
            <p:ph type="sldNum" sz="quarter" idx="10"/>
          </p:nvPr>
        </p:nvSpPr>
        <p:spPr/>
        <p:txBody>
          <a:bodyPr/>
          <a:lstStyle/>
          <a:p>
            <a:fld id="{B045B7DE-1198-4F2F-B574-CA8CAE341642}" type="slidenum">
              <a:rPr lang="en-US" smtClean="0"/>
              <a:t>3</a:t>
            </a:fld>
            <a:endParaRPr lang="en-US" dirty="0"/>
          </a:p>
        </p:txBody>
      </p:sp>
    </p:spTree>
    <p:extLst>
      <p:ext uri="{BB962C8B-B14F-4D97-AF65-F5344CB8AC3E}">
        <p14:creationId xmlns:p14="http://schemas.microsoft.com/office/powerpoint/2010/main" val="42210882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242148">
              <a:defRPr/>
            </a:pPr>
            <a:r>
              <a:rPr lang="en-US" sz="1200" dirty="0"/>
              <a:t>Washington State Department of Agriculture’s Produce Safety Program will positively impact public health beyond our state’s borders and over 7 million residents. </a:t>
            </a:r>
          </a:p>
          <a:p>
            <a:pPr defTabSz="1242148">
              <a:defRPr/>
            </a:pPr>
            <a:r>
              <a:rPr lang="en-US" sz="1200" dirty="0"/>
              <a:t>Our state is a major grower of produce commodities covered under this program. </a:t>
            </a:r>
          </a:p>
          <a:p>
            <a:pPr defTabSz="1242148">
              <a:defRPr/>
            </a:pPr>
            <a:r>
              <a:rPr lang="en-US" sz="1200" dirty="0"/>
              <a:t>Washington’s rich soils, diverse climates and large-scale irrigation make us one of the most productive growing regions in the world. </a:t>
            </a:r>
          </a:p>
          <a:p>
            <a:pPr defTabSz="1242148">
              <a:defRPr/>
            </a:pPr>
            <a:r>
              <a:rPr lang="en-US" sz="1200" dirty="0"/>
              <a:t>According to the USDA, Washington ranks number one in the US for producing raspberries, sweet cherries, apples, pears and carrots. We also rank second, third and fifth for many of the other covered commodities. </a:t>
            </a:r>
          </a:p>
          <a:p>
            <a:pPr defTabSz="1242148">
              <a:defRPr/>
            </a:pPr>
            <a:r>
              <a:rPr lang="en-US" sz="1200" dirty="0"/>
              <a:t>Not only is Washington well-suited for growing produce, it is a hub for marketing those commodities. </a:t>
            </a:r>
          </a:p>
          <a:p>
            <a:pPr defTabSz="1242148">
              <a:defRPr/>
            </a:pPr>
            <a:r>
              <a:rPr lang="en-US" sz="1200" dirty="0"/>
              <a:t>Since we are a coastal state with deep ports, we are naturally poised for trade and shipping of agricultural products throughout the state and beyond our borders. </a:t>
            </a:r>
          </a:p>
          <a:p>
            <a:pPr defTabSz="1242148">
              <a:defRPr/>
            </a:pPr>
            <a:r>
              <a:rPr lang="en-US" sz="1200" dirty="0"/>
              <a:t>This program is poised to educate and provide technical assistance to agricultural stakeholders across the state to ensure statewide produce safety compliance as well as develop a robust regulatory system that will be sustainable beyond the 5-year grant timeframe.</a:t>
            </a:r>
          </a:p>
          <a:p>
            <a:endParaRPr lang="en-US" dirty="0"/>
          </a:p>
        </p:txBody>
      </p:sp>
      <p:sp>
        <p:nvSpPr>
          <p:cNvPr id="4" name="Slide Number Placeholder 3"/>
          <p:cNvSpPr>
            <a:spLocks noGrp="1"/>
          </p:cNvSpPr>
          <p:nvPr>
            <p:ph type="sldNum" sz="quarter" idx="10"/>
          </p:nvPr>
        </p:nvSpPr>
        <p:spPr/>
        <p:txBody>
          <a:bodyPr/>
          <a:lstStyle/>
          <a:p>
            <a:fld id="{B045B7DE-1198-4F2F-B574-CA8CAE341642}" type="slidenum">
              <a:rPr lang="en-US" smtClean="0"/>
              <a:t>4</a:t>
            </a:fld>
            <a:endParaRPr lang="en-US" dirty="0"/>
          </a:p>
        </p:txBody>
      </p:sp>
    </p:spTree>
    <p:extLst>
      <p:ext uri="{BB962C8B-B14F-4D97-AF65-F5344CB8AC3E}">
        <p14:creationId xmlns:p14="http://schemas.microsoft.com/office/powerpoint/2010/main" val="3194623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defRPr/>
            </a:pPr>
            <a:r>
              <a:rPr lang="en-US" altLang="en-US" sz="1200" dirty="0"/>
              <a:t>Shifting focus from responding to contamination to preventing it.</a:t>
            </a:r>
          </a:p>
          <a:p>
            <a:pPr>
              <a:defRPr/>
            </a:pPr>
            <a:endParaRPr lang="en-US" altLang="en-US" sz="1200" dirty="0"/>
          </a:p>
          <a:p>
            <a:pPr>
              <a:defRPr/>
            </a:pPr>
            <a:r>
              <a:rPr lang="en-US" altLang="en-US" sz="1200" dirty="0"/>
              <a:t>This is a Federal Act that was signed into law on January 4</a:t>
            </a:r>
            <a:r>
              <a:rPr lang="en-US" altLang="en-US" sz="1200" baseline="30000" dirty="0"/>
              <a:t>th</a:t>
            </a:r>
            <a:r>
              <a:rPr lang="en-US" altLang="en-US" sz="1200" dirty="0"/>
              <a:t>, 2011- most sweeping reform of US food policy in 70 years.</a:t>
            </a:r>
          </a:p>
          <a:p>
            <a:pPr>
              <a:defRPr/>
            </a:pPr>
            <a:r>
              <a:rPr lang="en-US" altLang="en-US" sz="1200" dirty="0"/>
              <a:t>The intent of FSMA is for food safety regulations to focus more on prevention, with the goal to ensure the US food supply is safe.</a:t>
            </a:r>
          </a:p>
          <a:p>
            <a:pPr>
              <a:defRPr/>
            </a:pPr>
            <a:endParaRPr lang="en-US" altLang="en-US" sz="1200" dirty="0"/>
          </a:p>
          <a:p>
            <a:pPr>
              <a:defRPr/>
            </a:pPr>
            <a:r>
              <a:rPr lang="en-US" altLang="en-US" sz="1200" dirty="0"/>
              <a:t>Other 6 rules of FSMA:</a:t>
            </a:r>
          </a:p>
          <a:p>
            <a:pPr marL="232943" indent="-232943">
              <a:buFont typeface="+mj-lt"/>
              <a:buAutoNum type="arabicPeriod"/>
              <a:defRPr/>
            </a:pPr>
            <a:r>
              <a:rPr lang="en-US" altLang="en-US" sz="1200" dirty="0"/>
              <a:t>Preventive controls for human food</a:t>
            </a:r>
          </a:p>
          <a:p>
            <a:pPr marL="232943" indent="-232943">
              <a:buFont typeface="+mj-lt"/>
              <a:buAutoNum type="arabicPeriod"/>
              <a:defRPr/>
            </a:pPr>
            <a:r>
              <a:rPr lang="en-US" altLang="en-US" sz="1200" dirty="0"/>
              <a:t>Preventive controls for animal food</a:t>
            </a:r>
          </a:p>
          <a:p>
            <a:pPr marL="232943" indent="-232943">
              <a:buFont typeface="+mj-lt"/>
              <a:buAutoNum type="arabicPeriod"/>
              <a:defRPr/>
            </a:pPr>
            <a:r>
              <a:rPr lang="en-US" altLang="en-US" sz="1200" dirty="0"/>
              <a:t>Foreign supplier verification programs</a:t>
            </a:r>
          </a:p>
          <a:p>
            <a:pPr marL="232943" indent="-232943">
              <a:buFont typeface="+mj-lt"/>
              <a:buAutoNum type="arabicPeriod"/>
              <a:defRPr/>
            </a:pPr>
            <a:r>
              <a:rPr lang="en-US" altLang="en-US" sz="1200" dirty="0"/>
              <a:t>Accreditation of 3</a:t>
            </a:r>
            <a:r>
              <a:rPr lang="en-US" altLang="en-US" sz="1200" baseline="30000" dirty="0"/>
              <a:t>rd</a:t>
            </a:r>
            <a:r>
              <a:rPr lang="en-US" altLang="en-US" sz="1200" dirty="0"/>
              <a:t> party auditors/certification bodies</a:t>
            </a:r>
          </a:p>
          <a:p>
            <a:pPr marL="232943" indent="-232943">
              <a:buFont typeface="+mj-lt"/>
              <a:buAutoNum type="arabicPeriod"/>
              <a:defRPr/>
            </a:pPr>
            <a:r>
              <a:rPr lang="en-US" altLang="en-US" sz="1200" dirty="0"/>
              <a:t>Sanitary transportation of human and animal food</a:t>
            </a:r>
          </a:p>
          <a:p>
            <a:pPr marL="232943" indent="-232943">
              <a:buFont typeface="+mj-lt"/>
              <a:buAutoNum type="arabicPeriod"/>
              <a:defRPr/>
            </a:pPr>
            <a:r>
              <a:rPr lang="en-US" altLang="en-US" sz="1200" dirty="0"/>
              <a:t>Prevention of intentional contamination/adulteration</a:t>
            </a:r>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0595" indent="-287944">
              <a:spcBef>
                <a:spcPct val="30000"/>
              </a:spcBef>
              <a:defRPr sz="1200">
                <a:solidFill>
                  <a:schemeClr val="tx1"/>
                </a:solidFill>
                <a:latin typeface="Calibri" panose="020F0502020204030204" pitchFamily="34" charset="0"/>
              </a:defRPr>
            </a:lvl2pPr>
            <a:lvl3pPr marL="1155011" indent="-229708">
              <a:spcBef>
                <a:spcPct val="30000"/>
              </a:spcBef>
              <a:defRPr sz="1200">
                <a:solidFill>
                  <a:schemeClr val="tx1"/>
                </a:solidFill>
                <a:latin typeface="Calibri" panose="020F0502020204030204" pitchFamily="34" charset="0"/>
              </a:defRPr>
            </a:lvl3pPr>
            <a:lvl4pPr marL="1617663" indent="-229708">
              <a:spcBef>
                <a:spcPct val="30000"/>
              </a:spcBef>
              <a:defRPr sz="1200">
                <a:solidFill>
                  <a:schemeClr val="tx1"/>
                </a:solidFill>
                <a:latin typeface="Calibri" panose="020F0502020204030204" pitchFamily="34" charset="0"/>
              </a:defRPr>
            </a:lvl4pPr>
            <a:lvl5pPr marL="2080314" indent="-229708">
              <a:spcBef>
                <a:spcPct val="30000"/>
              </a:spcBef>
              <a:defRPr sz="1200">
                <a:solidFill>
                  <a:schemeClr val="tx1"/>
                </a:solidFill>
                <a:latin typeface="Calibri" panose="020F0502020204030204" pitchFamily="34" charset="0"/>
              </a:defRPr>
            </a:lvl5pPr>
            <a:lvl6pPr marL="2546201" indent="-229708" eaLnBrk="0" fontAlgn="base" hangingPunct="0">
              <a:spcBef>
                <a:spcPct val="30000"/>
              </a:spcBef>
              <a:spcAft>
                <a:spcPct val="0"/>
              </a:spcAft>
              <a:defRPr sz="1200">
                <a:solidFill>
                  <a:schemeClr val="tx1"/>
                </a:solidFill>
                <a:latin typeface="Calibri" panose="020F0502020204030204" pitchFamily="34" charset="0"/>
              </a:defRPr>
            </a:lvl6pPr>
            <a:lvl7pPr marL="3012088" indent="-229708" eaLnBrk="0" fontAlgn="base" hangingPunct="0">
              <a:spcBef>
                <a:spcPct val="30000"/>
              </a:spcBef>
              <a:spcAft>
                <a:spcPct val="0"/>
              </a:spcAft>
              <a:defRPr sz="1200">
                <a:solidFill>
                  <a:schemeClr val="tx1"/>
                </a:solidFill>
                <a:latin typeface="Calibri" panose="020F0502020204030204" pitchFamily="34" charset="0"/>
              </a:defRPr>
            </a:lvl7pPr>
            <a:lvl8pPr marL="3477974" indent="-229708" eaLnBrk="0" fontAlgn="base" hangingPunct="0">
              <a:spcBef>
                <a:spcPct val="30000"/>
              </a:spcBef>
              <a:spcAft>
                <a:spcPct val="0"/>
              </a:spcAft>
              <a:defRPr sz="1200">
                <a:solidFill>
                  <a:schemeClr val="tx1"/>
                </a:solidFill>
                <a:latin typeface="Calibri" panose="020F0502020204030204" pitchFamily="34" charset="0"/>
              </a:defRPr>
            </a:lvl8pPr>
            <a:lvl9pPr marL="3943861" indent="-229708"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C2FCC99-5009-430F-82AC-0F9E165F7AB2}" type="slidenum">
              <a:rPr lang="en-US" altLang="en-US" smtClean="0"/>
              <a:pPr>
                <a:spcBef>
                  <a:spcPct val="0"/>
                </a:spcBef>
              </a:pPr>
              <a:t>5</a:t>
            </a:fld>
            <a:endParaRPr lang="en-US" altLang="en-US" dirty="0"/>
          </a:p>
        </p:txBody>
      </p:sp>
    </p:spTree>
    <p:extLst>
      <p:ext uri="{BB962C8B-B14F-4D97-AF65-F5344CB8AC3E}">
        <p14:creationId xmlns:p14="http://schemas.microsoft.com/office/powerpoint/2010/main" val="12951411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prevent foodborne</a:t>
            </a:r>
            <a:r>
              <a:rPr lang="en-US" baseline="0" dirty="0"/>
              <a:t> illnesses through prevention microbial contamination. </a:t>
            </a:r>
          </a:p>
          <a:p>
            <a:r>
              <a:rPr lang="en-US" baseline="0" dirty="0"/>
              <a:t>Microbiological risks: bacteria/viruses/parasites.</a:t>
            </a:r>
          </a:p>
          <a:p>
            <a:pPr defTabSz="1242148">
              <a:defRPr/>
            </a:pPr>
            <a:r>
              <a:rPr lang="en-US" i="1" dirty="0"/>
              <a:t>Science-based standards- minimum standards for the production/harvesting of raw produce.  These standards are based on a foundation of Good Agricultural Practices. </a:t>
            </a:r>
          </a:p>
          <a:p>
            <a:endParaRPr lang="en-US" dirty="0"/>
          </a:p>
        </p:txBody>
      </p:sp>
      <p:sp>
        <p:nvSpPr>
          <p:cNvPr id="4" name="Slide Number Placeholder 3"/>
          <p:cNvSpPr>
            <a:spLocks noGrp="1"/>
          </p:cNvSpPr>
          <p:nvPr>
            <p:ph type="sldNum" sz="quarter" idx="10"/>
          </p:nvPr>
        </p:nvSpPr>
        <p:spPr/>
        <p:txBody>
          <a:bodyPr/>
          <a:lstStyle/>
          <a:p>
            <a:fld id="{B045B7DE-1198-4F2F-B574-CA8CAE341642}" type="slidenum">
              <a:rPr lang="en-US" smtClean="0"/>
              <a:t>6</a:t>
            </a:fld>
            <a:endParaRPr lang="en-US" dirty="0"/>
          </a:p>
        </p:txBody>
      </p:sp>
    </p:spTree>
    <p:extLst>
      <p:ext uri="{BB962C8B-B14F-4D97-AF65-F5344CB8AC3E}">
        <p14:creationId xmlns:p14="http://schemas.microsoft.com/office/powerpoint/2010/main" val="15873151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1179" indent="-291179">
              <a:buFont typeface="Arial" panose="020B0604020202020204" pitchFamily="34" charset="0"/>
              <a:buChar char="•"/>
            </a:pPr>
            <a:r>
              <a:rPr lang="en-US" sz="1200" dirty="0"/>
              <a:t>Worker health: concerned with taking measures to prevent contamination of produce with ill/infected workers and using hygienic practices when handling covered produce.</a:t>
            </a:r>
          </a:p>
          <a:p>
            <a:pPr marL="291179" indent="-291179">
              <a:buFont typeface="Arial" panose="020B0604020202020204" pitchFamily="34" charset="0"/>
              <a:buChar char="•"/>
            </a:pPr>
            <a:r>
              <a:rPr lang="en-US" sz="1200" dirty="0"/>
              <a:t>Soil amendments: of biological origin (compost and manure). Concerned with # of days needed btw. Application of raw manure as soil amendment and harvest to reduce contamination.</a:t>
            </a:r>
          </a:p>
          <a:p>
            <a:pPr marL="291179" indent="-291179">
              <a:buFont typeface="Arial" panose="020B0604020202020204" pitchFamily="34" charset="0"/>
              <a:buChar char="•"/>
            </a:pPr>
            <a:r>
              <a:rPr lang="en-US" sz="1200" dirty="0"/>
              <a:t>Animals: concerned with the feasibility of compliance with farms relying on grazing animals as well as working animals for other purposes.</a:t>
            </a:r>
          </a:p>
          <a:p>
            <a:pPr marL="291179" indent="-291179">
              <a:buFont typeface="Arial" panose="020B0604020202020204" pitchFamily="34" charset="0"/>
              <a:buChar char="•"/>
            </a:pPr>
            <a:r>
              <a:rPr lang="en-US" sz="1200" dirty="0"/>
              <a:t>Water: concerned with criteria for microbial water quality based on the presence of generic E. coli which can indicate presence of fecal contamination.</a:t>
            </a:r>
          </a:p>
          <a:p>
            <a:pPr marL="291179" indent="-291179">
              <a:buFont typeface="Arial" panose="020B0604020202020204" pitchFamily="34" charset="0"/>
              <a:buChar char="•"/>
            </a:pPr>
            <a:r>
              <a:rPr lang="en-US" sz="1200" dirty="0"/>
              <a:t>Equipment/tools/sanitation: concerned with preventing contamination of produce from these sources. </a:t>
            </a:r>
          </a:p>
          <a:p>
            <a:pPr marL="291179" indent="-291179">
              <a:buFont typeface="Arial" panose="020B0604020202020204" pitchFamily="34" charset="0"/>
              <a:buChar char="•"/>
            </a:pPr>
            <a:r>
              <a:rPr lang="en-US" sz="1200" dirty="0"/>
              <a:t>Sprouts: concerned with preventing contamination of sprouts which are frequently associated with foodborne illness outbreaks. Especially vulnerable to microbes due to the warm, moist environment they need to grow in.</a:t>
            </a:r>
          </a:p>
          <a:p>
            <a:endParaRPr lang="en-US" dirty="0"/>
          </a:p>
        </p:txBody>
      </p:sp>
      <p:sp>
        <p:nvSpPr>
          <p:cNvPr id="4" name="Slide Number Placeholder 3"/>
          <p:cNvSpPr>
            <a:spLocks noGrp="1"/>
          </p:cNvSpPr>
          <p:nvPr>
            <p:ph type="sldNum" sz="quarter" idx="10"/>
          </p:nvPr>
        </p:nvSpPr>
        <p:spPr/>
        <p:txBody>
          <a:bodyPr/>
          <a:lstStyle/>
          <a:p>
            <a:fld id="{B045B7DE-1198-4F2F-B574-CA8CAE341642}" type="slidenum">
              <a:rPr lang="en-US" smtClean="0"/>
              <a:t>7</a:t>
            </a:fld>
            <a:endParaRPr lang="en-US" dirty="0"/>
          </a:p>
        </p:txBody>
      </p:sp>
    </p:spTree>
    <p:extLst>
      <p:ext uri="{BB962C8B-B14F-4D97-AF65-F5344CB8AC3E}">
        <p14:creationId xmlns:p14="http://schemas.microsoft.com/office/powerpoint/2010/main" val="658964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1179" indent="-291179">
              <a:buFont typeface="Arial" panose="020B0604020202020204" pitchFamily="34" charset="0"/>
              <a:buChar char="•"/>
            </a:pPr>
            <a:r>
              <a:rPr lang="en-US" sz="1200" dirty="0"/>
              <a:t>Ultimately, if an entity grows, packs, or sells fresh produce the Rule may apply to them. </a:t>
            </a:r>
          </a:p>
          <a:p>
            <a:pPr marL="291179" indent="-291179">
              <a:buFont typeface="Arial" panose="020B0604020202020204" pitchFamily="34" charset="0"/>
              <a:buChar char="•"/>
            </a:pPr>
            <a:r>
              <a:rPr lang="en-US" sz="1200" dirty="0"/>
              <a:t>Produce destined for commercial processing is exempt due to the adequate reduction of microorganisms of public health significance.</a:t>
            </a:r>
          </a:p>
          <a:p>
            <a:pPr marL="912253" lvl="1" indent="-291179">
              <a:buFont typeface="Arial" panose="020B0604020202020204" pitchFamily="34" charset="0"/>
              <a:buChar char="•"/>
            </a:pPr>
            <a:r>
              <a:rPr lang="en-US" sz="1200" dirty="0"/>
              <a:t>Must have appropriate documentation to be exempt</a:t>
            </a:r>
          </a:p>
          <a:p>
            <a:pPr marL="291179" indent="-291179">
              <a:buFont typeface="Arial" panose="020B0604020202020204" pitchFamily="34" charset="0"/>
              <a:buChar char="•"/>
            </a:pPr>
            <a:r>
              <a:rPr lang="en-US" sz="1200" dirty="0"/>
              <a:t>$25,000 food sales= rolling 3-year average and adjusted for inflation. </a:t>
            </a:r>
          </a:p>
          <a:p>
            <a:pPr marL="291179" indent="-291179">
              <a:buFont typeface="Arial" panose="020B0604020202020204" pitchFamily="34" charset="0"/>
              <a:buChar char="•"/>
            </a:pPr>
            <a:r>
              <a:rPr lang="en-US" sz="1200" dirty="0"/>
              <a:t>Qualified end-user= consumer of the food or a restaurant/retail food establishment that is located in the same state/reservation as the farm or not more than 275 miles away.</a:t>
            </a:r>
          </a:p>
          <a:p>
            <a:pPr marL="291179" indent="-291179">
              <a:buFont typeface="Arial" panose="020B0604020202020204" pitchFamily="34" charset="0"/>
              <a:buChar char="•"/>
            </a:pPr>
            <a:endParaRPr lang="en-US" sz="1200" dirty="0"/>
          </a:p>
          <a:p>
            <a:pPr marL="291179" indent="-291179">
              <a:buFont typeface="Arial" panose="020B0604020202020204" pitchFamily="34" charset="0"/>
              <a:buChar char="•"/>
            </a:pPr>
            <a:r>
              <a:rPr lang="en-US" sz="1200" dirty="0"/>
              <a:t>Qualified facilities must include their name/business address on the label of produce that would otherwise be covered. These farms are required to establish/keep certain documentation. </a:t>
            </a:r>
          </a:p>
          <a:p>
            <a:endParaRPr lang="en-US" dirty="0"/>
          </a:p>
        </p:txBody>
      </p:sp>
      <p:sp>
        <p:nvSpPr>
          <p:cNvPr id="4" name="Slide Number Placeholder 3"/>
          <p:cNvSpPr>
            <a:spLocks noGrp="1"/>
          </p:cNvSpPr>
          <p:nvPr>
            <p:ph type="sldNum" sz="quarter" idx="10"/>
          </p:nvPr>
        </p:nvSpPr>
        <p:spPr/>
        <p:txBody>
          <a:bodyPr/>
          <a:lstStyle/>
          <a:p>
            <a:fld id="{B045B7DE-1198-4F2F-B574-CA8CAE341642}" type="slidenum">
              <a:rPr lang="en-US" smtClean="0"/>
              <a:t>8</a:t>
            </a:fld>
            <a:endParaRPr lang="en-US" dirty="0"/>
          </a:p>
        </p:txBody>
      </p:sp>
    </p:spTree>
    <p:extLst>
      <p:ext uri="{BB962C8B-B14F-4D97-AF65-F5344CB8AC3E}">
        <p14:creationId xmlns:p14="http://schemas.microsoft.com/office/powerpoint/2010/main" val="8469678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exhaustive list of rarely</a:t>
            </a:r>
            <a:r>
              <a:rPr lang="en-US" baseline="0" dirty="0"/>
              <a:t> consumed raw list was developed using survey data from the NHANES (national health and nutrition examination survey). </a:t>
            </a:r>
          </a:p>
          <a:p>
            <a:r>
              <a:rPr lang="en-US" baseline="0" dirty="0"/>
              <a:t>This survey examines a 5,000 person sample across the US to interview on 2-day dietary intake data from respondents. </a:t>
            </a:r>
          </a:p>
          <a:p>
            <a:r>
              <a:rPr lang="en-US" baseline="0" dirty="0"/>
              <a:t>These data were used to develop the list. </a:t>
            </a:r>
          </a:p>
          <a:p>
            <a:endParaRPr lang="en-US" baseline="0" dirty="0"/>
          </a:p>
          <a:p>
            <a:r>
              <a:rPr lang="en-US" baseline="0" dirty="0"/>
              <a:t>Food grains- small hard fruits of arable crops. </a:t>
            </a:r>
          </a:p>
          <a:p>
            <a:r>
              <a:rPr lang="en-US" baseline="0" dirty="0"/>
              <a:t>Barley/sorghum/oats/rice/rye/wheat/amaranth/quinoa/buckwheat/oilseeds</a:t>
            </a:r>
            <a:endParaRPr lang="en-US" dirty="0"/>
          </a:p>
        </p:txBody>
      </p:sp>
      <p:sp>
        <p:nvSpPr>
          <p:cNvPr id="4" name="Slide Number Placeholder 3"/>
          <p:cNvSpPr>
            <a:spLocks noGrp="1"/>
          </p:cNvSpPr>
          <p:nvPr>
            <p:ph type="sldNum" sz="quarter" idx="10"/>
          </p:nvPr>
        </p:nvSpPr>
        <p:spPr/>
        <p:txBody>
          <a:bodyPr/>
          <a:lstStyle/>
          <a:p>
            <a:fld id="{B045B7DE-1198-4F2F-B574-CA8CAE341642}" type="slidenum">
              <a:rPr lang="en-US" smtClean="0"/>
              <a:t>9</a:t>
            </a:fld>
            <a:endParaRPr lang="en-US" dirty="0"/>
          </a:p>
        </p:txBody>
      </p:sp>
    </p:spTree>
    <p:extLst>
      <p:ext uri="{BB962C8B-B14F-4D97-AF65-F5344CB8AC3E}">
        <p14:creationId xmlns:p14="http://schemas.microsoft.com/office/powerpoint/2010/main" val="5547427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7" name="squares"/>
          <p:cNvGrpSpPr/>
          <p:nvPr/>
        </p:nvGrpSpPr>
        <p:grpSpPr>
          <a:xfrm>
            <a:off x="0" y="1135743"/>
            <a:ext cx="1622332" cy="799981"/>
            <a:chOff x="0" y="452558"/>
            <a:chExt cx="914400" cy="524182"/>
          </a:xfrm>
        </p:grpSpPr>
        <p:sp>
          <p:nvSpPr>
            <p:cNvPr id="8" name="Rounded Rectangle 7"/>
            <p:cNvSpPr/>
            <p:nvPr/>
          </p:nvSpPr>
          <p:spPr>
            <a:xfrm>
              <a:off x="591671" y="452558"/>
              <a:ext cx="322729" cy="5241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9" name="Rounded Rectangle 8"/>
            <p:cNvSpPr/>
            <p:nvPr/>
          </p:nvSpPr>
          <p:spPr>
            <a:xfrm>
              <a:off x="215154" y="452558"/>
              <a:ext cx="322729" cy="5241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Round Same Side Corner Rectangle 9"/>
            <p:cNvSpPr/>
            <p:nvPr/>
          </p:nvSpPr>
          <p:spPr>
            <a:xfrm rot="5400000">
              <a:off x="-181408" y="633966"/>
              <a:ext cx="524182" cy="161366"/>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2" name="Title 1"/>
          <p:cNvSpPr>
            <a:spLocks noGrp="1"/>
          </p:cNvSpPr>
          <p:nvPr>
            <p:ph type="ctrTitle"/>
          </p:nvPr>
        </p:nvSpPr>
        <p:spPr>
          <a:xfrm>
            <a:off x="1828324" y="362396"/>
            <a:ext cx="9141619" cy="1676400"/>
          </a:xfrm>
        </p:spPr>
        <p:txBody>
          <a:bodyPr>
            <a:noAutofit/>
          </a:bodyPr>
          <a:lstStyle>
            <a:lvl1pPr>
              <a:lnSpc>
                <a:spcPct val="80000"/>
              </a:lnSpc>
              <a:defRPr sz="6000"/>
            </a:lvl1pPr>
          </a:lstStyle>
          <a:p>
            <a:r>
              <a:rPr lang="en-US"/>
              <a:t>Click to edit Master title style</a:t>
            </a:r>
            <a:endParaRPr/>
          </a:p>
        </p:txBody>
      </p:sp>
      <p:sp>
        <p:nvSpPr>
          <p:cNvPr id="3" name="Subtitle 2"/>
          <p:cNvSpPr>
            <a:spLocks noGrp="1"/>
          </p:cNvSpPr>
          <p:nvPr>
            <p:ph type="subTitle" idx="1"/>
          </p:nvPr>
        </p:nvSpPr>
        <p:spPr>
          <a:xfrm>
            <a:off x="1828324" y="2089595"/>
            <a:ext cx="9141619" cy="886344"/>
          </a:xfrm>
        </p:spPr>
        <p:txBody>
          <a:bodyPr>
            <a:normAutofit/>
          </a:bodyPr>
          <a:lstStyle>
            <a:lvl1pPr marL="0" indent="0" algn="l">
              <a:buNone/>
              <a:defRPr sz="2800">
                <a:solidFill>
                  <a:schemeClr val="accent1">
                    <a:lumMod val="75000"/>
                  </a:schemeClr>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a:t>Click to edit Master subtitle style</a:t>
            </a:r>
            <a:endParaRPr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A7209051-6E81-43E8-9099-FF6A0C3DCFE8}" type="datetime1">
              <a:rPr lang="en-US"/>
              <a:t>9/21/2017</a:t>
            </a:fld>
            <a:endParaRPr dirty="0"/>
          </a:p>
        </p:txBody>
      </p:sp>
      <p:sp>
        <p:nvSpPr>
          <p:cNvPr id="6" name="Slide Number Placeholder 5"/>
          <p:cNvSpPr>
            <a:spLocks noGrp="1"/>
          </p:cNvSpPr>
          <p:nvPr>
            <p:ph type="sldNum" sz="quarter" idx="12"/>
          </p:nvPr>
        </p:nvSpPr>
        <p:spPr/>
        <p:txBody>
          <a:bodyPr/>
          <a:lstStyle/>
          <a:p>
            <a:fld id="{34C99D79-8A4B-4031-B1E0-AF26F8EDF2BC}" type="slidenum">
              <a:rPr/>
              <a:t>‹#›</a:t>
            </a:fld>
            <a:endParaRPr dirty="0"/>
          </a:p>
        </p:txBody>
      </p:sp>
    </p:spTree>
    <p:extLst>
      <p:ext uri="{BB962C8B-B14F-4D97-AF65-F5344CB8AC3E}">
        <p14:creationId xmlns:p14="http://schemas.microsoft.com/office/powerpoint/2010/main" val="3887510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DCEAB04-7709-4C1E-A61A-74684A0170FC}" type="datetime1">
              <a:rPr lang="en-US"/>
              <a:t>9/21/2017</a:t>
            </a:fld>
            <a:endParaRPr dirty="0"/>
          </a:p>
        </p:txBody>
      </p:sp>
      <p:sp>
        <p:nvSpPr>
          <p:cNvPr id="6" name="Slide Number Placeholder 5"/>
          <p:cNvSpPr>
            <a:spLocks noGrp="1"/>
          </p:cNvSpPr>
          <p:nvPr>
            <p:ph type="sldNum" sz="quarter" idx="12"/>
          </p:nvPr>
        </p:nvSpPr>
        <p:spPr/>
        <p:txBody>
          <a:bodyPr/>
          <a:lstStyle/>
          <a:p>
            <a:fld id="{34C99D79-8A4B-4031-B1E0-AF26F8EDF2BC}" type="slidenum">
              <a:rPr/>
              <a:t>‹#›</a:t>
            </a:fld>
            <a:endParaRPr dirty="0"/>
          </a:p>
        </p:txBody>
      </p:sp>
    </p:spTree>
    <p:extLst>
      <p:ext uri="{BB962C8B-B14F-4D97-AF65-F5344CB8AC3E}">
        <p14:creationId xmlns:p14="http://schemas.microsoft.com/office/powerpoint/2010/main" val="2640825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squares"/>
          <p:cNvGrpSpPr/>
          <p:nvPr/>
        </p:nvGrpSpPr>
        <p:grpSpPr>
          <a:xfrm rot="5400000">
            <a:off x="9583007" y="233864"/>
            <a:ext cx="1063300" cy="524046"/>
            <a:chOff x="0" y="452558"/>
            <a:chExt cx="914400" cy="524182"/>
          </a:xfrm>
        </p:grpSpPr>
        <p:sp>
          <p:nvSpPr>
            <p:cNvPr id="8" name="Rounded Rectangle 7"/>
            <p:cNvSpPr/>
            <p:nvPr/>
          </p:nvSpPr>
          <p:spPr>
            <a:xfrm>
              <a:off x="591671" y="452558"/>
              <a:ext cx="322729" cy="5241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9" name="Rounded Rectangle 8"/>
            <p:cNvSpPr/>
            <p:nvPr/>
          </p:nvSpPr>
          <p:spPr>
            <a:xfrm>
              <a:off x="215154" y="452558"/>
              <a:ext cx="322729" cy="5241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Round Same Side Corner Rectangle 9"/>
            <p:cNvSpPr/>
            <p:nvPr/>
          </p:nvSpPr>
          <p:spPr>
            <a:xfrm rot="5400000">
              <a:off x="-181408" y="633966"/>
              <a:ext cx="524182" cy="161366"/>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grpSp>
        <p:nvGrpSpPr>
          <p:cNvPr id="15" name="bottom graphic"/>
          <p:cNvGrpSpPr/>
          <p:nvPr/>
        </p:nvGrpSpPr>
        <p:grpSpPr>
          <a:xfrm>
            <a:off x="0" y="5395517"/>
            <a:ext cx="12188825" cy="1462483"/>
            <a:chOff x="0" y="4046638"/>
            <a:chExt cx="9144000" cy="1096862"/>
          </a:xfrm>
        </p:grpSpPr>
        <p:sp>
          <p:nvSpPr>
            <p:cNvPr id="16" name="Freeform 15"/>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7" name="Rectangle 72"/>
            <p:cNvSpPr/>
            <p:nvPr/>
          </p:nvSpPr>
          <p:spPr bwMode="ltGray">
            <a:xfrm rot="5400000">
              <a:off x="4023569" y="23069"/>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dirty="0"/>
            </a:p>
          </p:txBody>
        </p:sp>
      </p:grpSp>
      <p:sp>
        <p:nvSpPr>
          <p:cNvPr id="2" name="Vertical Title 1"/>
          <p:cNvSpPr>
            <a:spLocks noGrp="1"/>
          </p:cNvSpPr>
          <p:nvPr>
            <p:ph type="title" orient="vert"/>
          </p:nvPr>
        </p:nvSpPr>
        <p:spPr>
          <a:xfrm>
            <a:off x="9751060" y="1150514"/>
            <a:ext cx="1828324" cy="5021685"/>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218882" y="1150514"/>
            <a:ext cx="8227457" cy="5021685"/>
          </a:xfrm>
        </p:spPr>
        <p:txBody>
          <a:bodyPr vert="eaVert"/>
          <a:lstStyle>
            <a:lvl5pPr>
              <a:defRPr/>
            </a:lvl5pPr>
            <a:lvl6pPr>
              <a:defRPr/>
            </a:lvl6pPr>
            <a:lvl7pPr>
              <a:defRPr/>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0C79BD0D-E0B1-4CED-AC65-708AC79EB9CD}" type="datetime1">
              <a:rPr lang="en-US"/>
              <a:t>9/21/2017</a:t>
            </a:fld>
            <a:endParaRPr dirty="0"/>
          </a:p>
        </p:txBody>
      </p:sp>
      <p:sp>
        <p:nvSpPr>
          <p:cNvPr id="6" name="Slide Number Placeholder 5"/>
          <p:cNvSpPr>
            <a:spLocks noGrp="1"/>
          </p:cNvSpPr>
          <p:nvPr>
            <p:ph type="sldNum" sz="quarter" idx="12"/>
          </p:nvPr>
        </p:nvSpPr>
        <p:spPr/>
        <p:txBody>
          <a:bodyPr/>
          <a:lstStyle/>
          <a:p>
            <a:fld id="{34C99D79-8A4B-4031-B1E0-AF26F8EDF2BC}" type="slidenum">
              <a:rPr/>
              <a:t>‹#›</a:t>
            </a:fld>
            <a:endParaRPr dirty="0"/>
          </a:p>
        </p:txBody>
      </p:sp>
    </p:spTree>
    <p:extLst>
      <p:ext uri="{BB962C8B-B14F-4D97-AF65-F5344CB8AC3E}">
        <p14:creationId xmlns:p14="http://schemas.microsoft.com/office/powerpoint/2010/main" val="81644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0CC3EA6D-DF0B-4D4B-B359-5F1D1D0E30A4}" type="datetime1">
              <a:rPr lang="en-US"/>
              <a:t>9/21/2017</a:t>
            </a:fld>
            <a:endParaRPr dirty="0"/>
          </a:p>
        </p:txBody>
      </p:sp>
      <p:sp>
        <p:nvSpPr>
          <p:cNvPr id="6" name="Slide Number Placeholder 5"/>
          <p:cNvSpPr>
            <a:spLocks noGrp="1"/>
          </p:cNvSpPr>
          <p:nvPr>
            <p:ph type="sldNum" sz="quarter" idx="12"/>
          </p:nvPr>
        </p:nvSpPr>
        <p:spPr/>
        <p:txBody>
          <a:bodyPr/>
          <a:lstStyle/>
          <a:p>
            <a:fld id="{34C99D79-8A4B-4031-B1E0-AF26F8EDF2BC}" type="slidenum">
              <a:rPr/>
              <a:t>‹#›</a:t>
            </a:fld>
            <a:endParaRPr dirty="0"/>
          </a:p>
        </p:txBody>
      </p:sp>
    </p:spTree>
    <p:extLst>
      <p:ext uri="{BB962C8B-B14F-4D97-AF65-F5344CB8AC3E}">
        <p14:creationId xmlns:p14="http://schemas.microsoft.com/office/powerpoint/2010/main" val="3435150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squares"/>
          <p:cNvGrpSpPr/>
          <p:nvPr/>
        </p:nvGrpSpPr>
        <p:grpSpPr>
          <a:xfrm>
            <a:off x="0" y="3124415"/>
            <a:ext cx="1622332" cy="805061"/>
            <a:chOff x="0" y="2343311"/>
            <a:chExt cx="1217066" cy="603796"/>
          </a:xfrm>
        </p:grpSpPr>
        <p:sp>
          <p:nvSpPr>
            <p:cNvPr id="8" name="Rounded Rectangle 7"/>
            <p:cNvSpPr/>
            <p:nvPr/>
          </p:nvSpPr>
          <p:spPr>
            <a:xfrm>
              <a:off x="787514" y="2347123"/>
              <a:ext cx="429552" cy="599984"/>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9" name="Rounded Rectangle 8"/>
            <p:cNvSpPr/>
            <p:nvPr/>
          </p:nvSpPr>
          <p:spPr>
            <a:xfrm>
              <a:off x="286370" y="2347123"/>
              <a:ext cx="429552" cy="59998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Round Same Side Corner Rectangle 9"/>
            <p:cNvSpPr/>
            <p:nvPr/>
          </p:nvSpPr>
          <p:spPr>
            <a:xfrm rot="5400000">
              <a:off x="-192604" y="2535915"/>
              <a:ext cx="599986" cy="214778"/>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grpSp>
        <p:nvGrpSpPr>
          <p:cNvPr id="19" name="bottom graphic"/>
          <p:cNvGrpSpPr/>
          <p:nvPr/>
        </p:nvGrpSpPr>
        <p:grpSpPr>
          <a:xfrm>
            <a:off x="0" y="5409216"/>
            <a:ext cx="12188825" cy="1462483"/>
            <a:chOff x="0" y="4056912"/>
            <a:chExt cx="9144000" cy="1096862"/>
          </a:xfrm>
        </p:grpSpPr>
        <p:sp>
          <p:nvSpPr>
            <p:cNvPr id="20" name="Freeform 19"/>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1" name="Rectangle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dirty="0"/>
            </a:p>
          </p:txBody>
        </p:sp>
      </p:grpSp>
      <p:sp>
        <p:nvSpPr>
          <p:cNvPr id="2" name="Title 1"/>
          <p:cNvSpPr>
            <a:spLocks noGrp="1"/>
          </p:cNvSpPr>
          <p:nvPr>
            <p:ph type="title"/>
          </p:nvPr>
        </p:nvSpPr>
        <p:spPr>
          <a:xfrm>
            <a:off x="1828324" y="1932518"/>
            <a:ext cx="9141619" cy="2105367"/>
          </a:xfrm>
        </p:spPr>
        <p:txBody>
          <a:bodyPr anchor="b">
            <a:normAutofit/>
          </a:bodyPr>
          <a:lstStyle>
            <a:lvl1pPr algn="l">
              <a:defRPr sz="6000" b="0" cap="none" baseline="0"/>
            </a:lvl1pPr>
          </a:lstStyle>
          <a:p>
            <a:r>
              <a:rPr lang="en-US"/>
              <a:t>Click to edit Master title style</a:t>
            </a:r>
            <a:endParaRPr/>
          </a:p>
        </p:txBody>
      </p:sp>
      <p:sp>
        <p:nvSpPr>
          <p:cNvPr id="3" name="Text Placeholder 2"/>
          <p:cNvSpPr>
            <a:spLocks noGrp="1"/>
          </p:cNvSpPr>
          <p:nvPr>
            <p:ph type="body" idx="1"/>
          </p:nvPr>
        </p:nvSpPr>
        <p:spPr>
          <a:xfrm>
            <a:off x="1828324" y="4084264"/>
            <a:ext cx="9141619" cy="933297"/>
          </a:xfrm>
        </p:spPr>
        <p:txBody>
          <a:bodyPr anchor="t">
            <a:normAutofit/>
          </a:bodyPr>
          <a:lstStyle>
            <a:lvl1pPr marL="0" indent="0">
              <a:buNone/>
              <a:defRPr sz="2800">
                <a:solidFill>
                  <a:schemeClr val="accent1">
                    <a:lumMod val="75000"/>
                  </a:schemeClr>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77EDB99-15BC-4479-BAC5-1E502E66917A}" type="datetime1">
              <a:rPr lang="en-US"/>
              <a:t>9/21/2017</a:t>
            </a:fld>
            <a:endParaRPr dirty="0"/>
          </a:p>
        </p:txBody>
      </p:sp>
      <p:sp>
        <p:nvSpPr>
          <p:cNvPr id="6" name="Slide Number Placeholder 5"/>
          <p:cNvSpPr>
            <a:spLocks noGrp="1"/>
          </p:cNvSpPr>
          <p:nvPr>
            <p:ph type="sldNum" sz="quarter" idx="12"/>
          </p:nvPr>
        </p:nvSpPr>
        <p:spPr/>
        <p:txBody>
          <a:bodyPr/>
          <a:lstStyle/>
          <a:p>
            <a:fld id="{34C99D79-8A4B-4031-B1E0-AF26F8EDF2BC}" type="slidenum">
              <a:rPr/>
              <a:t>‹#›</a:t>
            </a:fld>
            <a:endParaRPr dirty="0"/>
          </a:p>
        </p:txBody>
      </p:sp>
    </p:spTree>
    <p:extLst>
      <p:ext uri="{BB962C8B-B14F-4D97-AF65-F5344CB8AC3E}">
        <p14:creationId xmlns:p14="http://schemas.microsoft.com/office/powerpoint/2010/main" val="1435693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41412" y="152400"/>
            <a:ext cx="9751060" cy="1295400"/>
          </a:xfrm>
        </p:spPr>
        <p:txBody>
          <a:bodyPr/>
          <a:lstStyle/>
          <a:p>
            <a:r>
              <a:rPr lang="en-US"/>
              <a:t>Click to edit Master title style</a:t>
            </a:r>
            <a:endParaRPr/>
          </a:p>
        </p:txBody>
      </p:sp>
      <p:sp>
        <p:nvSpPr>
          <p:cNvPr id="3" name="Content Placeholder 2"/>
          <p:cNvSpPr>
            <a:spLocks noGrp="1"/>
          </p:cNvSpPr>
          <p:nvPr>
            <p:ph sz="half" idx="1"/>
          </p:nvPr>
        </p:nvSpPr>
        <p:spPr>
          <a:xfrm>
            <a:off x="1141412" y="1600200"/>
            <a:ext cx="4875530" cy="457200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094412" y="1600200"/>
            <a:ext cx="4875530" cy="457200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4067C2A3-CD19-48AB-9F64-ECCF75182EDD}" type="datetime1">
              <a:rPr lang="en-US"/>
              <a:t>9/21/2017</a:t>
            </a:fld>
            <a:endParaRPr dirty="0"/>
          </a:p>
        </p:txBody>
      </p:sp>
      <p:sp>
        <p:nvSpPr>
          <p:cNvPr id="7" name="Slide Number Placeholder 6"/>
          <p:cNvSpPr>
            <a:spLocks noGrp="1"/>
          </p:cNvSpPr>
          <p:nvPr>
            <p:ph type="sldNum" sz="quarter" idx="12"/>
          </p:nvPr>
        </p:nvSpPr>
        <p:spPr/>
        <p:txBody>
          <a:bodyPr/>
          <a:lstStyle/>
          <a:p>
            <a:fld id="{34C99D79-8A4B-4031-B1E0-AF26F8EDF2BC}" type="slidenum">
              <a:rPr/>
              <a:t>‹#›</a:t>
            </a:fld>
            <a:endParaRPr dirty="0"/>
          </a:p>
        </p:txBody>
      </p:sp>
    </p:spTree>
    <p:extLst>
      <p:ext uri="{BB962C8B-B14F-4D97-AF65-F5344CB8AC3E}">
        <p14:creationId xmlns:p14="http://schemas.microsoft.com/office/powerpoint/2010/main" val="1297796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2" y="152400"/>
            <a:ext cx="9751060" cy="1295400"/>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141412" y="1524000"/>
            <a:ext cx="4875530" cy="816429"/>
          </a:xfrm>
        </p:spPr>
        <p:txBody>
          <a:bodyPr anchor="ctr">
            <a:normAutofit/>
          </a:bodyPr>
          <a:lstStyle>
            <a:lvl1pPr marL="0" indent="0">
              <a:buNone/>
              <a:defRPr sz="2800" b="0">
                <a:solidFill>
                  <a:schemeClr val="accent1">
                    <a:lumMod val="75000"/>
                  </a:schemeClr>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Click to edit Master text styles</a:t>
            </a:r>
          </a:p>
        </p:txBody>
      </p:sp>
      <p:sp>
        <p:nvSpPr>
          <p:cNvPr id="4" name="Content Placeholder 3"/>
          <p:cNvSpPr>
            <a:spLocks noGrp="1"/>
          </p:cNvSpPr>
          <p:nvPr>
            <p:ph sz="half" idx="2"/>
          </p:nvPr>
        </p:nvSpPr>
        <p:spPr>
          <a:xfrm>
            <a:off x="1141412" y="2413000"/>
            <a:ext cx="4875530" cy="3759199"/>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baseline="0"/>
            </a:lvl8pPr>
            <a:lvl9pPr>
              <a:defRPr sz="20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094412" y="1524000"/>
            <a:ext cx="4875530" cy="816429"/>
          </a:xfrm>
        </p:spPr>
        <p:txBody>
          <a:bodyPr anchor="ctr">
            <a:normAutofit/>
          </a:bodyPr>
          <a:lstStyle>
            <a:lvl1pPr marL="0" indent="0">
              <a:buNone/>
              <a:defRPr sz="2800" b="0">
                <a:solidFill>
                  <a:schemeClr val="accent1">
                    <a:lumMod val="75000"/>
                  </a:schemeClr>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Click to edit Master text styles</a:t>
            </a:r>
          </a:p>
        </p:txBody>
      </p:sp>
      <p:sp>
        <p:nvSpPr>
          <p:cNvPr id="6" name="Content Placeholder 5"/>
          <p:cNvSpPr>
            <a:spLocks noGrp="1"/>
          </p:cNvSpPr>
          <p:nvPr>
            <p:ph sz="quarter" idx="4"/>
          </p:nvPr>
        </p:nvSpPr>
        <p:spPr>
          <a:xfrm>
            <a:off x="6094412" y="2413000"/>
            <a:ext cx="4875530" cy="3759199"/>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baseline="0"/>
            </a:lvl8pPr>
            <a:lvl9pPr>
              <a:defRPr sz="20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0363E8C1-7C87-4705-AB97-8CD17D208E3F}" type="datetime1">
              <a:rPr lang="en-US"/>
              <a:t>9/21/2017</a:t>
            </a:fld>
            <a:endParaRPr dirty="0"/>
          </a:p>
        </p:txBody>
      </p:sp>
      <p:sp>
        <p:nvSpPr>
          <p:cNvPr id="9" name="Slide Number Placeholder 8"/>
          <p:cNvSpPr>
            <a:spLocks noGrp="1"/>
          </p:cNvSpPr>
          <p:nvPr>
            <p:ph type="sldNum" sz="quarter" idx="12"/>
          </p:nvPr>
        </p:nvSpPr>
        <p:spPr/>
        <p:txBody>
          <a:bodyPr/>
          <a:lstStyle/>
          <a:p>
            <a:fld id="{34C99D79-8A4B-4031-B1E0-AF26F8EDF2BC}" type="slidenum">
              <a:rPr/>
              <a:t>‹#›</a:t>
            </a:fld>
            <a:endParaRPr dirty="0"/>
          </a:p>
        </p:txBody>
      </p:sp>
    </p:spTree>
    <p:extLst>
      <p:ext uri="{BB962C8B-B14F-4D97-AF65-F5344CB8AC3E}">
        <p14:creationId xmlns:p14="http://schemas.microsoft.com/office/powerpoint/2010/main" val="487039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E20C624E-DF92-4841-B9B9-DD11AA239B85}" type="datetime1">
              <a:rPr lang="en-US"/>
              <a:t>9/21/2017</a:t>
            </a:fld>
            <a:endParaRPr dirty="0"/>
          </a:p>
        </p:txBody>
      </p:sp>
      <p:sp>
        <p:nvSpPr>
          <p:cNvPr id="5" name="Slide Number Placeholder 4"/>
          <p:cNvSpPr>
            <a:spLocks noGrp="1"/>
          </p:cNvSpPr>
          <p:nvPr>
            <p:ph type="sldNum" sz="quarter" idx="12"/>
          </p:nvPr>
        </p:nvSpPr>
        <p:spPr/>
        <p:txBody>
          <a:bodyPr/>
          <a:lstStyle/>
          <a:p>
            <a:fld id="{34C99D79-8A4B-4031-B1E0-AF26F8EDF2BC}" type="slidenum">
              <a:rPr/>
              <a:t>‹#›</a:t>
            </a:fld>
            <a:endParaRPr dirty="0"/>
          </a:p>
        </p:txBody>
      </p:sp>
    </p:spTree>
    <p:extLst>
      <p:ext uri="{BB962C8B-B14F-4D97-AF65-F5344CB8AC3E}">
        <p14:creationId xmlns:p14="http://schemas.microsoft.com/office/powerpoint/2010/main" val="96903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8" name="bottom graphic"/>
          <p:cNvGrpSpPr/>
          <p:nvPr/>
        </p:nvGrpSpPr>
        <p:grpSpPr>
          <a:xfrm>
            <a:off x="0" y="5409216"/>
            <a:ext cx="12188825" cy="1462483"/>
            <a:chOff x="0" y="4056912"/>
            <a:chExt cx="9144000" cy="1096862"/>
          </a:xfrm>
        </p:grpSpPr>
        <p:sp>
          <p:nvSpPr>
            <p:cNvPr id="9" name="Freeform 8"/>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Rectangle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dirty="0"/>
            </a:p>
          </p:txBody>
        </p:sp>
      </p:grpSp>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FBDA3AE1-4360-4D5B-BDBC-656B872DD533}" type="datetime1">
              <a:rPr lang="en-US"/>
              <a:t>9/21/2017</a:t>
            </a:fld>
            <a:endParaRPr dirty="0"/>
          </a:p>
        </p:txBody>
      </p:sp>
      <p:sp>
        <p:nvSpPr>
          <p:cNvPr id="4" name="Slide Number Placeholder 3"/>
          <p:cNvSpPr>
            <a:spLocks noGrp="1"/>
          </p:cNvSpPr>
          <p:nvPr>
            <p:ph type="sldNum" sz="quarter" idx="12"/>
          </p:nvPr>
        </p:nvSpPr>
        <p:spPr/>
        <p:txBody>
          <a:bodyPr/>
          <a:lstStyle/>
          <a:p>
            <a:fld id="{34C99D79-8A4B-4031-B1E0-AF26F8EDF2BC}" type="slidenum">
              <a:rPr/>
              <a:t>‹#›</a:t>
            </a:fld>
            <a:endParaRPr dirty="0"/>
          </a:p>
        </p:txBody>
      </p:sp>
    </p:spTree>
    <p:extLst>
      <p:ext uri="{BB962C8B-B14F-4D97-AF65-F5344CB8AC3E}">
        <p14:creationId xmlns:p14="http://schemas.microsoft.com/office/powerpoint/2010/main" val="2225395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a:bodyPr>
          <a:lstStyle>
            <a:lvl1pPr algn="l">
              <a:defRPr sz="3600" b="0"/>
            </a:lvl1pPr>
          </a:lstStyle>
          <a:p>
            <a:r>
              <a:rPr lang="en-US"/>
              <a:t>Click to edit Master title style</a:t>
            </a:r>
            <a:endParaRPr/>
          </a:p>
        </p:txBody>
      </p:sp>
      <p:sp>
        <p:nvSpPr>
          <p:cNvPr id="3" name="Content Placeholder 2"/>
          <p:cNvSpPr>
            <a:spLocks noGrp="1"/>
          </p:cNvSpPr>
          <p:nvPr>
            <p:ph idx="1"/>
          </p:nvPr>
        </p:nvSpPr>
        <p:spPr>
          <a:xfrm>
            <a:off x="4875530" y="1600200"/>
            <a:ext cx="6094413" cy="457200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1218883" y="1600202"/>
            <a:ext cx="3453500" cy="4571999"/>
          </a:xfrm>
        </p:spPr>
        <p:txBody>
          <a:bodyPr>
            <a:normAutofit/>
          </a:bodyPr>
          <a:lstStyle>
            <a:lvl1pPr marL="0" indent="0">
              <a:buNone/>
              <a:defRPr sz="2800">
                <a:solidFill>
                  <a:schemeClr val="accent1">
                    <a:lumMod val="75000"/>
                  </a:schemeClr>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20990708-46A4-4851-883E-8DFB8939107E}" type="datetime1">
              <a:rPr lang="en-US"/>
              <a:t>9/21/2017</a:t>
            </a:fld>
            <a:endParaRPr dirty="0"/>
          </a:p>
        </p:txBody>
      </p:sp>
      <p:sp>
        <p:nvSpPr>
          <p:cNvPr id="7" name="Slide Number Placeholder 6"/>
          <p:cNvSpPr>
            <a:spLocks noGrp="1"/>
          </p:cNvSpPr>
          <p:nvPr>
            <p:ph type="sldNum" sz="quarter" idx="12"/>
          </p:nvPr>
        </p:nvSpPr>
        <p:spPr/>
        <p:txBody>
          <a:bodyPr/>
          <a:lstStyle/>
          <a:p>
            <a:fld id="{34C99D79-8A4B-4031-B1E0-AF26F8EDF2BC}" type="slidenum">
              <a:rPr/>
              <a:t>‹#›</a:t>
            </a:fld>
            <a:endParaRPr dirty="0"/>
          </a:p>
        </p:txBody>
      </p:sp>
    </p:spTree>
    <p:extLst>
      <p:ext uri="{BB962C8B-B14F-4D97-AF65-F5344CB8AC3E}">
        <p14:creationId xmlns:p14="http://schemas.microsoft.com/office/powerpoint/2010/main" val="3483960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a:bodyPr>
          <a:lstStyle>
            <a:lvl1pPr algn="l">
              <a:defRPr sz="36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1218887" y="1600200"/>
            <a:ext cx="6703850" cy="3657600"/>
          </a:xfrm>
          <a:prstGeom prst="roundRect">
            <a:avLst>
              <a:gd name="adj" fmla="val 3098"/>
            </a:avLst>
          </a:prstGeom>
        </p:spPr>
        <p:txBody>
          <a:bodyPr>
            <a:normAutofit/>
          </a:bodyPr>
          <a:lstStyle>
            <a:lvl1pPr marL="0" indent="0">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dirty="0"/>
              <a:t>Click icon to add picture</a:t>
            </a:r>
            <a:endParaRPr dirty="0"/>
          </a:p>
        </p:txBody>
      </p:sp>
      <p:sp>
        <p:nvSpPr>
          <p:cNvPr id="4" name="Text Placeholder 3"/>
          <p:cNvSpPr>
            <a:spLocks noGrp="1"/>
          </p:cNvSpPr>
          <p:nvPr>
            <p:ph type="body" sz="half" idx="2"/>
          </p:nvPr>
        </p:nvSpPr>
        <p:spPr>
          <a:xfrm>
            <a:off x="8125883" y="1600200"/>
            <a:ext cx="2844059" cy="3759200"/>
          </a:xfrm>
        </p:spPr>
        <p:txBody>
          <a:bodyPr anchor="b">
            <a:normAutofit/>
          </a:bodyPr>
          <a:lstStyle>
            <a:lvl1pPr marL="0" indent="0">
              <a:buNone/>
              <a:defRPr sz="2800">
                <a:solidFill>
                  <a:schemeClr val="accent1">
                    <a:lumMod val="75000"/>
                  </a:schemeClr>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AE88EFFC-86AE-4294-A319-CAFC2651994B}" type="datetime1">
              <a:rPr lang="en-US"/>
              <a:t>9/21/2017</a:t>
            </a:fld>
            <a:endParaRPr dirty="0"/>
          </a:p>
        </p:txBody>
      </p:sp>
      <p:sp>
        <p:nvSpPr>
          <p:cNvPr id="7" name="Slide Number Placeholder 6"/>
          <p:cNvSpPr>
            <a:spLocks noGrp="1"/>
          </p:cNvSpPr>
          <p:nvPr>
            <p:ph type="sldNum" sz="quarter" idx="12"/>
          </p:nvPr>
        </p:nvSpPr>
        <p:spPr/>
        <p:txBody>
          <a:bodyPr/>
          <a:lstStyle/>
          <a:p>
            <a:fld id="{34C99D79-8A4B-4031-B1E0-AF26F8EDF2BC}" type="slidenum">
              <a:rPr/>
              <a:t>‹#›</a:t>
            </a:fld>
            <a:endParaRPr dirty="0"/>
          </a:p>
        </p:txBody>
      </p:sp>
    </p:spTree>
    <p:extLst>
      <p:ext uri="{BB962C8B-B14F-4D97-AF65-F5344CB8AC3E}">
        <p14:creationId xmlns:p14="http://schemas.microsoft.com/office/powerpoint/2010/main" val="1442985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1" name="bottom graphic"/>
          <p:cNvGrpSpPr/>
          <p:nvPr/>
        </p:nvGrpSpPr>
        <p:grpSpPr>
          <a:xfrm>
            <a:off x="0" y="5409216"/>
            <a:ext cx="12188825" cy="1462483"/>
            <a:chOff x="0" y="4056912"/>
            <a:chExt cx="9144000" cy="1096862"/>
          </a:xfrm>
        </p:grpSpPr>
        <p:sp>
          <p:nvSpPr>
            <p:cNvPr id="21" name="Freeform 20"/>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8" name="Rectangle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dirty="0"/>
            </a:p>
          </p:txBody>
        </p:sp>
      </p:grpSp>
      <p:grpSp>
        <p:nvGrpSpPr>
          <p:cNvPr id="7" name="squares"/>
          <p:cNvGrpSpPr/>
          <p:nvPr/>
        </p:nvGrpSpPr>
        <p:grpSpPr>
          <a:xfrm>
            <a:off x="1" y="800551"/>
            <a:ext cx="1063023" cy="524183"/>
            <a:chOff x="0" y="452558"/>
            <a:chExt cx="914400" cy="524182"/>
          </a:xfrm>
        </p:grpSpPr>
        <p:sp>
          <p:nvSpPr>
            <p:cNvPr id="8" name="Rounded Rectangle 7"/>
            <p:cNvSpPr/>
            <p:nvPr/>
          </p:nvSpPr>
          <p:spPr>
            <a:xfrm>
              <a:off x="591671" y="452558"/>
              <a:ext cx="322729" cy="5241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9" name="Rounded Rectangle 8"/>
            <p:cNvSpPr/>
            <p:nvPr/>
          </p:nvSpPr>
          <p:spPr>
            <a:xfrm>
              <a:off x="215154" y="452558"/>
              <a:ext cx="322729" cy="5241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Round Same Side Corner Rectangle 9"/>
            <p:cNvSpPr/>
            <p:nvPr/>
          </p:nvSpPr>
          <p:spPr>
            <a:xfrm rot="5400000">
              <a:off x="-181408" y="633966"/>
              <a:ext cx="524182" cy="161366"/>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2" name="Title Placeholder 1"/>
          <p:cNvSpPr>
            <a:spLocks noGrp="1"/>
          </p:cNvSpPr>
          <p:nvPr>
            <p:ph type="title"/>
          </p:nvPr>
        </p:nvSpPr>
        <p:spPr>
          <a:xfrm>
            <a:off x="1218883" y="152400"/>
            <a:ext cx="9751060" cy="1295400"/>
          </a:xfrm>
          <a:prstGeom prst="rect">
            <a:avLst/>
          </a:prstGeom>
        </p:spPr>
        <p:txBody>
          <a:bodyPr vert="horz" lIns="121899" tIns="60949" rIns="121899" bIns="60949" rtlCol="0" anchor="b">
            <a:normAutofit/>
          </a:bodyPr>
          <a:lstStyle/>
          <a:p>
            <a:r>
              <a:rPr lang="en-US"/>
              <a:t>Click to edit Master title style</a:t>
            </a:r>
            <a:endParaRPr/>
          </a:p>
        </p:txBody>
      </p:sp>
      <p:sp>
        <p:nvSpPr>
          <p:cNvPr id="3" name="Text Placeholder 2"/>
          <p:cNvSpPr>
            <a:spLocks noGrp="1"/>
          </p:cNvSpPr>
          <p:nvPr>
            <p:ph type="body" idx="1"/>
          </p:nvPr>
        </p:nvSpPr>
        <p:spPr>
          <a:xfrm>
            <a:off x="1218883" y="1600200"/>
            <a:ext cx="9751060" cy="4572000"/>
          </a:xfrm>
          <a:prstGeom prst="rect">
            <a:avLst/>
          </a:prstGeom>
        </p:spPr>
        <p:txBody>
          <a:bodyPr vert="horz" lIns="121899" tIns="60949" rIns="121899" bIns="6094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3"/>
          </p:nvPr>
        </p:nvSpPr>
        <p:spPr>
          <a:xfrm>
            <a:off x="1218883" y="6448425"/>
            <a:ext cx="8288401" cy="180976"/>
          </a:xfrm>
          <a:prstGeom prst="rect">
            <a:avLst/>
          </a:prstGeom>
        </p:spPr>
        <p:txBody>
          <a:bodyPr vert="horz" lIns="121899" tIns="60949" rIns="121899" bIns="60949" rtlCol="0" anchor="ctr"/>
          <a:lstStyle>
            <a:lvl1pPr algn="l">
              <a:defRPr sz="1200">
                <a:solidFill>
                  <a:schemeClr val="tx1"/>
                </a:solidFill>
              </a:defRPr>
            </a:lvl1pPr>
          </a:lstStyle>
          <a:p>
            <a:r>
              <a:rPr lang="en-US" dirty="0"/>
              <a:t>Add a footer</a:t>
            </a:r>
          </a:p>
        </p:txBody>
      </p:sp>
      <p:sp>
        <p:nvSpPr>
          <p:cNvPr id="4" name="Date Placeholder 3"/>
          <p:cNvSpPr>
            <a:spLocks noGrp="1"/>
          </p:cNvSpPr>
          <p:nvPr>
            <p:ph type="dt" sz="half" idx="2"/>
          </p:nvPr>
        </p:nvSpPr>
        <p:spPr>
          <a:xfrm>
            <a:off x="9547913" y="6448425"/>
            <a:ext cx="1422030" cy="180976"/>
          </a:xfrm>
          <a:prstGeom prst="rect">
            <a:avLst/>
          </a:prstGeom>
        </p:spPr>
        <p:txBody>
          <a:bodyPr vert="horz" lIns="121899" tIns="60949" rIns="121899" bIns="60949" rtlCol="0" anchor="ctr"/>
          <a:lstStyle>
            <a:lvl1pPr algn="r">
              <a:defRPr sz="1200">
                <a:solidFill>
                  <a:schemeClr val="tx1"/>
                </a:solidFill>
              </a:defRPr>
            </a:lvl1pPr>
          </a:lstStyle>
          <a:p>
            <a:fld id="{D29E8617-6EA8-4B97-A5E8-E18E98765EE2}" type="datetime1">
              <a:rPr lang="en-US"/>
              <a:pPr/>
              <a:t>9/21/2017</a:t>
            </a:fld>
            <a:endParaRPr dirty="0"/>
          </a:p>
        </p:txBody>
      </p:sp>
      <p:sp>
        <p:nvSpPr>
          <p:cNvPr id="6" name="Slide Number Placeholder 5"/>
          <p:cNvSpPr>
            <a:spLocks noGrp="1"/>
          </p:cNvSpPr>
          <p:nvPr>
            <p:ph type="sldNum" sz="quarter" idx="4"/>
          </p:nvPr>
        </p:nvSpPr>
        <p:spPr>
          <a:xfrm>
            <a:off x="11071516" y="6448425"/>
            <a:ext cx="812588" cy="180976"/>
          </a:xfrm>
          <a:prstGeom prst="rect">
            <a:avLst/>
          </a:prstGeom>
        </p:spPr>
        <p:txBody>
          <a:bodyPr vert="horz" lIns="121899" tIns="60949" rIns="121899" bIns="60949" rtlCol="0" anchor="ctr"/>
          <a:lstStyle>
            <a:lvl1pPr algn="r">
              <a:defRPr sz="1200">
                <a:solidFill>
                  <a:schemeClr val="tx1"/>
                </a:solidFill>
              </a:defRPr>
            </a:lvl1pPr>
          </a:lstStyle>
          <a:p>
            <a:fld id="{34C99D79-8A4B-4031-B1E0-AF26F8EDF2BC}" type="slidenum">
              <a:rPr/>
              <a:pPr/>
              <a:t>‹#›</a:t>
            </a:fld>
            <a:endParaRPr dirty="0"/>
          </a:p>
        </p:txBody>
      </p:sp>
    </p:spTree>
    <p:extLst>
      <p:ext uri="{BB962C8B-B14F-4D97-AF65-F5344CB8AC3E}">
        <p14:creationId xmlns:p14="http://schemas.microsoft.com/office/powerpoint/2010/main" val="1782682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1218987" rtl="0" eaLnBrk="1" latinLnBrk="0" hangingPunct="1">
        <a:spcBef>
          <a:spcPct val="0"/>
        </a:spcBef>
        <a:buNone/>
        <a:defRPr sz="3600" kern="1200">
          <a:solidFill>
            <a:schemeClr val="tx1"/>
          </a:solidFill>
          <a:latin typeface="+mj-lt"/>
          <a:ea typeface="+mj-ea"/>
          <a:cs typeface="+mj-cs"/>
        </a:defRPr>
      </a:lvl1pPr>
    </p:titleStyle>
    <p:bodyStyle>
      <a:lvl1pPr marL="304747" indent="-304747" algn="l" defTabSz="1218987" rtl="0" eaLnBrk="1" latinLnBrk="0" hangingPunct="1">
        <a:lnSpc>
          <a:spcPct val="90000"/>
        </a:lnSpc>
        <a:spcBef>
          <a:spcPts val="1800"/>
        </a:spcBef>
        <a:buClr>
          <a:schemeClr val="accent1">
            <a:lumMod val="75000"/>
          </a:schemeClr>
        </a:buClr>
        <a:buFont typeface="Arial" pitchFamily="34" charset="0"/>
        <a:buChar char="•"/>
        <a:defRPr sz="2800" kern="1200">
          <a:solidFill>
            <a:schemeClr val="tx1"/>
          </a:solidFill>
          <a:latin typeface="+mn-lt"/>
          <a:ea typeface="+mn-ea"/>
          <a:cs typeface="+mn-cs"/>
        </a:defRPr>
      </a:lvl1pPr>
      <a:lvl2pPr marL="755772" indent="-304747" algn="l" defTabSz="1218987" rtl="0" eaLnBrk="1" latinLnBrk="0" hangingPunct="1">
        <a:lnSpc>
          <a:spcPct val="90000"/>
        </a:lnSpc>
        <a:spcBef>
          <a:spcPts val="1200"/>
        </a:spcBef>
        <a:buClr>
          <a:schemeClr val="accent1">
            <a:lumMod val="75000"/>
          </a:schemeClr>
        </a:buClr>
        <a:buFont typeface="Arial" pitchFamily="34" charset="0"/>
        <a:buChar char="–"/>
        <a:defRPr sz="2400" kern="1200">
          <a:solidFill>
            <a:schemeClr val="tx1"/>
          </a:solidFill>
          <a:latin typeface="+mn-lt"/>
          <a:ea typeface="+mn-ea"/>
          <a:cs typeface="+mn-cs"/>
        </a:defRPr>
      </a:lvl2pPr>
      <a:lvl3pPr marL="1206797" indent="-304747" algn="l" defTabSz="1218987" rtl="0" eaLnBrk="1" latinLnBrk="0" hangingPunct="1">
        <a:lnSpc>
          <a:spcPct val="90000"/>
        </a:lnSpc>
        <a:spcBef>
          <a:spcPts val="800"/>
        </a:spcBef>
        <a:buClr>
          <a:schemeClr val="accent1">
            <a:lumMod val="75000"/>
          </a:schemeClr>
        </a:buClr>
        <a:buFont typeface="Arial" pitchFamily="34" charset="0"/>
        <a:buChar char="•"/>
        <a:defRPr sz="2000" kern="1200">
          <a:solidFill>
            <a:schemeClr val="tx1"/>
          </a:solidFill>
          <a:latin typeface="+mn-lt"/>
          <a:ea typeface="+mn-ea"/>
          <a:cs typeface="+mn-cs"/>
        </a:defRPr>
      </a:lvl3pPr>
      <a:lvl4pPr marL="1657822" indent="-304747" algn="l" defTabSz="1218987" rtl="0" eaLnBrk="1" latinLnBrk="0" hangingPunct="1">
        <a:lnSpc>
          <a:spcPct val="90000"/>
        </a:lnSpc>
        <a:spcBef>
          <a:spcPts val="800"/>
        </a:spcBef>
        <a:buClr>
          <a:schemeClr val="accent1">
            <a:lumMod val="75000"/>
          </a:schemeClr>
        </a:buClr>
        <a:buFont typeface="Arial" pitchFamily="34" charset="0"/>
        <a:buChar char="•"/>
        <a:defRPr sz="2000" kern="1200">
          <a:solidFill>
            <a:schemeClr val="tx1"/>
          </a:solidFill>
          <a:latin typeface="+mn-lt"/>
          <a:ea typeface="+mn-ea"/>
          <a:cs typeface="+mn-cs"/>
        </a:defRPr>
      </a:lvl4pPr>
      <a:lvl5pPr marL="2108847" indent="-304747" algn="l" defTabSz="1218987" rtl="0" eaLnBrk="1" latinLnBrk="0" hangingPunct="1">
        <a:lnSpc>
          <a:spcPct val="90000"/>
        </a:lnSpc>
        <a:spcBef>
          <a:spcPts val="800"/>
        </a:spcBef>
        <a:buClr>
          <a:schemeClr val="accent1">
            <a:lumMod val="75000"/>
          </a:schemeClr>
        </a:buClr>
        <a:buFont typeface="Arial" pitchFamily="34" charset="0"/>
        <a:buChar char="•"/>
        <a:defRPr sz="2000" kern="1200">
          <a:solidFill>
            <a:schemeClr val="tx1"/>
          </a:solidFill>
          <a:latin typeface="+mn-lt"/>
          <a:ea typeface="+mn-ea"/>
          <a:cs typeface="+mn-cs"/>
        </a:defRPr>
      </a:lvl5pPr>
      <a:lvl6pPr marL="2559872"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6pPr>
      <a:lvl7pPr marL="3010897"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7pPr>
      <a:lvl8pPr marL="3461922"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8pPr>
      <a:lvl9pPr marL="3912947"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mailto:jwisehart@agr.wa.gov"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9412" y="228600"/>
            <a:ext cx="11658600" cy="2362200"/>
          </a:xfrm>
        </p:spPr>
        <p:txBody>
          <a:bodyPr/>
          <a:lstStyle/>
          <a:p>
            <a:pPr algn="r"/>
            <a:r>
              <a:rPr lang="en-US" sz="4800" b="1" dirty="0">
                <a:solidFill>
                  <a:srgbClr val="92D050"/>
                </a:solidFill>
              </a:rPr>
              <a:t>WA State Dept. of Agriculture </a:t>
            </a:r>
            <a:br>
              <a:rPr lang="en-US" sz="4800" b="1" dirty="0">
                <a:solidFill>
                  <a:srgbClr val="92D050"/>
                </a:solidFill>
              </a:rPr>
            </a:br>
            <a:r>
              <a:rPr lang="en-US" sz="4800" b="1" dirty="0">
                <a:solidFill>
                  <a:srgbClr val="92D050"/>
                </a:solidFill>
              </a:rPr>
              <a:t>Produce Safety Program</a:t>
            </a:r>
            <a:br>
              <a:rPr lang="en-US" sz="4800" b="1" dirty="0">
                <a:solidFill>
                  <a:srgbClr val="92D050"/>
                </a:solidFill>
              </a:rPr>
            </a:br>
            <a:r>
              <a:rPr lang="en-US" sz="4800" b="1" dirty="0">
                <a:solidFill>
                  <a:srgbClr val="92D050"/>
                </a:solidFill>
              </a:rPr>
              <a:t>&amp; Produce Safety Rule</a:t>
            </a:r>
            <a:endParaRPr lang="en-US" sz="4800" b="1" dirty="0">
              <a:solidFill>
                <a:srgbClr val="FFC000"/>
              </a:solidFill>
            </a:endParaRPr>
          </a:p>
        </p:txBody>
      </p:sp>
      <p:sp>
        <p:nvSpPr>
          <p:cNvPr id="3" name="Subtitle 2"/>
          <p:cNvSpPr>
            <a:spLocks noGrp="1"/>
          </p:cNvSpPr>
          <p:nvPr>
            <p:ph type="subTitle" idx="1"/>
          </p:nvPr>
        </p:nvSpPr>
        <p:spPr>
          <a:xfrm>
            <a:off x="3031441" y="2773416"/>
            <a:ext cx="9141619" cy="2103383"/>
          </a:xfrm>
        </p:spPr>
        <p:txBody>
          <a:bodyPr>
            <a:noAutofit/>
          </a:bodyPr>
          <a:lstStyle/>
          <a:p>
            <a:pPr algn="r"/>
            <a:r>
              <a:rPr lang="en-US" sz="1900" b="1" dirty="0">
                <a:solidFill>
                  <a:srgbClr val="FFC000"/>
                </a:solidFill>
              </a:rPr>
              <a:t>WAFFP 66</a:t>
            </a:r>
            <a:r>
              <a:rPr lang="en-US" sz="1900" b="1" baseline="30000" dirty="0">
                <a:solidFill>
                  <a:srgbClr val="FFC000"/>
                </a:solidFill>
              </a:rPr>
              <a:t>th</a:t>
            </a:r>
            <a:r>
              <a:rPr lang="en-US" sz="1900" b="1" dirty="0">
                <a:solidFill>
                  <a:srgbClr val="FFC000"/>
                </a:solidFill>
              </a:rPr>
              <a:t> Annual Conference</a:t>
            </a:r>
          </a:p>
          <a:p>
            <a:pPr algn="r"/>
            <a:r>
              <a:rPr lang="en-US" sz="1900" b="1" dirty="0">
                <a:solidFill>
                  <a:srgbClr val="FFC000"/>
                </a:solidFill>
              </a:rPr>
              <a:t>September 2017</a:t>
            </a:r>
          </a:p>
          <a:p>
            <a:pPr algn="r"/>
            <a:r>
              <a:rPr lang="en-US" sz="1900" b="1" dirty="0">
                <a:solidFill>
                  <a:srgbClr val="FFC000"/>
                </a:solidFill>
              </a:rPr>
              <a:t>Jill Wisehart, MEd</a:t>
            </a:r>
          </a:p>
          <a:p>
            <a:pPr algn="r"/>
            <a:r>
              <a:rPr lang="en-US" sz="1900" b="1" dirty="0">
                <a:solidFill>
                  <a:srgbClr val="FFC000"/>
                </a:solidFill>
              </a:rPr>
              <a:t>WSDA</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104" y="5646965"/>
            <a:ext cx="2714890" cy="1116982"/>
          </a:xfrm>
          <a:prstGeom prst="rect">
            <a:avLst/>
          </a:prstGeom>
        </p:spPr>
      </p:pic>
    </p:spTree>
    <p:extLst>
      <p:ext uri="{BB962C8B-B14F-4D97-AF65-F5344CB8AC3E}">
        <p14:creationId xmlns:p14="http://schemas.microsoft.com/office/powerpoint/2010/main" val="2801835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8013" y="457200"/>
            <a:ext cx="11582399" cy="990600"/>
          </a:xfrm>
        </p:spPr>
        <p:txBody>
          <a:bodyPr>
            <a:noAutofit/>
          </a:bodyPr>
          <a:lstStyle/>
          <a:p>
            <a:pPr algn="ctr"/>
            <a:r>
              <a:rPr lang="en-US" sz="4000" b="1" dirty="0">
                <a:solidFill>
                  <a:srgbClr val="FFC000"/>
                </a:solidFill>
              </a:rPr>
              <a:t>Produce Safety Rule: Training Requirement</a:t>
            </a:r>
          </a:p>
        </p:txBody>
      </p:sp>
      <p:sp>
        <p:nvSpPr>
          <p:cNvPr id="6" name="Content Placeholder 5"/>
          <p:cNvSpPr>
            <a:spLocks noGrp="1"/>
          </p:cNvSpPr>
          <p:nvPr>
            <p:ph idx="1"/>
          </p:nvPr>
        </p:nvSpPr>
        <p:spPr>
          <a:xfrm>
            <a:off x="74612" y="1828800"/>
            <a:ext cx="12114213" cy="4648200"/>
          </a:xfrm>
        </p:spPr>
        <p:txBody>
          <a:bodyPr>
            <a:normAutofit/>
          </a:bodyPr>
          <a:lstStyle/>
          <a:p>
            <a:pPr>
              <a:buFont typeface="Wingdings" panose="05000000000000000000" pitchFamily="2" charset="2"/>
              <a:buChar char="v"/>
            </a:pPr>
            <a:r>
              <a:rPr lang="en-US" sz="3600" dirty="0"/>
              <a:t>Produce Safety Rule requires:</a:t>
            </a:r>
          </a:p>
          <a:p>
            <a:pPr lvl="1">
              <a:buFont typeface="Wingdings" panose="05000000000000000000" pitchFamily="2" charset="2"/>
              <a:buChar char="v"/>
            </a:pPr>
            <a:r>
              <a:rPr lang="en-US" sz="2800" i="1" dirty="0"/>
              <a:t>At least one supervisor or responsible party for your farm must have successfully completed food safety training at least equivalent to that received under standardized curriculum recognized as adequate by the FDA.</a:t>
            </a:r>
          </a:p>
          <a:p>
            <a:pPr marL="451025" lvl="1" indent="0">
              <a:buNone/>
            </a:pPr>
            <a:endParaRPr lang="en-US" sz="2800" i="1" dirty="0"/>
          </a:p>
          <a:p>
            <a:pPr lvl="1">
              <a:buFont typeface="Wingdings" panose="05000000000000000000" pitchFamily="2" charset="2"/>
              <a:buChar char="v"/>
            </a:pPr>
            <a:r>
              <a:rPr lang="en-US" sz="2800" i="1" dirty="0"/>
              <a:t>Produce Safety Alliance </a:t>
            </a:r>
            <a:endParaRPr lang="en-US" sz="3200" i="1" dirty="0"/>
          </a:p>
          <a:p>
            <a:pPr marL="0" indent="0">
              <a:buNone/>
            </a:pPr>
            <a:endParaRPr lang="en-US" i="1"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42367" y="4399299"/>
            <a:ext cx="2271845" cy="934701"/>
          </a:xfrm>
          <a:prstGeom prst="rect">
            <a:avLst/>
          </a:prstGeom>
        </p:spPr>
      </p:pic>
    </p:spTree>
    <p:extLst>
      <p:ext uri="{BB962C8B-B14F-4D97-AF65-F5344CB8AC3E}">
        <p14:creationId xmlns:p14="http://schemas.microsoft.com/office/powerpoint/2010/main" val="3113039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141412" y="533400"/>
            <a:ext cx="9751060" cy="1295400"/>
          </a:xfrm>
        </p:spPr>
        <p:txBody>
          <a:bodyPr/>
          <a:lstStyle/>
          <a:p>
            <a:r>
              <a:rPr lang="en-US" b="1" dirty="0">
                <a:solidFill>
                  <a:srgbClr val="FFC000"/>
                </a:solidFill>
              </a:rPr>
              <a:t>Produce Safety Alliance: Grower &amp; </a:t>
            </a:r>
            <a:br>
              <a:rPr lang="en-US" b="1" dirty="0">
                <a:solidFill>
                  <a:srgbClr val="FFC000"/>
                </a:solidFill>
              </a:rPr>
            </a:br>
            <a:r>
              <a:rPr lang="en-US" b="1" dirty="0">
                <a:solidFill>
                  <a:srgbClr val="FFC000"/>
                </a:solidFill>
              </a:rPr>
              <a:t>Train-the-Trainer Courses</a:t>
            </a:r>
          </a:p>
        </p:txBody>
      </p:sp>
      <p:sp>
        <p:nvSpPr>
          <p:cNvPr id="3" name="Content Placeholder 2"/>
          <p:cNvSpPr>
            <a:spLocks noGrp="1"/>
          </p:cNvSpPr>
          <p:nvPr>
            <p:ph sz="half" idx="1"/>
          </p:nvPr>
        </p:nvSpPr>
        <p:spPr>
          <a:xfrm>
            <a:off x="150812" y="2133600"/>
            <a:ext cx="5866130" cy="4572000"/>
          </a:xfrm>
        </p:spPr>
        <p:txBody>
          <a:bodyPr>
            <a:normAutofit lnSpcReduction="10000"/>
          </a:bodyPr>
          <a:lstStyle/>
          <a:p>
            <a:r>
              <a:rPr lang="en-US" b="1" dirty="0"/>
              <a:t>Grower Course:</a:t>
            </a:r>
          </a:p>
          <a:p>
            <a:pPr lvl="1"/>
            <a:r>
              <a:rPr lang="en-US" dirty="0"/>
              <a:t>Taught by Produce Safety Alliance certified trainers</a:t>
            </a:r>
          </a:p>
          <a:p>
            <a:pPr lvl="1"/>
            <a:r>
              <a:rPr lang="en-US" dirty="0"/>
              <a:t>~7 hours of instruction time covering all parts of the PSR</a:t>
            </a:r>
          </a:p>
          <a:p>
            <a:pPr lvl="1"/>
            <a:r>
              <a:rPr lang="en-US" dirty="0"/>
              <a:t>Attendees receive certificate to verify required course completion</a:t>
            </a:r>
          </a:p>
          <a:p>
            <a:pPr lvl="1"/>
            <a:r>
              <a:rPr lang="en-US" dirty="0"/>
              <a:t>Attendance cost varies</a:t>
            </a:r>
          </a:p>
        </p:txBody>
      </p:sp>
      <p:sp>
        <p:nvSpPr>
          <p:cNvPr id="4" name="Content Placeholder 3"/>
          <p:cNvSpPr>
            <a:spLocks noGrp="1"/>
          </p:cNvSpPr>
          <p:nvPr>
            <p:ph sz="half" idx="2"/>
          </p:nvPr>
        </p:nvSpPr>
        <p:spPr>
          <a:xfrm>
            <a:off x="6094412" y="2133600"/>
            <a:ext cx="5867400" cy="4572000"/>
          </a:xfrm>
        </p:spPr>
        <p:txBody>
          <a:bodyPr>
            <a:normAutofit lnSpcReduction="10000"/>
          </a:bodyPr>
          <a:lstStyle/>
          <a:p>
            <a:r>
              <a:rPr lang="en-US" b="1" dirty="0"/>
              <a:t>Train-the-Trainer Course:</a:t>
            </a:r>
          </a:p>
          <a:p>
            <a:pPr lvl="1"/>
            <a:r>
              <a:rPr lang="en-US" dirty="0"/>
              <a:t>Taught by Produce Safety Alliance certified lead trainers</a:t>
            </a:r>
          </a:p>
          <a:p>
            <a:pPr lvl="1"/>
            <a:r>
              <a:rPr lang="en-US" dirty="0"/>
              <a:t>2-day course that includes Grower curriculum, principles of adult education, developing partnerships, trainer expectations, etc.</a:t>
            </a:r>
          </a:p>
          <a:p>
            <a:pPr lvl="1"/>
            <a:r>
              <a:rPr lang="en-US" dirty="0"/>
              <a:t>Attendees receive certificate to verify required course completion as well as option to apply for Lead Trainer status</a:t>
            </a:r>
          </a:p>
          <a:p>
            <a:pPr lvl="1"/>
            <a:r>
              <a:rPr lang="en-US" dirty="0"/>
              <a:t>Attendance cost varies</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28212" y="284499"/>
            <a:ext cx="2271845" cy="934701"/>
          </a:xfrm>
          <a:prstGeom prst="rect">
            <a:avLst/>
          </a:prstGeom>
        </p:spPr>
      </p:pic>
    </p:spTree>
    <p:extLst>
      <p:ext uri="{BB962C8B-B14F-4D97-AF65-F5344CB8AC3E}">
        <p14:creationId xmlns:p14="http://schemas.microsoft.com/office/powerpoint/2010/main" val="2193588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228600"/>
            <a:ext cx="9751060" cy="1295400"/>
          </a:xfrm>
        </p:spPr>
        <p:txBody>
          <a:bodyPr>
            <a:normAutofit/>
          </a:bodyPr>
          <a:lstStyle/>
          <a:p>
            <a:r>
              <a:rPr lang="en-US" sz="4000" b="1" dirty="0">
                <a:solidFill>
                  <a:srgbClr val="FFC000"/>
                </a:solidFill>
              </a:rPr>
              <a:t>WSDA &amp; WSU Collaboration </a:t>
            </a:r>
          </a:p>
        </p:txBody>
      </p:sp>
      <p:sp>
        <p:nvSpPr>
          <p:cNvPr id="4" name="Content Placeholder 3"/>
          <p:cNvSpPr>
            <a:spLocks noGrp="1"/>
          </p:cNvSpPr>
          <p:nvPr>
            <p:ph sz="half" idx="1"/>
          </p:nvPr>
        </p:nvSpPr>
        <p:spPr>
          <a:xfrm>
            <a:off x="760412" y="1828800"/>
            <a:ext cx="4875530" cy="4572000"/>
          </a:xfrm>
        </p:spPr>
        <p:txBody>
          <a:bodyPr/>
          <a:lstStyle/>
          <a:p>
            <a:r>
              <a:rPr lang="en-US" dirty="0"/>
              <a:t>1- year contract focused on disseminating Produce Safety Alliance Training around WA.</a:t>
            </a:r>
          </a:p>
          <a:p>
            <a:r>
              <a:rPr lang="en-US" dirty="0"/>
              <a:t>Deliverables:</a:t>
            </a:r>
          </a:p>
          <a:p>
            <a:pPr lvl="1"/>
            <a:r>
              <a:rPr lang="en-US" dirty="0"/>
              <a:t>2 TTT courses</a:t>
            </a:r>
          </a:p>
          <a:p>
            <a:pPr lvl="1"/>
            <a:r>
              <a:rPr lang="en-US" dirty="0"/>
              <a:t>3 Grower courses </a:t>
            </a:r>
          </a:p>
        </p:txBody>
      </p:sp>
      <p:sp>
        <p:nvSpPr>
          <p:cNvPr id="5" name="Content Placeholder 4"/>
          <p:cNvSpPr>
            <a:spLocks noGrp="1"/>
          </p:cNvSpPr>
          <p:nvPr>
            <p:ph sz="half" idx="2"/>
          </p:nvPr>
        </p:nvSpPr>
        <p:spPr>
          <a:xfrm>
            <a:off x="6476682" y="1752600"/>
            <a:ext cx="4875530" cy="4572000"/>
          </a:xfrm>
        </p:spPr>
        <p:txBody>
          <a:bodyPr/>
          <a:lstStyle/>
          <a:p>
            <a:r>
              <a:rPr lang="en-US" dirty="0"/>
              <a:t>Scheduled/Tentative Trainings:</a:t>
            </a:r>
          </a:p>
          <a:p>
            <a:pPr lvl="1"/>
            <a:r>
              <a:rPr lang="en-US" dirty="0"/>
              <a:t>October 12</a:t>
            </a:r>
            <a:r>
              <a:rPr lang="en-US" baseline="30000" dirty="0"/>
              <a:t>th</a:t>
            </a:r>
            <a:r>
              <a:rPr lang="en-US" dirty="0"/>
              <a:t> (Grower)</a:t>
            </a:r>
          </a:p>
          <a:p>
            <a:pPr lvl="2"/>
            <a:r>
              <a:rPr lang="en-US" dirty="0"/>
              <a:t>Yakima </a:t>
            </a:r>
          </a:p>
          <a:p>
            <a:pPr lvl="1"/>
            <a:r>
              <a:rPr lang="en-US" dirty="0"/>
              <a:t>November 9</a:t>
            </a:r>
            <a:r>
              <a:rPr lang="en-US" baseline="30000" dirty="0"/>
              <a:t>th</a:t>
            </a:r>
            <a:r>
              <a:rPr lang="en-US" dirty="0"/>
              <a:t>-10</a:t>
            </a:r>
            <a:r>
              <a:rPr lang="en-US" baseline="30000" dirty="0"/>
              <a:t>th</a:t>
            </a:r>
            <a:r>
              <a:rPr lang="en-US" dirty="0"/>
              <a:t>  (TTT)</a:t>
            </a:r>
          </a:p>
          <a:p>
            <a:pPr lvl="2"/>
            <a:r>
              <a:rPr lang="en-US" dirty="0"/>
              <a:t>Vancouver </a:t>
            </a:r>
          </a:p>
          <a:p>
            <a:pPr lvl="1"/>
            <a:r>
              <a:rPr lang="en-US" dirty="0"/>
              <a:t>November 30</a:t>
            </a:r>
            <a:r>
              <a:rPr lang="en-US" baseline="30000" dirty="0"/>
              <a:t>th </a:t>
            </a:r>
            <a:r>
              <a:rPr lang="en-US" dirty="0"/>
              <a:t>(Grower)</a:t>
            </a:r>
          </a:p>
          <a:p>
            <a:pPr lvl="2"/>
            <a:r>
              <a:rPr lang="en-US" dirty="0"/>
              <a:t>Bothell </a:t>
            </a:r>
          </a:p>
          <a:p>
            <a:pPr lvl="1"/>
            <a:r>
              <a:rPr lang="en-US" dirty="0"/>
              <a:t>December 14</a:t>
            </a:r>
            <a:r>
              <a:rPr lang="en-US" baseline="30000" dirty="0"/>
              <a:t>th</a:t>
            </a:r>
            <a:r>
              <a:rPr lang="en-US" dirty="0"/>
              <a:t> (Grower)</a:t>
            </a:r>
          </a:p>
          <a:p>
            <a:pPr lvl="2"/>
            <a:r>
              <a:rPr lang="en-US" dirty="0"/>
              <a:t>Yakima </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28212" y="284499"/>
            <a:ext cx="2271845" cy="934701"/>
          </a:xfrm>
          <a:prstGeom prst="rect">
            <a:avLst/>
          </a:prstGeom>
        </p:spPr>
      </p:pic>
    </p:spTree>
    <p:extLst>
      <p:ext uri="{BB962C8B-B14F-4D97-AF65-F5344CB8AC3E}">
        <p14:creationId xmlns:p14="http://schemas.microsoft.com/office/powerpoint/2010/main" val="35234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Content Placeholder 2"/>
          <p:cNvSpPr>
            <a:spLocks noGrp="1"/>
          </p:cNvSpPr>
          <p:nvPr>
            <p:ph idx="1"/>
          </p:nvPr>
        </p:nvSpPr>
        <p:spPr>
          <a:xfrm>
            <a:off x="2208212" y="457200"/>
            <a:ext cx="7772400" cy="1752600"/>
          </a:xfrm>
        </p:spPr>
        <p:txBody>
          <a:bodyPr>
            <a:normAutofit fontScale="92500" lnSpcReduction="10000"/>
          </a:bodyPr>
          <a:lstStyle/>
          <a:p>
            <a:pPr marL="0" indent="0">
              <a:buNone/>
              <a:defRPr/>
            </a:pPr>
            <a:endParaRPr lang="en-US" altLang="en-US" dirty="0"/>
          </a:p>
          <a:p>
            <a:pPr marL="0" indent="0" algn="ctr">
              <a:buNone/>
              <a:defRPr/>
            </a:pPr>
            <a:r>
              <a:rPr lang="en-US" altLang="en-US" sz="8600" b="1" dirty="0">
                <a:solidFill>
                  <a:srgbClr val="FFC000"/>
                </a:solidFill>
              </a:rPr>
              <a:t>Questions?</a:t>
            </a:r>
          </a:p>
          <a:p>
            <a:pPr algn="ctr">
              <a:buFontTx/>
              <a:buNone/>
              <a:defRPr/>
            </a:pPr>
            <a:endParaRPr lang="en-US" altLang="en-US" sz="2000" dirty="0">
              <a:cs typeface="Arial" charset="0"/>
            </a:endParaRPr>
          </a:p>
          <a:p>
            <a:pPr algn="ctr">
              <a:buFontTx/>
              <a:buNone/>
              <a:defRPr/>
            </a:pPr>
            <a:endParaRPr lang="en-US" altLang="en-US" sz="2000" dirty="0">
              <a:cs typeface="Arial" charset="0"/>
            </a:endParaRPr>
          </a:p>
          <a:p>
            <a:pPr algn="ctr">
              <a:buFontTx/>
              <a:buNone/>
              <a:defRPr/>
            </a:pPr>
            <a:endParaRPr lang="en-US" altLang="en-US" sz="2000" dirty="0">
              <a:cs typeface="Arial" charset="0"/>
            </a:endParaRPr>
          </a:p>
          <a:p>
            <a:pPr>
              <a:defRPr/>
            </a:pPr>
            <a:endParaRPr lang="en-US" altLang="en-US" dirty="0"/>
          </a:p>
        </p:txBody>
      </p:sp>
      <p:sp>
        <p:nvSpPr>
          <p:cNvPr id="5" name="Subtitle 2"/>
          <p:cNvSpPr txBox="1">
            <a:spLocks/>
          </p:cNvSpPr>
          <p:nvPr/>
        </p:nvSpPr>
        <p:spPr bwMode="auto">
          <a:xfrm>
            <a:off x="2132012" y="3124200"/>
            <a:ext cx="8305800"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3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Char char="–"/>
              <a:defRPr sz="2800">
                <a:solidFill>
                  <a:schemeClr val="tx1"/>
                </a:solidFill>
                <a:latin typeface="Arial" pitchFamily="34" charset="0"/>
                <a:cs typeface="Arial" pitchFamily="34" charset="0"/>
              </a:defRPr>
            </a:lvl2pPr>
            <a:lvl3pPr marL="1143000" indent="-228600" algn="l" rtl="0" eaLnBrk="0" fontAlgn="base" hangingPunct="0">
              <a:spcBef>
                <a:spcPct val="20000"/>
              </a:spcBef>
              <a:spcAft>
                <a:spcPct val="0"/>
              </a:spcAft>
              <a:buChar char="•"/>
              <a:defRPr sz="2400">
                <a:solidFill>
                  <a:schemeClr val="tx1"/>
                </a:solidFill>
                <a:latin typeface="Arial" pitchFamily="34" charset="0"/>
                <a:cs typeface="Arial" pitchFamily="34" charset="0"/>
              </a:defRPr>
            </a:lvl3pPr>
            <a:lvl4pPr marL="1600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4pPr>
            <a:lvl5pPr marL="20574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eaLnBrk="1" hangingPunct="1">
              <a:buNone/>
              <a:defRPr/>
            </a:pPr>
            <a:r>
              <a:rPr lang="en-US" altLang="en-US" b="1" i="1" kern="0" dirty="0"/>
              <a:t>Jill Wisehart, MEd</a:t>
            </a:r>
          </a:p>
          <a:p>
            <a:pPr marL="0" indent="0" algn="ctr" eaLnBrk="1" hangingPunct="1">
              <a:buNone/>
              <a:defRPr/>
            </a:pPr>
            <a:r>
              <a:rPr lang="en-US" altLang="en-US" sz="2500" b="1" kern="0" dirty="0"/>
              <a:t>Management Analyst</a:t>
            </a:r>
          </a:p>
          <a:p>
            <a:pPr marL="0" indent="0" algn="ctr" eaLnBrk="1" hangingPunct="1">
              <a:buNone/>
              <a:defRPr/>
            </a:pPr>
            <a:r>
              <a:rPr lang="en-US" altLang="en-US" sz="2500" b="1" dirty="0">
                <a:ea typeface="Calibri" panose="020F0502020204030204" pitchFamily="34" charset="0"/>
                <a:hlinkClick r:id="rId3"/>
              </a:rPr>
              <a:t>jwisehart@agr.wa.gov</a:t>
            </a:r>
            <a:endParaRPr lang="en-US" altLang="en-US" sz="2500" dirty="0">
              <a:ea typeface="Calibri" panose="020F0502020204030204" pitchFamily="34" charset="0"/>
            </a:endParaRPr>
          </a:p>
          <a:p>
            <a:pPr marL="0" indent="0" algn="ctr" eaLnBrk="1" hangingPunct="1">
              <a:buNone/>
              <a:defRPr/>
            </a:pPr>
            <a:r>
              <a:rPr lang="en-US" altLang="en-US" sz="2500" b="1" kern="0" dirty="0"/>
              <a:t>Produce Safety Program</a:t>
            </a:r>
          </a:p>
          <a:p>
            <a:pPr marL="0" indent="0" algn="ctr" eaLnBrk="1" hangingPunct="1">
              <a:buNone/>
              <a:defRPr/>
            </a:pPr>
            <a:endParaRPr lang="en-US" altLang="en-US" sz="2500" b="1" kern="0" dirty="0"/>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28212" y="284499"/>
            <a:ext cx="2271845" cy="934701"/>
          </a:xfrm>
          <a:prstGeom prst="rect">
            <a:avLst/>
          </a:prstGeom>
        </p:spPr>
      </p:pic>
    </p:spTree>
    <p:extLst>
      <p:ext uri="{BB962C8B-B14F-4D97-AF65-F5344CB8AC3E}">
        <p14:creationId xmlns:p14="http://schemas.microsoft.com/office/powerpoint/2010/main" val="663798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18883" y="228600"/>
            <a:ext cx="9751060" cy="1295400"/>
          </a:xfrm>
        </p:spPr>
        <p:txBody>
          <a:bodyPr/>
          <a:lstStyle/>
          <a:p>
            <a:r>
              <a:rPr lang="en-US" b="1" dirty="0">
                <a:solidFill>
                  <a:srgbClr val="FFC000"/>
                </a:solidFill>
              </a:rPr>
              <a:t>WSDA Produce Safety Program</a:t>
            </a:r>
          </a:p>
        </p:txBody>
      </p:sp>
      <p:sp>
        <p:nvSpPr>
          <p:cNvPr id="6" name="Content Placeholder 5"/>
          <p:cNvSpPr>
            <a:spLocks noGrp="1"/>
          </p:cNvSpPr>
          <p:nvPr>
            <p:ph idx="1"/>
          </p:nvPr>
        </p:nvSpPr>
        <p:spPr>
          <a:xfrm>
            <a:off x="74612" y="4648200"/>
            <a:ext cx="12114213" cy="1676400"/>
          </a:xfrm>
        </p:spPr>
        <p:txBody>
          <a:bodyPr/>
          <a:lstStyle/>
          <a:p>
            <a:pPr marL="0" indent="0" algn="ctr">
              <a:buNone/>
            </a:pPr>
            <a:r>
              <a:rPr lang="en-US" b="1" dirty="0"/>
              <a:t>Mission Statement: </a:t>
            </a:r>
            <a:r>
              <a:rPr lang="en-US" i="1" dirty="0"/>
              <a:t>Implement the Produce Safety Program within the 5-yr FDA grant period in order to ensure the safety and economic vitality of Washington produce.</a:t>
            </a:r>
          </a:p>
        </p:txBody>
      </p:sp>
      <p:sp>
        <p:nvSpPr>
          <p:cNvPr id="2" name="TextBox 1"/>
          <p:cNvSpPr txBox="1"/>
          <p:nvPr/>
        </p:nvSpPr>
        <p:spPr>
          <a:xfrm>
            <a:off x="912812" y="2133600"/>
            <a:ext cx="11201400" cy="1569660"/>
          </a:xfrm>
          <a:prstGeom prst="rect">
            <a:avLst/>
          </a:prstGeom>
          <a:noFill/>
        </p:spPr>
        <p:txBody>
          <a:bodyPr wrap="square" rtlCol="0">
            <a:spAutoFit/>
          </a:bodyPr>
          <a:lstStyle/>
          <a:p>
            <a:pPr marL="457200" indent="-457200">
              <a:buFont typeface="Wingdings" panose="05000000000000000000" pitchFamily="2" charset="2"/>
              <a:buChar char="v"/>
            </a:pPr>
            <a:r>
              <a:rPr lang="en-US" sz="3200" dirty="0"/>
              <a:t>5-year FDA grant to implement Produce Safety Rule in WA.</a:t>
            </a:r>
          </a:p>
          <a:p>
            <a:pPr marL="457200" indent="-457200">
              <a:buFont typeface="Wingdings" panose="05000000000000000000" pitchFamily="2" charset="2"/>
              <a:buChar char="v"/>
            </a:pPr>
            <a:r>
              <a:rPr lang="en-US" sz="3200" dirty="0"/>
              <a:t>3 FTEs in Olympia</a:t>
            </a:r>
          </a:p>
          <a:p>
            <a:pPr marL="457200" indent="-457200">
              <a:buFont typeface="Wingdings" panose="05000000000000000000" pitchFamily="2" charset="2"/>
              <a:buChar char="v"/>
            </a:pPr>
            <a:r>
              <a:rPr lang="en-US" sz="3200" dirty="0"/>
              <a:t>Self-assessment &amp; Strategic Planning</a:t>
            </a: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28212" y="284499"/>
            <a:ext cx="2271845" cy="934701"/>
          </a:xfrm>
          <a:prstGeom prst="rect">
            <a:avLst/>
          </a:prstGeom>
        </p:spPr>
      </p:pic>
    </p:spTree>
    <p:extLst>
      <p:ext uri="{BB962C8B-B14F-4D97-AF65-F5344CB8AC3E}">
        <p14:creationId xmlns:p14="http://schemas.microsoft.com/office/powerpoint/2010/main" val="113697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0152" y="304800"/>
            <a:ext cx="9751060" cy="838200"/>
          </a:xfrm>
        </p:spPr>
        <p:txBody>
          <a:bodyPr>
            <a:normAutofit/>
          </a:bodyPr>
          <a:lstStyle/>
          <a:p>
            <a:pPr algn="ctr"/>
            <a:r>
              <a:rPr lang="en-US" sz="4000" b="1" dirty="0">
                <a:solidFill>
                  <a:srgbClr val="FFC000"/>
                </a:solidFill>
              </a:rPr>
              <a:t>4 Long-Term Goals</a:t>
            </a:r>
          </a:p>
        </p:txBody>
      </p:sp>
      <p:graphicFrame>
        <p:nvGraphicFramePr>
          <p:cNvPr id="3" name="Diagram 2"/>
          <p:cNvGraphicFramePr/>
          <p:nvPr>
            <p:extLst>
              <p:ext uri="{D42A27DB-BD31-4B8C-83A1-F6EECF244321}">
                <p14:modId xmlns:p14="http://schemas.microsoft.com/office/powerpoint/2010/main" val="3127045692"/>
              </p:ext>
            </p:extLst>
          </p:nvPr>
        </p:nvGraphicFramePr>
        <p:xfrm>
          <a:off x="2031471" y="720372"/>
          <a:ext cx="8125883" cy="54172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Picture 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752012" y="304800"/>
            <a:ext cx="2222503" cy="914400"/>
          </a:xfrm>
          <a:prstGeom prst="rect">
            <a:avLst/>
          </a:prstGeom>
        </p:spPr>
      </p:pic>
    </p:spTree>
    <p:extLst>
      <p:ext uri="{BB962C8B-B14F-4D97-AF65-F5344CB8AC3E}">
        <p14:creationId xmlns:p14="http://schemas.microsoft.com/office/powerpoint/2010/main" val="3980665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12" y="2133600"/>
            <a:ext cx="3200400" cy="2362200"/>
          </a:xfrm>
        </p:spPr>
        <p:txBody>
          <a:bodyPr>
            <a:noAutofit/>
          </a:bodyPr>
          <a:lstStyle/>
          <a:p>
            <a:r>
              <a:rPr lang="en-US" sz="4800" b="1" dirty="0">
                <a:solidFill>
                  <a:srgbClr val="FFC000"/>
                </a:solidFill>
              </a:rPr>
              <a:t>Executive </a:t>
            </a:r>
            <a:br>
              <a:rPr lang="en-US" sz="4800" b="1" dirty="0">
                <a:solidFill>
                  <a:srgbClr val="FFC000"/>
                </a:solidFill>
              </a:rPr>
            </a:br>
            <a:r>
              <a:rPr lang="en-US" sz="4800" b="1" dirty="0">
                <a:solidFill>
                  <a:srgbClr val="FFC000"/>
                </a:solidFill>
              </a:rPr>
              <a:t>Program</a:t>
            </a:r>
            <a:br>
              <a:rPr lang="en-US" sz="4800" b="1" dirty="0">
                <a:solidFill>
                  <a:srgbClr val="FFC000"/>
                </a:solidFill>
              </a:rPr>
            </a:br>
            <a:r>
              <a:rPr lang="en-US" sz="4800" b="1" dirty="0">
                <a:solidFill>
                  <a:srgbClr val="FFC000"/>
                </a:solidFill>
              </a:rPr>
              <a:t>Overview </a:t>
            </a:r>
          </a:p>
        </p:txBody>
      </p:sp>
      <p:graphicFrame>
        <p:nvGraphicFramePr>
          <p:cNvPr id="4" name="Diagram 3"/>
          <p:cNvGraphicFramePr/>
          <p:nvPr>
            <p:extLst>
              <p:ext uri="{D42A27DB-BD31-4B8C-83A1-F6EECF244321}">
                <p14:modId xmlns:p14="http://schemas.microsoft.com/office/powerpoint/2010/main" val="992820388"/>
              </p:ext>
            </p:extLst>
          </p:nvPr>
        </p:nvGraphicFramePr>
        <p:xfrm>
          <a:off x="3683529" y="152400"/>
          <a:ext cx="8125883" cy="54172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90164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sz="4000" b="1" dirty="0">
                <a:solidFill>
                  <a:srgbClr val="FFC000"/>
                </a:solidFill>
              </a:rPr>
              <a:t>Food Safety Modernization Act (FSMA)</a:t>
            </a:r>
          </a:p>
        </p:txBody>
      </p:sp>
      <p:sp>
        <p:nvSpPr>
          <p:cNvPr id="9219" name="Content Placeholder 2"/>
          <p:cNvSpPr>
            <a:spLocks noGrp="1"/>
          </p:cNvSpPr>
          <p:nvPr>
            <p:ph idx="1"/>
          </p:nvPr>
        </p:nvSpPr>
        <p:spPr>
          <a:xfrm>
            <a:off x="531812" y="1600200"/>
            <a:ext cx="9982200" cy="4876800"/>
          </a:xfrm>
        </p:spPr>
        <p:txBody>
          <a:bodyPr>
            <a:normAutofit/>
          </a:bodyPr>
          <a:lstStyle/>
          <a:p>
            <a:pPr>
              <a:lnSpc>
                <a:spcPct val="200000"/>
              </a:lnSpc>
              <a:buFont typeface="Wingdings" panose="05000000000000000000" pitchFamily="2" charset="2"/>
              <a:buChar char="v"/>
            </a:pPr>
            <a:r>
              <a:rPr lang="en-US" altLang="en-US" dirty="0"/>
              <a:t>Signed into Law January 4, 2011</a:t>
            </a:r>
          </a:p>
          <a:p>
            <a:pPr>
              <a:lnSpc>
                <a:spcPct val="200000"/>
              </a:lnSpc>
              <a:buFont typeface="Wingdings" panose="05000000000000000000" pitchFamily="2" charset="2"/>
              <a:buChar char="v"/>
            </a:pPr>
            <a:r>
              <a:rPr lang="en-US" altLang="en-US" dirty="0"/>
              <a:t>7 primary rules included in FSMA</a:t>
            </a:r>
          </a:p>
          <a:p>
            <a:pPr>
              <a:lnSpc>
                <a:spcPct val="200000"/>
              </a:lnSpc>
              <a:buFont typeface="Wingdings" panose="05000000000000000000" pitchFamily="2" charset="2"/>
              <a:buChar char="v"/>
            </a:pPr>
            <a:r>
              <a:rPr lang="en-US" altLang="en-US" dirty="0"/>
              <a:t>Focus on </a:t>
            </a:r>
            <a:r>
              <a:rPr lang="en-US" altLang="en-US" i="1" dirty="0"/>
              <a:t>Prevention </a:t>
            </a:r>
            <a:r>
              <a:rPr lang="en-US" altLang="en-US" dirty="0"/>
              <a:t>of food safety issues</a:t>
            </a:r>
            <a:endParaRPr lang="en-US" altLang="en-US" i="1" dirty="0"/>
          </a:p>
          <a:p>
            <a:pPr>
              <a:lnSpc>
                <a:spcPct val="200000"/>
              </a:lnSpc>
              <a:buFont typeface="Wingdings" panose="05000000000000000000" pitchFamily="2" charset="2"/>
              <a:buChar char="v"/>
            </a:pPr>
            <a:r>
              <a:rPr lang="en-US" altLang="en-US" dirty="0"/>
              <a:t>Ensure the US food supply is safe</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28212" y="4419600"/>
            <a:ext cx="2271845" cy="934701"/>
          </a:xfrm>
          <a:prstGeom prst="rect">
            <a:avLst/>
          </a:prstGeom>
        </p:spPr>
      </p:pic>
    </p:spTree>
    <p:extLst>
      <p:ext uri="{BB962C8B-B14F-4D97-AF65-F5344CB8AC3E}">
        <p14:creationId xmlns:p14="http://schemas.microsoft.com/office/powerpoint/2010/main" val="631986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18883" y="457200"/>
            <a:ext cx="9751060" cy="990600"/>
          </a:xfrm>
        </p:spPr>
        <p:txBody>
          <a:bodyPr>
            <a:normAutofit/>
          </a:bodyPr>
          <a:lstStyle/>
          <a:p>
            <a:r>
              <a:rPr lang="en-US" sz="4000" b="1" dirty="0">
                <a:solidFill>
                  <a:srgbClr val="FFC000"/>
                </a:solidFill>
              </a:rPr>
              <a:t>Produce Safety Rule</a:t>
            </a:r>
          </a:p>
        </p:txBody>
      </p:sp>
      <p:sp>
        <p:nvSpPr>
          <p:cNvPr id="6" name="Content Placeholder 5"/>
          <p:cNvSpPr>
            <a:spLocks noGrp="1"/>
          </p:cNvSpPr>
          <p:nvPr>
            <p:ph idx="1"/>
          </p:nvPr>
        </p:nvSpPr>
        <p:spPr>
          <a:xfrm>
            <a:off x="74612" y="1600200"/>
            <a:ext cx="12114213" cy="5029200"/>
          </a:xfrm>
        </p:spPr>
        <p:txBody>
          <a:bodyPr>
            <a:normAutofit/>
          </a:bodyPr>
          <a:lstStyle/>
          <a:p>
            <a:pPr>
              <a:buFont typeface="Wingdings" panose="05000000000000000000" pitchFamily="2" charset="2"/>
              <a:buChar char="v"/>
            </a:pPr>
            <a:r>
              <a:rPr lang="en-US" sz="3200" dirty="0"/>
              <a:t>Part of FSMA signed by President Obama in 2011</a:t>
            </a:r>
          </a:p>
          <a:p>
            <a:pPr>
              <a:buFont typeface="Wingdings" panose="05000000000000000000" pitchFamily="2" charset="2"/>
              <a:buChar char="v"/>
            </a:pPr>
            <a:r>
              <a:rPr lang="en-US" sz="3200" dirty="0"/>
              <a:t>First ever federal regulatory standards for the growing, harvesting, packing and holding of fresh fruits and vegetables</a:t>
            </a:r>
          </a:p>
          <a:p>
            <a:pPr>
              <a:buFont typeface="Wingdings" panose="05000000000000000000" pitchFamily="2" charset="2"/>
              <a:buChar char="v"/>
            </a:pPr>
            <a:r>
              <a:rPr lang="en-US" sz="3200" dirty="0"/>
              <a:t>Reduce foodborne illnesses associated with produce</a:t>
            </a:r>
          </a:p>
          <a:p>
            <a:pPr>
              <a:buFont typeface="Wingdings" panose="05000000000000000000" pitchFamily="2" charset="2"/>
              <a:buChar char="v"/>
            </a:pPr>
            <a:r>
              <a:rPr lang="en-US" sz="3200" dirty="0"/>
              <a:t>Prior regulations covered adulteration </a:t>
            </a:r>
          </a:p>
          <a:p>
            <a:pPr>
              <a:buFont typeface="Wingdings" panose="05000000000000000000" pitchFamily="2" charset="2"/>
              <a:buChar char="v"/>
            </a:pPr>
            <a:r>
              <a:rPr lang="en-US" sz="3200" dirty="0"/>
              <a:t>Addresses microbiological risks</a:t>
            </a:r>
          </a:p>
          <a:p>
            <a:pPr>
              <a:buFont typeface="Wingdings" panose="05000000000000000000" pitchFamily="2" charset="2"/>
              <a:buChar char="v"/>
            </a:pPr>
            <a:r>
              <a:rPr lang="en-US" sz="3200" dirty="0"/>
              <a:t>Establishes science-based standards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28212" y="284499"/>
            <a:ext cx="2271845" cy="934701"/>
          </a:xfrm>
          <a:prstGeom prst="rect">
            <a:avLst/>
          </a:prstGeom>
        </p:spPr>
      </p:pic>
    </p:spTree>
    <p:extLst>
      <p:ext uri="{BB962C8B-B14F-4D97-AF65-F5344CB8AC3E}">
        <p14:creationId xmlns:p14="http://schemas.microsoft.com/office/powerpoint/2010/main" val="41916771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141412" y="533400"/>
            <a:ext cx="9751060" cy="914400"/>
          </a:xfrm>
        </p:spPr>
        <p:txBody>
          <a:bodyPr>
            <a:normAutofit/>
          </a:bodyPr>
          <a:lstStyle/>
          <a:p>
            <a:r>
              <a:rPr lang="en-US" sz="4000" b="1" dirty="0">
                <a:solidFill>
                  <a:srgbClr val="FFC000"/>
                </a:solidFill>
              </a:rPr>
              <a:t>Produce Safety Rule: Rule Sections</a:t>
            </a:r>
          </a:p>
        </p:txBody>
      </p:sp>
      <p:sp>
        <p:nvSpPr>
          <p:cNvPr id="6" name="Content Placeholder 5"/>
          <p:cNvSpPr>
            <a:spLocks noGrp="1"/>
          </p:cNvSpPr>
          <p:nvPr>
            <p:ph sz="half" idx="1"/>
          </p:nvPr>
        </p:nvSpPr>
        <p:spPr>
          <a:xfrm>
            <a:off x="760412" y="1981200"/>
            <a:ext cx="4875530" cy="4419600"/>
          </a:xfrm>
        </p:spPr>
        <p:txBody>
          <a:bodyPr>
            <a:normAutofit/>
          </a:bodyPr>
          <a:lstStyle/>
          <a:p>
            <a:pPr>
              <a:buFont typeface="Wingdings" panose="05000000000000000000" pitchFamily="2" charset="2"/>
              <a:buChar char="v"/>
            </a:pPr>
            <a:r>
              <a:rPr lang="en-US" sz="3200" dirty="0"/>
              <a:t>Worker Health, Hygiene and Training</a:t>
            </a:r>
          </a:p>
          <a:p>
            <a:pPr>
              <a:buFont typeface="Wingdings" panose="05000000000000000000" pitchFamily="2" charset="2"/>
              <a:buChar char="v"/>
            </a:pPr>
            <a:r>
              <a:rPr lang="en-US" sz="3200" dirty="0"/>
              <a:t>Soil Amendments </a:t>
            </a:r>
          </a:p>
          <a:p>
            <a:pPr>
              <a:buFont typeface="Wingdings" panose="05000000000000000000" pitchFamily="2" charset="2"/>
              <a:buChar char="v"/>
            </a:pPr>
            <a:r>
              <a:rPr lang="en-US" sz="3200" dirty="0"/>
              <a:t>Domesticated &amp; Wild Animals</a:t>
            </a:r>
            <a:endParaRPr lang="en-US" sz="2800" dirty="0"/>
          </a:p>
          <a:p>
            <a:pPr marL="0" indent="0">
              <a:buNone/>
            </a:pPr>
            <a:endParaRPr lang="en-US" i="1" dirty="0"/>
          </a:p>
        </p:txBody>
      </p:sp>
      <p:sp>
        <p:nvSpPr>
          <p:cNvPr id="2" name="Content Placeholder 1"/>
          <p:cNvSpPr>
            <a:spLocks noGrp="1"/>
          </p:cNvSpPr>
          <p:nvPr>
            <p:ph sz="half" idx="2"/>
          </p:nvPr>
        </p:nvSpPr>
        <p:spPr>
          <a:xfrm>
            <a:off x="6476682" y="1981200"/>
            <a:ext cx="4875530" cy="4267200"/>
          </a:xfrm>
        </p:spPr>
        <p:txBody>
          <a:bodyPr>
            <a:normAutofit/>
          </a:bodyPr>
          <a:lstStyle/>
          <a:p>
            <a:r>
              <a:rPr lang="en-US" sz="3200" dirty="0"/>
              <a:t>Agricultural Water </a:t>
            </a:r>
          </a:p>
          <a:p>
            <a:pPr lvl="1"/>
            <a:r>
              <a:rPr lang="en-US" sz="2800" dirty="0"/>
              <a:t>Production water</a:t>
            </a:r>
          </a:p>
          <a:p>
            <a:pPr lvl="1"/>
            <a:r>
              <a:rPr lang="en-US" sz="2800" dirty="0"/>
              <a:t>Post-harvest water</a:t>
            </a:r>
          </a:p>
          <a:p>
            <a:r>
              <a:rPr lang="en-US" sz="3200" dirty="0"/>
              <a:t>Equipment, Tools, Buildings &amp; Sanitation </a:t>
            </a:r>
          </a:p>
          <a:p>
            <a:r>
              <a:rPr lang="en-US" sz="3200" dirty="0"/>
              <a:t>*Sprout production</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28212" y="284499"/>
            <a:ext cx="2271845" cy="934701"/>
          </a:xfrm>
          <a:prstGeom prst="rect">
            <a:avLst/>
          </a:prstGeom>
        </p:spPr>
      </p:pic>
    </p:spTree>
    <p:extLst>
      <p:ext uri="{BB962C8B-B14F-4D97-AF65-F5344CB8AC3E}">
        <p14:creationId xmlns:p14="http://schemas.microsoft.com/office/powerpoint/2010/main" val="2041341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457200"/>
            <a:ext cx="9751060" cy="914400"/>
          </a:xfrm>
        </p:spPr>
        <p:txBody>
          <a:bodyPr>
            <a:normAutofit/>
          </a:bodyPr>
          <a:lstStyle/>
          <a:p>
            <a:r>
              <a:rPr lang="en-US" sz="4000" b="1" dirty="0">
                <a:solidFill>
                  <a:srgbClr val="FFC000"/>
                </a:solidFill>
              </a:rPr>
              <a:t>Produce Safety Rule</a:t>
            </a:r>
            <a:endParaRPr lang="en-US" sz="4000" dirty="0">
              <a:solidFill>
                <a:srgbClr val="FFC000"/>
              </a:solidFill>
            </a:endParaRPr>
          </a:p>
        </p:txBody>
      </p:sp>
      <p:sp>
        <p:nvSpPr>
          <p:cNvPr id="3" name="Content Placeholder 2"/>
          <p:cNvSpPr>
            <a:spLocks noGrp="1"/>
          </p:cNvSpPr>
          <p:nvPr>
            <p:ph sz="half" idx="1"/>
          </p:nvPr>
        </p:nvSpPr>
        <p:spPr>
          <a:xfrm>
            <a:off x="303212" y="1524000"/>
            <a:ext cx="4875530" cy="2286000"/>
          </a:xfrm>
        </p:spPr>
        <p:txBody>
          <a:bodyPr/>
          <a:lstStyle/>
          <a:p>
            <a:r>
              <a:rPr lang="en-US" b="1" dirty="0"/>
              <a:t>What’s Covered?</a:t>
            </a:r>
          </a:p>
          <a:p>
            <a:pPr lvl="1"/>
            <a:r>
              <a:rPr lang="en-US" dirty="0"/>
              <a:t>Produce that is typically consumed raw (food eaten in its raw or natural state).</a:t>
            </a:r>
          </a:p>
        </p:txBody>
      </p:sp>
      <p:sp>
        <p:nvSpPr>
          <p:cNvPr id="4" name="Content Placeholder 3"/>
          <p:cNvSpPr>
            <a:spLocks noGrp="1"/>
          </p:cNvSpPr>
          <p:nvPr>
            <p:ph sz="half" idx="2"/>
          </p:nvPr>
        </p:nvSpPr>
        <p:spPr>
          <a:xfrm>
            <a:off x="7085012" y="1524000"/>
            <a:ext cx="4875530" cy="2438400"/>
          </a:xfrm>
        </p:spPr>
        <p:txBody>
          <a:bodyPr/>
          <a:lstStyle/>
          <a:p>
            <a:r>
              <a:rPr lang="en-US" b="1" dirty="0"/>
              <a:t>What’s Not Covered?</a:t>
            </a:r>
          </a:p>
          <a:p>
            <a:pPr lvl="1"/>
            <a:r>
              <a:rPr lang="en-US" dirty="0"/>
              <a:t>Produce that is not a raw agricultural commodity.</a:t>
            </a:r>
          </a:p>
          <a:p>
            <a:pPr lvl="1"/>
            <a:r>
              <a:rPr lang="en-US" dirty="0"/>
              <a:t>Produce used for on-farm consumption.</a:t>
            </a:r>
          </a:p>
        </p:txBody>
      </p:sp>
      <p:sp>
        <p:nvSpPr>
          <p:cNvPr id="5" name="Content Placeholder 3"/>
          <p:cNvSpPr txBox="1">
            <a:spLocks/>
          </p:cNvSpPr>
          <p:nvPr/>
        </p:nvSpPr>
        <p:spPr>
          <a:xfrm>
            <a:off x="1370012" y="3886200"/>
            <a:ext cx="9599930" cy="2269524"/>
          </a:xfrm>
          <a:prstGeom prst="rect">
            <a:avLst/>
          </a:prstGeom>
        </p:spPr>
        <p:txBody>
          <a:bodyPr vert="horz" lIns="121899" tIns="60949" rIns="121899" bIns="60949" rtlCol="0">
            <a:normAutofit fontScale="92500" lnSpcReduction="20000"/>
          </a:bodyPr>
          <a:lstStyle>
            <a:lvl1pPr marL="304747" indent="-304747" algn="l" defTabSz="1218987" rtl="0" eaLnBrk="1" latinLnBrk="0" hangingPunct="1">
              <a:lnSpc>
                <a:spcPct val="90000"/>
              </a:lnSpc>
              <a:spcBef>
                <a:spcPts val="1800"/>
              </a:spcBef>
              <a:buClr>
                <a:schemeClr val="accent1">
                  <a:lumMod val="75000"/>
                </a:schemeClr>
              </a:buClr>
              <a:buFont typeface="Arial" pitchFamily="34" charset="0"/>
              <a:buChar char="•"/>
              <a:defRPr sz="2800" kern="1200">
                <a:solidFill>
                  <a:schemeClr val="tx1"/>
                </a:solidFill>
                <a:latin typeface="+mn-lt"/>
                <a:ea typeface="+mn-ea"/>
                <a:cs typeface="+mn-cs"/>
              </a:defRPr>
            </a:lvl1pPr>
            <a:lvl2pPr marL="755772" indent="-304747" algn="l" defTabSz="1218987" rtl="0" eaLnBrk="1" latinLnBrk="0" hangingPunct="1">
              <a:lnSpc>
                <a:spcPct val="90000"/>
              </a:lnSpc>
              <a:spcBef>
                <a:spcPts val="1200"/>
              </a:spcBef>
              <a:buClr>
                <a:schemeClr val="accent1">
                  <a:lumMod val="75000"/>
                </a:schemeClr>
              </a:buClr>
              <a:buFont typeface="Arial" pitchFamily="34" charset="0"/>
              <a:buChar char="–"/>
              <a:defRPr sz="2400" kern="1200">
                <a:solidFill>
                  <a:schemeClr val="tx1"/>
                </a:solidFill>
                <a:latin typeface="+mn-lt"/>
                <a:ea typeface="+mn-ea"/>
                <a:cs typeface="+mn-cs"/>
              </a:defRPr>
            </a:lvl2pPr>
            <a:lvl3pPr marL="1206797" indent="-304747" algn="l" defTabSz="1218987" rtl="0" eaLnBrk="1" latinLnBrk="0" hangingPunct="1">
              <a:lnSpc>
                <a:spcPct val="90000"/>
              </a:lnSpc>
              <a:spcBef>
                <a:spcPts val="800"/>
              </a:spcBef>
              <a:buClr>
                <a:schemeClr val="accent1">
                  <a:lumMod val="75000"/>
                </a:schemeClr>
              </a:buClr>
              <a:buFont typeface="Arial" pitchFamily="34" charset="0"/>
              <a:buChar char="•"/>
              <a:defRPr sz="2000" kern="1200">
                <a:solidFill>
                  <a:schemeClr val="tx1"/>
                </a:solidFill>
                <a:latin typeface="+mn-lt"/>
                <a:ea typeface="+mn-ea"/>
                <a:cs typeface="+mn-cs"/>
              </a:defRPr>
            </a:lvl3pPr>
            <a:lvl4pPr marL="1657822" indent="-304747" algn="l" defTabSz="1218987" rtl="0" eaLnBrk="1" latinLnBrk="0" hangingPunct="1">
              <a:lnSpc>
                <a:spcPct val="90000"/>
              </a:lnSpc>
              <a:spcBef>
                <a:spcPts val="800"/>
              </a:spcBef>
              <a:buClr>
                <a:schemeClr val="accent1">
                  <a:lumMod val="75000"/>
                </a:schemeClr>
              </a:buClr>
              <a:buFont typeface="Arial" pitchFamily="34" charset="0"/>
              <a:buChar char="•"/>
              <a:defRPr sz="2000" kern="1200">
                <a:solidFill>
                  <a:schemeClr val="tx1"/>
                </a:solidFill>
                <a:latin typeface="+mn-lt"/>
                <a:ea typeface="+mn-ea"/>
                <a:cs typeface="+mn-cs"/>
              </a:defRPr>
            </a:lvl4pPr>
            <a:lvl5pPr marL="2108847" indent="-304747" algn="l" defTabSz="1218987" rtl="0" eaLnBrk="1" latinLnBrk="0" hangingPunct="1">
              <a:lnSpc>
                <a:spcPct val="90000"/>
              </a:lnSpc>
              <a:spcBef>
                <a:spcPts val="800"/>
              </a:spcBef>
              <a:buClr>
                <a:schemeClr val="accent1">
                  <a:lumMod val="75000"/>
                </a:schemeClr>
              </a:buClr>
              <a:buFont typeface="Arial" pitchFamily="34" charset="0"/>
              <a:buChar char="•"/>
              <a:defRPr sz="2000" kern="1200">
                <a:solidFill>
                  <a:schemeClr val="tx1"/>
                </a:solidFill>
                <a:latin typeface="+mn-lt"/>
                <a:ea typeface="+mn-ea"/>
                <a:cs typeface="+mn-cs"/>
              </a:defRPr>
            </a:lvl5pPr>
            <a:lvl6pPr marL="2559872"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6pPr>
            <a:lvl7pPr marL="3010897"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7pPr>
            <a:lvl8pPr marL="3461922"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8pPr>
            <a:lvl9pPr marL="3912947"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9pPr>
          </a:lstStyle>
          <a:p>
            <a:pPr marL="0" indent="0" algn="ctr">
              <a:buNone/>
            </a:pPr>
            <a:r>
              <a:rPr lang="en-US" b="1" dirty="0"/>
              <a:t>Who may  be Exempt?</a:t>
            </a:r>
          </a:p>
          <a:p>
            <a:pPr lvl="1"/>
            <a:r>
              <a:rPr lang="en-US" dirty="0"/>
              <a:t>Produce that receives commercial processing, or</a:t>
            </a:r>
          </a:p>
          <a:p>
            <a:pPr lvl="1"/>
            <a:r>
              <a:rPr lang="en-US" dirty="0"/>
              <a:t>Farms with &lt;$25,000 annual food sales.</a:t>
            </a:r>
          </a:p>
          <a:p>
            <a:pPr lvl="1"/>
            <a:r>
              <a:rPr lang="en-US" dirty="0"/>
              <a:t>“Qualified Facilities” have modified requirements</a:t>
            </a:r>
          </a:p>
          <a:p>
            <a:pPr lvl="2"/>
            <a:r>
              <a:rPr lang="en-US" dirty="0"/>
              <a:t>Average food sales averaging less than $500,000/year (3-year average)</a:t>
            </a:r>
          </a:p>
          <a:p>
            <a:pPr lvl="2"/>
            <a:r>
              <a:rPr lang="en-US" dirty="0"/>
              <a:t>Sale to qualified end-users must exceed sales to others</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28212" y="284499"/>
            <a:ext cx="2271845" cy="934701"/>
          </a:xfrm>
          <a:prstGeom prst="rect">
            <a:avLst/>
          </a:prstGeom>
        </p:spPr>
      </p:pic>
    </p:spTree>
    <p:extLst>
      <p:ext uri="{BB962C8B-B14F-4D97-AF65-F5344CB8AC3E}">
        <p14:creationId xmlns:p14="http://schemas.microsoft.com/office/powerpoint/2010/main" val="895434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0171" y="495300"/>
            <a:ext cx="3276600" cy="838200"/>
          </a:xfrm>
        </p:spPr>
        <p:txBody>
          <a:bodyPr/>
          <a:lstStyle/>
          <a:p>
            <a:r>
              <a:rPr lang="en-US" b="1" dirty="0">
                <a:solidFill>
                  <a:srgbClr val="FFC000"/>
                </a:solidFill>
              </a:rPr>
              <a:t>Definitions </a:t>
            </a:r>
          </a:p>
        </p:txBody>
      </p:sp>
      <p:sp>
        <p:nvSpPr>
          <p:cNvPr id="3" name="Content Placeholder 2"/>
          <p:cNvSpPr>
            <a:spLocks noGrp="1"/>
          </p:cNvSpPr>
          <p:nvPr>
            <p:ph sz="half" idx="1"/>
          </p:nvPr>
        </p:nvSpPr>
        <p:spPr>
          <a:xfrm>
            <a:off x="0" y="1371600"/>
            <a:ext cx="6016942" cy="5410200"/>
          </a:xfrm>
        </p:spPr>
        <p:txBody>
          <a:bodyPr>
            <a:normAutofit fontScale="77500" lnSpcReduction="20000"/>
          </a:bodyPr>
          <a:lstStyle/>
          <a:p>
            <a:r>
              <a:rPr lang="en-US" dirty="0"/>
              <a:t>“</a:t>
            </a:r>
            <a:r>
              <a:rPr lang="en-US" i="1" dirty="0"/>
              <a:t>Raw Agricultural Commodity</a:t>
            </a:r>
            <a:r>
              <a:rPr lang="en-US" dirty="0"/>
              <a:t>”: produce that is eaten in it’s natural, raw state.</a:t>
            </a:r>
          </a:p>
          <a:p>
            <a:r>
              <a:rPr lang="en-US" i="1" dirty="0"/>
              <a:t>Produce</a:t>
            </a:r>
            <a:r>
              <a:rPr lang="en-US" dirty="0"/>
              <a:t>= any fruit/veggie including mushrooms, sprouts, peanuts, tree nuts &amp; herbs.</a:t>
            </a:r>
          </a:p>
          <a:p>
            <a:r>
              <a:rPr lang="en-US" i="1" dirty="0"/>
              <a:t>Fruit</a:t>
            </a:r>
            <a:r>
              <a:rPr lang="en-US" dirty="0"/>
              <a:t>= edible reproductive body of a seed plant/tree nut.</a:t>
            </a:r>
          </a:p>
          <a:p>
            <a:pPr lvl="1"/>
            <a:r>
              <a:rPr lang="en-US" dirty="0"/>
              <a:t>The harvestable/harvested part of a plant developed from a flower.</a:t>
            </a:r>
          </a:p>
          <a:p>
            <a:r>
              <a:rPr lang="en-US" i="1" dirty="0"/>
              <a:t>Vegetable</a:t>
            </a:r>
            <a:r>
              <a:rPr lang="en-US" dirty="0"/>
              <a:t>= edible part of an herbaceous plant or fleshy fruiting body of </a:t>
            </a:r>
            <a:r>
              <a:rPr lang="en-US"/>
              <a:t>a fungus</a:t>
            </a:r>
            <a:endParaRPr lang="en-US" dirty="0"/>
          </a:p>
          <a:p>
            <a:pPr lvl="1"/>
            <a:r>
              <a:rPr lang="en-US" dirty="0"/>
              <a:t>The harvestable/harvested part of a plant/fungus whose fruit/seeds/roots/tubers/bulbs/stems/leaves/flower parts are used as food.</a:t>
            </a:r>
          </a:p>
          <a:p>
            <a:r>
              <a:rPr lang="en-US" dirty="0"/>
              <a:t>*Produce does not include food grains. </a:t>
            </a:r>
          </a:p>
        </p:txBody>
      </p:sp>
      <p:sp>
        <p:nvSpPr>
          <p:cNvPr id="4" name="Content Placeholder 3"/>
          <p:cNvSpPr>
            <a:spLocks noGrp="1"/>
          </p:cNvSpPr>
          <p:nvPr>
            <p:ph sz="half" idx="2"/>
          </p:nvPr>
        </p:nvSpPr>
        <p:spPr>
          <a:xfrm>
            <a:off x="6629082" y="914400"/>
            <a:ext cx="5332730" cy="5867400"/>
          </a:xfrm>
        </p:spPr>
        <p:txBody>
          <a:bodyPr>
            <a:normAutofit fontScale="77500" lnSpcReduction="20000"/>
          </a:bodyPr>
          <a:lstStyle/>
          <a:p>
            <a:r>
              <a:rPr lang="en-US" dirty="0"/>
              <a:t>“</a:t>
            </a:r>
            <a:r>
              <a:rPr lang="en-US" i="1" dirty="0"/>
              <a:t>Rarely Consumed Raw</a:t>
            </a:r>
            <a:r>
              <a:rPr lang="en-US" dirty="0"/>
              <a:t>” Produce: produce that is almost always cooked before being consumed:</a:t>
            </a:r>
          </a:p>
          <a:p>
            <a:pPr lvl="1"/>
            <a:r>
              <a:rPr lang="en-US" dirty="0"/>
              <a:t>Asparagus</a:t>
            </a:r>
          </a:p>
          <a:p>
            <a:pPr lvl="1"/>
            <a:r>
              <a:rPr lang="en-US" dirty="0"/>
              <a:t>Beans/chickpeas/lentils</a:t>
            </a:r>
          </a:p>
          <a:p>
            <a:pPr lvl="1"/>
            <a:r>
              <a:rPr lang="en-US" dirty="0"/>
              <a:t>Beets</a:t>
            </a:r>
          </a:p>
          <a:p>
            <a:pPr lvl="1"/>
            <a:r>
              <a:rPr lang="en-US" dirty="0"/>
              <a:t>Cashews/hazelnuts/peanuts/pecans</a:t>
            </a:r>
          </a:p>
          <a:p>
            <a:pPr lvl="1"/>
            <a:r>
              <a:rPr lang="en-US" dirty="0"/>
              <a:t>Cocoa beans/coffee beans</a:t>
            </a:r>
          </a:p>
          <a:p>
            <a:pPr lvl="1"/>
            <a:r>
              <a:rPr lang="en-US" dirty="0"/>
              <a:t>Collards </a:t>
            </a:r>
          </a:p>
          <a:p>
            <a:pPr lvl="1"/>
            <a:r>
              <a:rPr lang="en-US" dirty="0"/>
              <a:t>Corn/sweet corn</a:t>
            </a:r>
          </a:p>
          <a:p>
            <a:pPr lvl="1"/>
            <a:r>
              <a:rPr lang="en-US" dirty="0"/>
              <a:t>Cranberries</a:t>
            </a:r>
          </a:p>
          <a:p>
            <a:pPr lvl="1"/>
            <a:r>
              <a:rPr lang="en-US" dirty="0"/>
              <a:t>Dates/figs</a:t>
            </a:r>
          </a:p>
          <a:p>
            <a:pPr lvl="1"/>
            <a:r>
              <a:rPr lang="en-US" dirty="0"/>
              <a:t>Dill/peppermint </a:t>
            </a:r>
          </a:p>
          <a:p>
            <a:pPr lvl="1"/>
            <a:r>
              <a:rPr lang="en-US" dirty="0"/>
              <a:t>Eggplants </a:t>
            </a:r>
          </a:p>
          <a:p>
            <a:pPr lvl="1"/>
            <a:r>
              <a:rPr lang="en-US" dirty="0"/>
              <a:t>Okra</a:t>
            </a:r>
          </a:p>
          <a:p>
            <a:pPr lvl="1"/>
            <a:r>
              <a:rPr lang="en-US" dirty="0"/>
              <a:t>Potatoes/sweet potatoes</a:t>
            </a:r>
          </a:p>
          <a:p>
            <a:pPr lvl="1"/>
            <a:r>
              <a:rPr lang="en-US" dirty="0"/>
              <a:t>Squash </a:t>
            </a:r>
          </a:p>
          <a:p>
            <a:pPr lvl="1"/>
            <a:endParaRPr lang="en-US" dirty="0"/>
          </a:p>
        </p:txBody>
      </p:sp>
    </p:spTree>
    <p:extLst>
      <p:ext uri="{BB962C8B-B14F-4D97-AF65-F5344CB8AC3E}">
        <p14:creationId xmlns:p14="http://schemas.microsoft.com/office/powerpoint/2010/main" val="1396442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ooking 16x9">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extLst>
    <a:ext uri="{05A4C25C-085E-4340-85A3-A5531E510DB2}">
      <thm15:themeFamily xmlns:thm15="http://schemas.microsoft.com/office/thememl/2012/main" name="Fresh food presentation (widescreen).potx" id="{63DD3034-9CB5-4B6F-BCA0-530A5E267AB2}" vid="{9783A5E3-1DF2-4F3C-8902-0C2EB8A188D6}"/>
    </a:ext>
  </a:extLst>
</a:theme>
</file>

<file path=ppt/theme/theme2.xml><?xml version="1.0" encoding="utf-8"?>
<a:theme xmlns:a="http://schemas.openxmlformats.org/drawingml/2006/main" name="Office Theme">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theme>
</file>

<file path=ppt/theme/theme3.xml><?xml version="1.0" encoding="utf-8"?>
<a:theme xmlns:a="http://schemas.openxmlformats.org/drawingml/2006/main" name="Office Theme">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08942AA-0721-4324-BC2C-A3CB43F24E71}">
  <ds:schemaRefs>
    <ds:schemaRef ds:uri="http://schemas.microsoft.com/sharepoint/v3/contenttype/forms"/>
  </ds:schemaRefs>
</ds:datastoreItem>
</file>

<file path=customXml/itemProps2.xml><?xml version="1.0" encoding="utf-8"?>
<ds:datastoreItem xmlns:ds="http://schemas.openxmlformats.org/officeDocument/2006/customXml" ds:itemID="{5E700CCB-20BA-4760-AB9F-AC3B63ED32E0}">
  <ds:schemaRefs>
    <ds:schemaRef ds:uri="http://purl.org/dc/dcmitype/"/>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http://purl.org/dc/terms/"/>
    <ds:schemaRef ds:uri="40262f94-9f35-4ac3-9a90-690165a166b7"/>
    <ds:schemaRef ds:uri="a4f35948-e619-41b3-aa29-22878b09cfd2"/>
    <ds:schemaRef ds:uri="http://www.w3.org/XML/1998/namespace"/>
    <ds:schemaRef ds:uri="http://purl.org/dc/elements/1.1/"/>
  </ds:schemaRefs>
</ds:datastoreItem>
</file>

<file path=customXml/itemProps3.xml><?xml version="1.0" encoding="utf-8"?>
<ds:datastoreItem xmlns:ds="http://schemas.openxmlformats.org/officeDocument/2006/customXml" ds:itemID="{FB14945D-DABB-422F-9B28-D299995C92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Fresh food presentation (widescreen)</Template>
  <TotalTime>307</TotalTime>
  <Words>1725</Words>
  <Application>Microsoft Office PowerPoint</Application>
  <PresentationFormat>Custom</PresentationFormat>
  <Paragraphs>188</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Constantia</vt:lpstr>
      <vt:lpstr>Wingdings</vt:lpstr>
      <vt:lpstr>Cooking 16x9</vt:lpstr>
      <vt:lpstr>WA State Dept. of Agriculture  Produce Safety Program &amp; Produce Safety Rule</vt:lpstr>
      <vt:lpstr>WSDA Produce Safety Program</vt:lpstr>
      <vt:lpstr>4 Long-Term Goals</vt:lpstr>
      <vt:lpstr>Executive  Program Overview </vt:lpstr>
      <vt:lpstr>Food Safety Modernization Act (FSMA)</vt:lpstr>
      <vt:lpstr>Produce Safety Rule</vt:lpstr>
      <vt:lpstr>Produce Safety Rule: Rule Sections</vt:lpstr>
      <vt:lpstr>Produce Safety Rule</vt:lpstr>
      <vt:lpstr>Definitions </vt:lpstr>
      <vt:lpstr>Produce Safety Rule: Training Requirement</vt:lpstr>
      <vt:lpstr>Produce Safety Alliance: Grower &amp;  Train-the-Trainer Courses</vt:lpstr>
      <vt:lpstr>WSDA &amp; WSU Collaboration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Produce Safety Program</dc:title>
  <dc:creator>Wisehart, Jill (AGR)</dc:creator>
  <cp:lastModifiedBy>Matthew Andrews</cp:lastModifiedBy>
  <cp:revision>64</cp:revision>
  <cp:lastPrinted>2017-09-18T17:43:05Z</cp:lastPrinted>
  <dcterms:created xsi:type="dcterms:W3CDTF">2017-03-16T20:36:24Z</dcterms:created>
  <dcterms:modified xsi:type="dcterms:W3CDTF">2017-09-21T14:13:51Z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ies>
</file>