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25" r:id="rId3"/>
    <p:sldId id="329" r:id="rId4"/>
    <p:sldId id="326" r:id="rId5"/>
    <p:sldId id="327" r:id="rId6"/>
    <p:sldId id="333" r:id="rId7"/>
    <p:sldId id="334" r:id="rId8"/>
    <p:sldId id="33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1710" y="102"/>
      </p:cViewPr>
      <p:guideLst>
        <p:guide orient="horz" pos="2160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.uidaho.edu\shared\CALS\RYU\A%20Robinson\Data\Spreadsheets\model%20posterior%20comparisons%20and%20summa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133092738407693E-2"/>
          <c:y val="2.4204831436826169E-2"/>
          <c:w val="0.91228357392825898"/>
          <c:h val="0.87829006813564758"/>
        </c:manualLayout>
      </c:layout>
      <c:scatterChart>
        <c:scatterStyle val="lineMarker"/>
        <c:varyColors val="0"/>
        <c:ser>
          <c:idx val="0"/>
          <c:order val="0"/>
          <c:tx>
            <c:v>Annual crop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'BC gdd'!$P$2:$P$16</c:f>
              <c:numCache>
                <c:formatCode>General</c:formatCode>
                <c:ptCount val="15"/>
                <c:pt idx="0">
                  <c:v>34.073900000000002</c:v>
                </c:pt>
                <c:pt idx="1">
                  <c:v>31.3902</c:v>
                </c:pt>
                <c:pt idx="2">
                  <c:v>30.066800000000001</c:v>
                </c:pt>
                <c:pt idx="3">
                  <c:v>34.073900000000002</c:v>
                </c:pt>
                <c:pt idx="4">
                  <c:v>31.3902</c:v>
                </c:pt>
                <c:pt idx="5">
                  <c:v>30.066800000000001</c:v>
                </c:pt>
                <c:pt idx="6">
                  <c:v>34.073900000000002</c:v>
                </c:pt>
                <c:pt idx="7">
                  <c:v>31.3902</c:v>
                </c:pt>
                <c:pt idx="8">
                  <c:v>30.066800000000001</c:v>
                </c:pt>
                <c:pt idx="9">
                  <c:v>34.073900000000002</c:v>
                </c:pt>
                <c:pt idx="10">
                  <c:v>31.3902</c:v>
                </c:pt>
                <c:pt idx="11">
                  <c:v>30.066800000000001</c:v>
                </c:pt>
                <c:pt idx="12">
                  <c:v>34.073900000000002</c:v>
                </c:pt>
                <c:pt idx="13">
                  <c:v>31.3902</c:v>
                </c:pt>
                <c:pt idx="14">
                  <c:v>30.066800000000001</c:v>
                </c:pt>
              </c:numCache>
            </c:numRef>
          </c:xVal>
          <c:yVal>
            <c:numRef>
              <c:f>'BC gdd'!$V$2:$V$16</c:f>
              <c:numCache>
                <c:formatCode>General</c:formatCode>
                <c:ptCount val="15"/>
                <c:pt idx="0">
                  <c:v>860.24490000000003</c:v>
                </c:pt>
                <c:pt idx="1">
                  <c:v>320.74380000000002</c:v>
                </c:pt>
                <c:pt idx="2">
                  <c:v>585.28229999999996</c:v>
                </c:pt>
                <c:pt idx="3">
                  <c:v>818.96659999999997</c:v>
                </c:pt>
                <c:pt idx="4">
                  <c:v>338.98160000000001</c:v>
                </c:pt>
                <c:pt idx="5">
                  <c:v>611.98760000000004</c:v>
                </c:pt>
                <c:pt idx="6">
                  <c:v>587.31290000000001</c:v>
                </c:pt>
                <c:pt idx="7">
                  <c:v>511.71170000000001</c:v>
                </c:pt>
                <c:pt idx="8">
                  <c:v>912.69010000000003</c:v>
                </c:pt>
                <c:pt idx="9">
                  <c:v>595.77009999999996</c:v>
                </c:pt>
                <c:pt idx="10">
                  <c:v>504.48599999999999</c:v>
                </c:pt>
                <c:pt idx="11">
                  <c:v>903.64350000000002</c:v>
                </c:pt>
                <c:pt idx="12">
                  <c:v>806.01189999999997</c:v>
                </c:pt>
                <c:pt idx="13">
                  <c:v>348.78899999999999</c:v>
                </c:pt>
                <c:pt idx="14">
                  <c:v>639.21410000000003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D68-4946-8EBA-8F531D5DEC1E}"/>
            </c:ext>
          </c:extLst>
        </c:ser>
        <c:ser>
          <c:idx val="1"/>
          <c:order val="1"/>
          <c:tx>
            <c:v>Transitional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rgbClr val="C0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'BC gdd'!$P$19:$P$33</c:f>
              <c:numCache>
                <c:formatCode>General</c:formatCode>
                <c:ptCount val="15"/>
                <c:pt idx="0">
                  <c:v>36.387300000000003</c:v>
                </c:pt>
                <c:pt idx="1">
                  <c:v>44.063699999999997</c:v>
                </c:pt>
                <c:pt idx="2">
                  <c:v>50.718200000000003</c:v>
                </c:pt>
                <c:pt idx="3">
                  <c:v>36.387300000000003</c:v>
                </c:pt>
                <c:pt idx="4">
                  <c:v>44.063699999999997</c:v>
                </c:pt>
                <c:pt idx="5">
                  <c:v>50.718200000000003</c:v>
                </c:pt>
                <c:pt idx="6">
                  <c:v>36.387300000000003</c:v>
                </c:pt>
                <c:pt idx="7">
                  <c:v>44.063699999999997</c:v>
                </c:pt>
                <c:pt idx="8">
                  <c:v>50.718200000000003</c:v>
                </c:pt>
                <c:pt idx="9">
                  <c:v>36.387300000000003</c:v>
                </c:pt>
                <c:pt idx="10">
                  <c:v>44.063699999999997</c:v>
                </c:pt>
                <c:pt idx="11">
                  <c:v>50.718200000000003</c:v>
                </c:pt>
                <c:pt idx="12">
                  <c:v>36.387300000000003</c:v>
                </c:pt>
                <c:pt idx="13">
                  <c:v>44.063699999999997</c:v>
                </c:pt>
                <c:pt idx="14">
                  <c:v>50.718200000000003</c:v>
                </c:pt>
              </c:numCache>
            </c:numRef>
          </c:xVal>
          <c:yVal>
            <c:numRef>
              <c:f>'BC gdd'!$V$19:$V$33</c:f>
              <c:numCache>
                <c:formatCode>General</c:formatCode>
                <c:ptCount val="15"/>
                <c:pt idx="0">
                  <c:v>717.07299999999998</c:v>
                </c:pt>
                <c:pt idx="1">
                  <c:v>664.39710000000002</c:v>
                </c:pt>
                <c:pt idx="2">
                  <c:v>161.46583999999999</c:v>
                </c:pt>
                <c:pt idx="3">
                  <c:v>578.44929999999999</c:v>
                </c:pt>
                <c:pt idx="4">
                  <c:v>658.47929999999997</c:v>
                </c:pt>
                <c:pt idx="5">
                  <c:v>121.25296</c:v>
                </c:pt>
                <c:pt idx="6">
                  <c:v>1512.3116</c:v>
                </c:pt>
                <c:pt idx="7">
                  <c:v>681.4425</c:v>
                </c:pt>
                <c:pt idx="8">
                  <c:v>602.46109999999999</c:v>
                </c:pt>
                <c:pt idx="9">
                  <c:v>1190.7197000000001</c:v>
                </c:pt>
                <c:pt idx="10">
                  <c:v>675.94069999999999</c:v>
                </c:pt>
                <c:pt idx="11">
                  <c:v>383.89729999999997</c:v>
                </c:pt>
                <c:pt idx="12">
                  <c:v>553.16999999999996</c:v>
                </c:pt>
                <c:pt idx="13">
                  <c:v>657.23419999999999</c:v>
                </c:pt>
                <c:pt idx="14">
                  <c:v>114.593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D68-4946-8EBA-8F531D5DEC1E}"/>
            </c:ext>
          </c:extLst>
        </c:ser>
        <c:ser>
          <c:idx val="2"/>
          <c:order val="2"/>
          <c:tx>
            <c:v>Grain-fallow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20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'BC gdd'!$P$36:$P$49</c:f>
              <c:numCache>
                <c:formatCode>General</c:formatCode>
                <c:ptCount val="14"/>
                <c:pt idx="0">
                  <c:v>64.071700000000007</c:v>
                </c:pt>
                <c:pt idx="1">
                  <c:v>66.0304</c:v>
                </c:pt>
                <c:pt idx="2">
                  <c:v>57.978400000000001</c:v>
                </c:pt>
                <c:pt idx="3">
                  <c:v>64.071700000000007</c:v>
                </c:pt>
                <c:pt idx="4">
                  <c:v>66.0304</c:v>
                </c:pt>
                <c:pt idx="5">
                  <c:v>57.978400000000001</c:v>
                </c:pt>
                <c:pt idx="6">
                  <c:v>64.071700000000007</c:v>
                </c:pt>
                <c:pt idx="7">
                  <c:v>66.0304</c:v>
                </c:pt>
                <c:pt idx="8">
                  <c:v>64.071700000000007</c:v>
                </c:pt>
                <c:pt idx="9">
                  <c:v>66.0304</c:v>
                </c:pt>
                <c:pt idx="10">
                  <c:v>57.978400000000001</c:v>
                </c:pt>
                <c:pt idx="11">
                  <c:v>64.071700000000007</c:v>
                </c:pt>
                <c:pt idx="12">
                  <c:v>66.0304</c:v>
                </c:pt>
                <c:pt idx="13">
                  <c:v>57.978400000000001</c:v>
                </c:pt>
              </c:numCache>
            </c:numRef>
          </c:xVal>
          <c:yVal>
            <c:numRef>
              <c:f>'BC gdd'!$V$36:$V$49</c:f>
              <c:numCache>
                <c:formatCode>General</c:formatCode>
                <c:ptCount val="14"/>
                <c:pt idx="0">
                  <c:v>253.21510000000001</c:v>
                </c:pt>
                <c:pt idx="1">
                  <c:v>29.903279999999999</c:v>
                </c:pt>
                <c:pt idx="2">
                  <c:v>16.20391</c:v>
                </c:pt>
                <c:pt idx="3">
                  <c:v>250.2961</c:v>
                </c:pt>
                <c:pt idx="4">
                  <c:v>29.897069999999999</c:v>
                </c:pt>
                <c:pt idx="5">
                  <c:v>15.769819</c:v>
                </c:pt>
                <c:pt idx="6">
                  <c:v>48.510069999999999</c:v>
                </c:pt>
                <c:pt idx="7">
                  <c:v>21.774290000000001</c:v>
                </c:pt>
                <c:pt idx="8">
                  <c:v>87.370699999999999</c:v>
                </c:pt>
                <c:pt idx="9">
                  <c:v>24.524190000000001</c:v>
                </c:pt>
                <c:pt idx="10">
                  <c:v>7.1602410000000001</c:v>
                </c:pt>
                <c:pt idx="11">
                  <c:v>159.7901</c:v>
                </c:pt>
                <c:pt idx="12">
                  <c:v>27.478649999999998</c:v>
                </c:pt>
                <c:pt idx="13">
                  <c:v>11.632488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D68-4946-8EBA-8F531D5DEC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8957440"/>
        <c:axId val="138960160"/>
      </c:scatterChart>
      <c:valAx>
        <c:axId val="138957440"/>
        <c:scaling>
          <c:orientation val="minMax"/>
          <c:min val="2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GDD / mm precipitation , June 1st to September 31st 2016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8960160"/>
        <c:crosses val="autoZero"/>
        <c:crossBetween val="midCat"/>
      </c:valAx>
      <c:valAx>
        <c:axId val="138960160"/>
        <c:scaling>
          <c:orientation val="minMax"/>
          <c:max val="2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Propagules / g soil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8957440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6160504155730534"/>
          <c:y val="6.0356488480180909E-2"/>
          <c:w val="0.34506069553805768"/>
          <c:h val="0.17954717733027814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8BE41-C265-4A83-A8C1-4744AB81834D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67048-A42A-49B9-8AC5-2A7C61F5A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25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BD67-5303-4714-8D8E-0F6889527F67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5CFC-C89D-4FDC-9DF8-3F4351A63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9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06F9-81E9-48B0-A9B7-3F217BFC954B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5CFC-C89D-4FDC-9DF8-3F4351A63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1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D48E-302C-4B50-BE01-201F00A76AFA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5CFC-C89D-4FDC-9DF8-3F4351A63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1C91-43D2-43AF-92EF-01793A594B0B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5CFC-C89D-4FDC-9DF8-3F4351A63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4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962F-D5D6-4B3C-961B-77C13F7E5939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5CFC-C89D-4FDC-9DF8-3F4351A63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24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E920-F677-4F32-80AD-396AD0CC5CCE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5CFC-C89D-4FDC-9DF8-3F4351A63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8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3C5C-E912-4DC5-93CE-0E45452C8BBC}" type="datetime1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5CFC-C89D-4FDC-9DF8-3F4351A63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8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E34A-40B9-4543-B31A-03386AE2F3DE}" type="datetime1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5CFC-C89D-4FDC-9DF8-3F4351A63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1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85B5-EA02-4D73-8B07-1B45EBAB6C70}" type="datetime1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5CFC-C89D-4FDC-9DF8-3F4351A63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1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523F-EEB3-4A36-BFC9-D22293A75861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5CFC-C89D-4FDC-9DF8-3F4351A63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2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3FDF-2245-4502-AD12-67F0D0919BD4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5CFC-C89D-4FDC-9DF8-3F4351A63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9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45413-5163-49EE-B086-03B94DBBEB27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35CFC-C89D-4FDC-9DF8-3F4351A63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5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1552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Predicting soil populations of </a:t>
            </a:r>
            <a:r>
              <a:rPr lang="en-US" i="1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F. </a:t>
            </a:r>
            <a:r>
              <a:rPr lang="en-US" i="1" dirty="0" err="1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culmorum</a:t>
            </a:r>
            <a:r>
              <a:rPr lang="en-US" i="1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br>
              <a:rPr lang="en-US" i="1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using site-specific </a:t>
            </a:r>
            <a:br>
              <a:rPr lang="en-US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climate data</a:t>
            </a:r>
            <a:endParaRPr lang="en-US" sz="4900" dirty="0">
              <a:solidFill>
                <a:srgbClr val="C0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410199"/>
            <a:ext cx="6858000" cy="946151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  <a:cs typeface="Times New Roman" panose="02020603050405020304" pitchFamily="18" charset="0"/>
              </a:rPr>
              <a:t>Andrew Robinson</a:t>
            </a:r>
          </a:p>
          <a:p>
            <a:r>
              <a:rPr lang="en-US" sz="1800" dirty="0">
                <a:latin typeface="Georgia" panose="02040502050405020303" pitchFamily="18" charset="0"/>
                <a:cs typeface="Times New Roman" panose="02020603050405020304" pitchFamily="18" charset="0"/>
              </a:rPr>
              <a:t>August 29</a:t>
            </a:r>
            <a:r>
              <a:rPr lang="en-US" sz="1800" baseline="30000" dirty="0">
                <a:latin typeface="Georgia" panose="02040502050405020303" pitchFamily="18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latin typeface="Georgia" panose="02040502050405020303" pitchFamily="18" charset="0"/>
                <a:cs typeface="Times New Roman" panose="02020603050405020304" pitchFamily="18" charset="0"/>
              </a:rPr>
              <a:t>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5CFC-C89D-4FDC-9DF8-3F4351A631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3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5CFC-C89D-4FDC-9DF8-3F4351A6318F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Georgia" panose="02040502050405020303" pitchFamily="18" charset="0"/>
              </a:rPr>
              <a:t>The problem</a:t>
            </a:r>
            <a:endParaRPr lang="en-US" sz="3200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352144"/>
            <a:ext cx="6902506" cy="369332"/>
          </a:xfrm>
          <a:prstGeom prst="rect">
            <a:avLst/>
          </a:prstGeom>
          <a:solidFill>
            <a:srgbClr val="C00000">
              <a:alpha val="3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i="1" dirty="0">
                <a:latin typeface="Georgia" panose="02040502050405020303" pitchFamily="18" charset="0"/>
              </a:rPr>
              <a:t>Explanation of the underlying dissertation problem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166842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Georgia" panose="02040502050405020303" pitchFamily="18" charset="0"/>
                <a:cs typeface="Times New Roman" panose="02020603050405020304" pitchFamily="18" charset="0"/>
              </a:rPr>
              <a:t>Deoxynivalenol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 (DON) 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is a common contaminant of grains grown across the United States, with the 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exception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 of the Inland Pacific Northwest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Grains typically become contaminated with DON during a disease known as </a:t>
            </a:r>
            <a:r>
              <a:rPr lang="en-US" sz="2400" b="1" dirty="0" err="1">
                <a:latin typeface="Georgia" panose="02040502050405020303" pitchFamily="18" charset="0"/>
                <a:cs typeface="Times New Roman" panose="02020603050405020304" pitchFamily="18" charset="0"/>
              </a:rPr>
              <a:t>Fusarium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 Head Blight (FHB)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FHB is favored by </a:t>
            </a:r>
            <a:r>
              <a:rPr lang="en-US" sz="2400" i="1" dirty="0">
                <a:latin typeface="Georgia" panose="02040502050405020303" pitchFamily="18" charset="0"/>
                <a:cs typeface="Times New Roman" panose="02020603050405020304" pitchFamily="18" charset="0"/>
              </a:rPr>
              <a:t>warm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 and </a:t>
            </a:r>
            <a:r>
              <a:rPr lang="en-US" sz="2400" i="1" dirty="0">
                <a:latin typeface="Georgia" panose="02040502050405020303" pitchFamily="18" charset="0"/>
                <a:cs typeface="Times New Roman" panose="02020603050405020304" pitchFamily="18" charset="0"/>
              </a:rPr>
              <a:t>humid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 conditions during flowering, a time which is typically </a:t>
            </a:r>
            <a:r>
              <a:rPr lang="en-US" sz="2400" i="1" dirty="0">
                <a:latin typeface="Georgia" panose="02040502050405020303" pitchFamily="18" charset="0"/>
                <a:cs typeface="Times New Roman" panose="02020603050405020304" pitchFamily="18" charset="0"/>
              </a:rPr>
              <a:t>hot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 and </a:t>
            </a:r>
            <a:r>
              <a:rPr lang="en-US" sz="2400" i="1" dirty="0">
                <a:latin typeface="Georgia" panose="02040502050405020303" pitchFamily="18" charset="0"/>
                <a:cs typeface="Times New Roman" panose="02020603050405020304" pitchFamily="18" charset="0"/>
              </a:rPr>
              <a:t>dry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 within the Inland Pacific Northwest</a:t>
            </a:r>
          </a:p>
        </p:txBody>
      </p:sp>
    </p:spTree>
    <p:extLst>
      <p:ext uri="{BB962C8B-B14F-4D97-AF65-F5344CB8AC3E}">
        <p14:creationId xmlns:p14="http://schemas.microsoft.com/office/powerpoint/2010/main" val="22763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5CFC-C89D-4FDC-9DF8-3F4351A6318F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Georgia" panose="02040502050405020303" pitchFamily="18" charset="0"/>
              </a:rPr>
              <a:t>The question</a:t>
            </a:r>
            <a:endParaRPr lang="en-US" sz="3200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352144"/>
            <a:ext cx="6902506" cy="369332"/>
          </a:xfrm>
          <a:prstGeom prst="rect">
            <a:avLst/>
          </a:prstGeom>
          <a:solidFill>
            <a:srgbClr val="C00000">
              <a:alpha val="3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i="1" dirty="0">
                <a:latin typeface="Georgia" panose="02040502050405020303" pitchFamily="18" charset="0"/>
              </a:rPr>
              <a:t>The underlying question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9664" y="1997839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latin typeface="Georgia" panose="02040502050405020303" pitchFamily="18" charset="0"/>
                <a:cs typeface="Times New Roman" panose="02020603050405020304" pitchFamily="18" charset="0"/>
              </a:rPr>
              <a:t>Could grains grown in the</a:t>
            </a:r>
          </a:p>
          <a:p>
            <a:pPr algn="ctr"/>
            <a:r>
              <a:rPr lang="en-US" sz="3600" i="1" dirty="0">
                <a:latin typeface="Georgia" panose="02040502050405020303" pitchFamily="18" charset="0"/>
                <a:cs typeface="Times New Roman" panose="02020603050405020304" pitchFamily="18" charset="0"/>
              </a:rPr>
              <a:t> Inland Pacific Northwest </a:t>
            </a:r>
          </a:p>
          <a:p>
            <a:pPr algn="ctr"/>
            <a:r>
              <a:rPr lang="en-US" sz="3600" i="1" dirty="0">
                <a:latin typeface="Georgia" panose="02040502050405020303" pitchFamily="18" charset="0"/>
                <a:cs typeface="Times New Roman" panose="02020603050405020304" pitchFamily="18" charset="0"/>
              </a:rPr>
              <a:t>become contaminated with DON</a:t>
            </a:r>
          </a:p>
          <a:p>
            <a:pPr algn="ctr"/>
            <a:r>
              <a:rPr lang="en-US" sz="3600" i="1" dirty="0">
                <a:latin typeface="Georgia" panose="02040502050405020303" pitchFamily="18" charset="0"/>
                <a:cs typeface="Times New Roman" panose="02020603050405020304" pitchFamily="18" charset="0"/>
              </a:rPr>
              <a:t> in the future </a:t>
            </a:r>
          </a:p>
          <a:p>
            <a:pPr algn="ctr"/>
            <a:r>
              <a:rPr lang="en-US" sz="3600" i="1" dirty="0">
                <a:latin typeface="Georgia" panose="02040502050405020303" pitchFamily="18" charset="0"/>
                <a:cs typeface="Times New Roman" panose="02020603050405020304" pitchFamily="18" charset="0"/>
              </a:rPr>
              <a:t>under climate change?</a:t>
            </a:r>
          </a:p>
        </p:txBody>
      </p:sp>
    </p:spTree>
    <p:extLst>
      <p:ext uri="{BB962C8B-B14F-4D97-AF65-F5344CB8AC3E}">
        <p14:creationId xmlns:p14="http://schemas.microsoft.com/office/powerpoint/2010/main" val="1328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5CFC-C89D-4FDC-9DF8-3F4351A6318F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Georgia" panose="02040502050405020303" pitchFamily="18" charset="0"/>
              </a:rPr>
              <a:t>What needs to be discovered</a:t>
            </a:r>
            <a:endParaRPr lang="en-US" sz="3200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352144"/>
            <a:ext cx="6902506" cy="369332"/>
          </a:xfrm>
          <a:prstGeom prst="rect">
            <a:avLst/>
          </a:prstGeom>
          <a:solidFill>
            <a:srgbClr val="C00000">
              <a:alpha val="3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i="1" dirty="0">
                <a:latin typeface="Georgia" panose="02040502050405020303" pitchFamily="18" charset="0"/>
              </a:rPr>
              <a:t>Statement of the problem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72084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How much 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toxigenic fungi exist in the environment?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How to populations of toxigenic fungi 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differ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 across 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locations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 and 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time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What is the 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predictive power 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of local climate variables in explaining differences in 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toxigenic potential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357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5CFC-C89D-4FDC-9DF8-3F4351A6318F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Georgia" panose="02040502050405020303" pitchFamily="18" charset="0"/>
              </a:rPr>
              <a:t>The methodology</a:t>
            </a:r>
            <a:endParaRPr lang="en-US" sz="3200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352144"/>
            <a:ext cx="6457950" cy="369332"/>
          </a:xfrm>
          <a:prstGeom prst="rect">
            <a:avLst/>
          </a:prstGeom>
          <a:solidFill>
            <a:srgbClr val="C00000">
              <a:alpha val="3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i="1" dirty="0">
                <a:latin typeface="Georgia" panose="02040502050405020303" pitchFamily="18" charset="0"/>
              </a:rPr>
              <a:t>How to determine the amount of toxigenic </a:t>
            </a:r>
            <a:r>
              <a:rPr lang="en-US" i="1" dirty="0" err="1">
                <a:latin typeface="Georgia" panose="02040502050405020303" pitchFamily="18" charset="0"/>
              </a:rPr>
              <a:t>Fusaria</a:t>
            </a:r>
            <a:r>
              <a:rPr lang="en-US" i="1" dirty="0">
                <a:latin typeface="Georgia" panose="02040502050405020303" pitchFamily="18" charset="0"/>
              </a:rPr>
              <a:t> in the soil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351508"/>
            <a:ext cx="7315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Collect soil samples from 9 fields, 3 within the following </a:t>
            </a:r>
            <a:r>
              <a:rPr lang="en-US" sz="24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agroecological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 classes: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Annual crop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Transitional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Grain-fallow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Enumerate the amount of </a:t>
            </a:r>
            <a:r>
              <a:rPr lang="en-US" sz="2400" i="1" dirty="0" err="1">
                <a:latin typeface="Georgia" panose="02040502050405020303" pitchFamily="18" charset="0"/>
                <a:cs typeface="Times New Roman" panose="02020603050405020304" pitchFamily="18" charset="0"/>
              </a:rPr>
              <a:t>Fusarium</a:t>
            </a:r>
            <a:r>
              <a:rPr lang="en-US" sz="2400" i="1" dirty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Georgia" panose="02040502050405020303" pitchFamily="18" charset="0"/>
                <a:cs typeface="Times New Roman" panose="02020603050405020304" pitchFamily="18" charset="0"/>
              </a:rPr>
              <a:t>culmorum</a:t>
            </a:r>
            <a:r>
              <a:rPr lang="en-US" sz="2400" i="1" dirty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present in the soil, in </a:t>
            </a:r>
            <a:r>
              <a:rPr lang="en-US" sz="24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propagules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 / g soil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Collect samples seasonally to observe fluctuations</a:t>
            </a:r>
          </a:p>
        </p:txBody>
      </p:sp>
    </p:spTree>
    <p:extLst>
      <p:ext uri="{BB962C8B-B14F-4D97-AF65-F5344CB8AC3E}">
        <p14:creationId xmlns:p14="http://schemas.microsoft.com/office/powerpoint/2010/main" val="329811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238963"/>
              </p:ext>
            </p:extLst>
          </p:nvPr>
        </p:nvGraphicFramePr>
        <p:xfrm>
          <a:off x="64736" y="843327"/>
          <a:ext cx="9063077" cy="5388267"/>
        </p:xfrm>
        <a:graphic>
          <a:graphicData uri="http://schemas.openxmlformats.org/drawingml/2006/table">
            <a:tbl>
              <a:tblPr/>
              <a:tblGrid>
                <a:gridCol w="292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250592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</a:tblGrid>
              <a:tr h="25059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11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F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A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3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3755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404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94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393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Jun 2016</a:t>
                      </a:r>
                    </a:p>
                  </a:txBody>
                  <a:tcPr marL="3915" marR="3915" marT="39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838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528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DF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1668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1328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BC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Sep 2016</a:t>
                      </a:r>
                    </a:p>
                  </a:txBody>
                  <a:tcPr marL="3915" marR="3915" marT="39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1338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BB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3187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5D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3487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4E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2068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718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3274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6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Dec 2016</a:t>
                      </a:r>
                    </a:p>
                  </a:txBody>
                  <a:tcPr marL="3915" marR="3915" marT="39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2681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7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C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1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408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3094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2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6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3096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62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A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A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C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6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3099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61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8C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Mar 2017</a:t>
                      </a:r>
                    </a:p>
                  </a:txBody>
                  <a:tcPr marL="3915" marR="3915" marT="39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5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2686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7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3119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6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6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B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3344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555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6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1458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DF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Jun 2017</a:t>
                      </a:r>
                    </a:p>
                  </a:txBody>
                  <a:tcPr marL="3915" marR="3915" marT="39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A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8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524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1005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9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317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466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258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2279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8B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059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5000</a:t>
                      </a: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ppg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5" marR="3915" marT="39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5CFC-C89D-4FDC-9DF8-3F4351A6318F}" type="slidenum">
              <a:rPr lang="en-US" smtClean="0"/>
              <a:t>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52585" y="974627"/>
            <a:ext cx="8958554" cy="5032457"/>
            <a:chOff x="252585" y="974627"/>
            <a:chExt cx="8958554" cy="5032457"/>
          </a:xfrm>
        </p:grpSpPr>
        <p:sp>
          <p:nvSpPr>
            <p:cNvPr id="10" name="Oval 9"/>
            <p:cNvSpPr/>
            <p:nvPr/>
          </p:nvSpPr>
          <p:spPr>
            <a:xfrm>
              <a:off x="252585" y="982671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664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1137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1257118" y="982671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248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425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2244975" y="974627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448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781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254649" y="994427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588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891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249087" y="998304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544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826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5244607" y="982671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130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6275127" y="994427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198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331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7248719" y="974627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23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40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8222311" y="994427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22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282548" y="1988106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665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1043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1257118" y="1971922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269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436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2244975" y="1963878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481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791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3254649" y="1983678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451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755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4249087" y="1987555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518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857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5244607" y="1971922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159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6275127" y="1983678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196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326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7248719" y="1963878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23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40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8222311" y="1983678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21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253054" y="2992647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439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806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1257118" y="2992647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388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694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2244975" y="2984603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689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1236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3239413" y="3004403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1125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2083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4249087" y="3008280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494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964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5229371" y="2992647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442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841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259891" y="3004403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34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71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233483" y="2984603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33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261709" y="4005751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450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807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1257118" y="4013795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386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678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2244975" y="4005751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687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1214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3254649" y="4025551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949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1526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4249087" y="4029428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535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877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5244607" y="4013795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305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489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6275127" y="4025551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69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112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7233483" y="4005751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31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8207075" y="4025551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282548" y="5002623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651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1016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1257118" y="5002623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280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443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2244975" y="4994579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515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807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3239413" y="5014379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425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732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4249087" y="5018256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508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868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5229371" y="5002623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88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52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6259891" y="5014379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133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196</a:t>
              </a:r>
            </a:p>
          </p:txBody>
        </p:sp>
        <p:sp>
          <p:nvSpPr>
            <p:cNvPr id="52" name="Oval 51"/>
            <p:cNvSpPr/>
            <p:nvPr/>
          </p:nvSpPr>
          <p:spPr>
            <a:xfrm>
              <a:off x="7233483" y="4994579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23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34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8207075" y="5014379"/>
              <a:ext cx="988828" cy="9888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0" y="-188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Georgia" panose="02040502050405020303" pitchFamily="18" charset="0"/>
              </a:rPr>
              <a:t>Mapping the raw dataset</a:t>
            </a:r>
            <a:endParaRPr lang="en-US" sz="2800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-1" y="6352144"/>
            <a:ext cx="7185727" cy="369332"/>
          </a:xfrm>
          <a:prstGeom prst="rect">
            <a:avLst/>
          </a:prstGeom>
          <a:solidFill>
            <a:srgbClr val="C00000">
              <a:alpha val="3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i="1" dirty="0">
                <a:latin typeface="Georgia" panose="02040502050405020303" pitchFamily="18" charset="0"/>
              </a:rPr>
              <a:t>Abstract art of the field distribution of F. </a:t>
            </a:r>
            <a:r>
              <a:rPr lang="en-US" i="1" dirty="0" err="1">
                <a:latin typeface="Georgia" panose="02040502050405020303" pitchFamily="18" charset="0"/>
              </a:rPr>
              <a:t>culmorum</a:t>
            </a:r>
            <a:r>
              <a:rPr lang="en-US" i="1" dirty="0">
                <a:latin typeface="Georgia" panose="02040502050405020303" pitchFamily="18" charset="0"/>
              </a:rPr>
              <a:t> soil populations</a:t>
            </a:r>
          </a:p>
        </p:txBody>
      </p:sp>
    </p:spTree>
    <p:extLst>
      <p:ext uri="{BB962C8B-B14F-4D97-AF65-F5344CB8AC3E}">
        <p14:creationId xmlns:p14="http://schemas.microsoft.com/office/powerpoint/2010/main" val="326278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5CFC-C89D-4FDC-9DF8-3F4351A6318F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Georgia" panose="02040502050405020303" pitchFamily="18" charset="0"/>
              </a:rPr>
              <a:t>Predictive modelling through Bayesian inference</a:t>
            </a:r>
            <a:endParaRPr lang="en-US" sz="3200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352144"/>
            <a:ext cx="3835625" cy="369332"/>
          </a:xfrm>
          <a:prstGeom prst="rect">
            <a:avLst/>
          </a:prstGeom>
          <a:solidFill>
            <a:srgbClr val="C00000">
              <a:alpha val="3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i="1" dirty="0">
                <a:latin typeface="Georgia" panose="02040502050405020303" pitchFamily="18" charset="0"/>
              </a:rPr>
              <a:t>Overview of modelling advantages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584775"/>
            <a:ext cx="7315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Each field is treated 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individually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 and provides information to 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improve estimates 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for all other fields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Can attach 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equations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 containing predictor variables to 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parameters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 in the likelihood distribution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Can construct an 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ensemble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 of models and evaluate their ability to make 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out-of-sample predictions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Models are 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generative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: can insert climate change data and make 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inferences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 based on model 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predictions</a:t>
            </a:r>
          </a:p>
        </p:txBody>
      </p:sp>
    </p:spTree>
    <p:extLst>
      <p:ext uri="{BB962C8B-B14F-4D97-AF65-F5344CB8AC3E}">
        <p14:creationId xmlns:p14="http://schemas.microsoft.com/office/powerpoint/2010/main" val="1412609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5CFC-C89D-4FDC-9DF8-3F4351A6318F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Georgia" panose="02040502050405020303" pitchFamily="18" charset="0"/>
              </a:rPr>
              <a:t>Influence of GDD/mm on expected values</a:t>
            </a:r>
            <a:endParaRPr lang="en-US" sz="3200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2442624"/>
              </p:ext>
            </p:extLst>
          </p:nvPr>
        </p:nvGraphicFramePr>
        <p:xfrm>
          <a:off x="0" y="543212"/>
          <a:ext cx="9144000" cy="5771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352144"/>
            <a:ext cx="7525593" cy="369332"/>
          </a:xfrm>
          <a:prstGeom prst="rect">
            <a:avLst/>
          </a:prstGeom>
          <a:solidFill>
            <a:srgbClr val="C00000">
              <a:alpha val="3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i="1" dirty="0">
                <a:latin typeface="Georgia" panose="02040502050405020303" pitchFamily="18" charset="0"/>
              </a:rPr>
              <a:t>Differences in soil populations based on how hot and dry the summer is</a:t>
            </a:r>
          </a:p>
        </p:txBody>
      </p:sp>
    </p:spTree>
    <p:extLst>
      <p:ext uri="{BB962C8B-B14F-4D97-AF65-F5344CB8AC3E}">
        <p14:creationId xmlns:p14="http://schemas.microsoft.com/office/powerpoint/2010/main" val="160189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18859</TotalTime>
  <Words>901</Words>
  <Application>Microsoft Office PowerPoint</Application>
  <PresentationFormat>On-screen Show (4:3)</PresentationFormat>
  <Paragraphs>616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Times New Roman</vt:lpstr>
      <vt:lpstr>Office Theme</vt:lpstr>
      <vt:lpstr>Predicting soil populations of F. culmorum  using site-specific  climate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Proposal</dc:title>
  <dc:creator>Robinson, Andrew (robi5767@vandals.uidaho.edu)</dc:creator>
  <cp:lastModifiedBy>Matthew Andrews</cp:lastModifiedBy>
  <cp:revision>230</cp:revision>
  <dcterms:created xsi:type="dcterms:W3CDTF">2017-07-10T21:52:37Z</dcterms:created>
  <dcterms:modified xsi:type="dcterms:W3CDTF">2017-09-21T16:52:39Z</dcterms:modified>
</cp:coreProperties>
</file>