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3" r:id="rId2"/>
    <p:sldId id="326" r:id="rId3"/>
    <p:sldId id="327" r:id="rId4"/>
    <p:sldId id="267" r:id="rId5"/>
    <p:sldId id="369" r:id="rId6"/>
    <p:sldId id="375" r:id="rId7"/>
    <p:sldId id="376" r:id="rId8"/>
    <p:sldId id="368" r:id="rId9"/>
    <p:sldId id="319" r:id="rId10"/>
    <p:sldId id="388" r:id="rId11"/>
    <p:sldId id="290" r:id="rId12"/>
    <p:sldId id="313" r:id="rId13"/>
    <p:sldId id="314" r:id="rId14"/>
    <p:sldId id="315" r:id="rId15"/>
    <p:sldId id="316" r:id="rId16"/>
    <p:sldId id="292" r:id="rId17"/>
    <p:sldId id="385" r:id="rId18"/>
    <p:sldId id="386" r:id="rId19"/>
    <p:sldId id="378" r:id="rId20"/>
    <p:sldId id="298" r:id="rId21"/>
    <p:sldId id="299" r:id="rId22"/>
    <p:sldId id="379" r:id="rId23"/>
    <p:sldId id="302" r:id="rId24"/>
    <p:sldId id="303" r:id="rId25"/>
    <p:sldId id="391" r:id="rId26"/>
    <p:sldId id="395" r:id="rId27"/>
    <p:sldId id="393" r:id="rId28"/>
    <p:sldId id="305" r:id="rId29"/>
    <p:sldId id="306" r:id="rId30"/>
    <p:sldId id="307" r:id="rId31"/>
    <p:sldId id="308" r:id="rId32"/>
    <p:sldId id="309" r:id="rId33"/>
    <p:sldId id="383" r:id="rId34"/>
    <p:sldId id="3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rst Slide" id="{93B944AE-7DDA-4C17-989B-07E4D24ACAA4}">
          <p14:sldIdLst/>
        </p14:section>
        <p14:section name="About" id="{85FAAE25-31EE-467D-98A7-5F5F46BFC4B3}">
          <p14:sldIdLst>
            <p14:sldId id="323"/>
            <p14:sldId id="326"/>
            <p14:sldId id="327"/>
          </p14:sldIdLst>
        </p14:section>
        <p14:section name="Monitoring Systems" id="{D17BF452-2A2E-4410-AD7C-CD11A880F142}">
          <p14:sldIdLst>
            <p14:sldId id="267"/>
            <p14:sldId id="369"/>
            <p14:sldId id="375"/>
            <p14:sldId id="376"/>
            <p14:sldId id="368"/>
            <p14:sldId id="319"/>
            <p14:sldId id="388"/>
          </p14:sldIdLst>
        </p14:section>
        <p14:section name="ATP Products" id="{194F8813-5CD4-490C-A874-6F2DC39CB988}">
          <p14:sldIdLst>
            <p14:sldId id="290"/>
            <p14:sldId id="313"/>
            <p14:sldId id="314"/>
            <p14:sldId id="315"/>
            <p14:sldId id="316"/>
            <p14:sldId id="292"/>
          </p14:sldIdLst>
        </p14:section>
        <p14:section name="MicroSnap" id="{7C297413-2C87-43B6-A800-1EC6E3834DFD}">
          <p14:sldIdLst>
            <p14:sldId id="385"/>
            <p14:sldId id="386"/>
          </p14:sldIdLst>
        </p14:section>
        <p14:section name="Allergen Tests" id="{94BB7BF2-8E27-4F0C-B5D4-A931B83072E8}">
          <p14:sldIdLst>
            <p14:sldId id="378"/>
            <p14:sldId id="298"/>
            <p14:sldId id="299"/>
          </p14:sldIdLst>
        </p14:section>
        <p14:section name="InSite" id="{0977DF73-CF5F-4A9D-9882-FE2A8C97D6FE}">
          <p14:sldIdLst>
            <p14:sldId id="379"/>
            <p14:sldId id="302"/>
            <p14:sldId id="303"/>
          </p14:sldIdLst>
        </p14:section>
        <p14:section name="Diagnostics Products" id="{179C43A5-AC33-46DB-87F3-9DC6DBA332E7}">
          <p14:sldIdLst>
            <p14:sldId id="391"/>
            <p14:sldId id="395"/>
            <p14:sldId id="393"/>
          </p14:sldIdLst>
        </p14:section>
        <p14:section name="Sample Collection" id="{6DD3EAE0-DC24-4A35-9051-CDAC92B63CE5}">
          <p14:sldIdLst>
            <p14:sldId id="305"/>
            <p14:sldId id="306"/>
            <p14:sldId id="307"/>
            <p14:sldId id="308"/>
            <p14:sldId id="309"/>
          </p14:sldIdLst>
        </p14:section>
        <p14:section name="Other Products" id="{D400801E-8D20-40E4-9E18-4F80F410212A}">
          <p14:sldIdLst>
            <p14:sldId id="383"/>
          </p14:sldIdLst>
        </p14:section>
        <p14:section name="The End" id="{73B2F5D6-544E-4BC3-8764-BFB0173E2AF6}">
          <p14:sldIdLst>
            <p14:sldId id="324"/>
          </p14:sldIdLst>
        </p14:section>
        <p14:section name="Extra Slides" id="{05510D6C-13AA-4394-A6B7-D9E04084B39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3" autoAdjust="0"/>
    <p:restoredTop sz="81011" autoAdjust="0"/>
  </p:normalViewPr>
  <p:slideViewPr>
    <p:cSldViewPr>
      <p:cViewPr varScale="1">
        <p:scale>
          <a:sx n="88" d="100"/>
          <a:sy n="88" d="100"/>
        </p:scale>
        <p:origin x="255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98997-2630-4869-A020-28F45C50D601}" type="datetimeFigureOut">
              <a:rPr lang="en-US" smtClean="0"/>
              <a:pPr/>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9E1DC-BAE6-4137-8DF8-39A3C20790B5}" type="slidenum">
              <a:rPr lang="en-US" smtClean="0"/>
              <a:pPr/>
              <a:t>‹#›</a:t>
            </a:fld>
            <a:endParaRPr lang="en-US"/>
          </a:p>
        </p:txBody>
      </p:sp>
    </p:spTree>
    <p:extLst>
      <p:ext uri="{BB962C8B-B14F-4D97-AF65-F5344CB8AC3E}">
        <p14:creationId xmlns:p14="http://schemas.microsoft.com/office/powerpoint/2010/main" val="258529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4B40D-F9B1-4524-9C08-667A9BA342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10</a:t>
            </a:fld>
            <a:endParaRPr lang="en-US"/>
          </a:p>
        </p:txBody>
      </p:sp>
    </p:spTree>
    <p:extLst>
      <p:ext uri="{BB962C8B-B14F-4D97-AF65-F5344CB8AC3E}">
        <p14:creationId xmlns:p14="http://schemas.microsoft.com/office/powerpoint/2010/main" val="131579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Repeatability is described by Coefficient of Variation (CV). The higher the CV, the greater the variability between each result with the same sample. More variability means the results are more inconsistent and unreliable. The graph shows that Hygiena systems consistently deliver dependable results with the lowest CV.</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test accuracy, 100 </a:t>
            </a:r>
            <a:r>
              <a:rPr lang="en-US" dirty="0" err="1"/>
              <a:t>fmoles</a:t>
            </a:r>
            <a:r>
              <a:rPr lang="en-US" dirty="0"/>
              <a:t> of ATP was added to each test device and measurements were taken (using 10 replicates) to determine how much of the available sample was actually detected. Results less than 100% indicate that only part of the sample was detected due to some interference within the system. Results over 100% indicate extra signal coming from the test device. </a:t>
            </a:r>
            <a:r>
              <a:rPr lang="en-US" dirty="0" err="1"/>
              <a:t>Hygiena's</a:t>
            </a:r>
            <a:r>
              <a:rPr lang="en-US" dirty="0"/>
              <a:t> system is the closest to 100%, thus the least variable.</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linearity graph shows a direct, proportional, straight-line relationship between RLU and ATP for the Hygiena system. The closer to linear a system can get, the more precise and reliable the results will be. Systems that deviate from linear offer less reliable results and less sensitivity. </a:t>
            </a:r>
          </a:p>
        </p:txBody>
      </p:sp>
      <p:sp>
        <p:nvSpPr>
          <p:cNvPr id="4" name="Slide Number Placeholder 3"/>
          <p:cNvSpPr>
            <a:spLocks noGrp="1"/>
          </p:cNvSpPr>
          <p:nvPr>
            <p:ph type="sldNum" sz="quarter" idx="10"/>
          </p:nvPr>
        </p:nvSpPr>
        <p:spPr/>
        <p:txBody>
          <a:bodyPr/>
          <a:lstStyle/>
          <a:p>
            <a:fld id="{53A9E1DC-BAE6-4137-8DF8-39A3C20790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Sensitivity is defined as the Limit of Detection (</a:t>
            </a:r>
            <a:r>
              <a:rPr lang="en-US" dirty="0" err="1"/>
              <a:t>LoD</a:t>
            </a:r>
            <a:r>
              <a:rPr lang="en-US" dirty="0"/>
              <a:t>). It is the smallest amount of ATP detectable above the background noise of the system. Background noise is the RLU detected by the system in the absence of ATP. Background noise may come from both the instrument (as electrical interference), and the reagent swab device (as chemical interference). </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AquaSnap</a:t>
            </a:r>
            <a:r>
              <a:rPr lang="en-US" sz="1200" b="0" i="0" kern="1200" dirty="0">
                <a:solidFill>
                  <a:schemeClr val="tx1"/>
                </a:solidFill>
                <a:effectLst/>
                <a:latin typeface="+mn-lt"/>
                <a:ea typeface="+mn-ea"/>
                <a:cs typeface="+mn-cs"/>
              </a:rPr>
              <a:t>™ tests measures both free  and total ATP in solution and microbial ATP. </a:t>
            </a:r>
            <a:r>
              <a:rPr lang="en-US" sz="1200" b="0" i="0" kern="1200" dirty="0" err="1">
                <a:solidFill>
                  <a:schemeClr val="tx1"/>
                </a:solidFill>
                <a:effectLst/>
                <a:latin typeface="+mn-lt"/>
                <a:ea typeface="+mn-ea"/>
                <a:cs typeface="+mn-cs"/>
              </a:rPr>
              <a:t>AquaSnap</a:t>
            </a:r>
            <a:r>
              <a:rPr lang="en-US" sz="1200" b="0" i="0" kern="1200" dirty="0">
                <a:solidFill>
                  <a:schemeClr val="tx1"/>
                </a:solidFill>
                <a:effectLst/>
                <a:latin typeface="+mn-lt"/>
                <a:ea typeface="+mn-ea"/>
                <a:cs typeface="+mn-cs"/>
              </a:rPr>
              <a:t>™ Total contains a detergent to release ATP that is bound to microbial or organic matter and inside microbes. </a:t>
            </a:r>
            <a:r>
              <a:rPr lang="en-US" sz="1200" b="0" i="0" kern="1200" dirty="0" err="1">
                <a:solidFill>
                  <a:schemeClr val="tx1"/>
                </a:solidFill>
                <a:effectLst/>
                <a:latin typeface="+mn-lt"/>
                <a:ea typeface="+mn-ea"/>
                <a:cs typeface="+mn-cs"/>
              </a:rPr>
              <a:t>AquaSnap</a:t>
            </a:r>
            <a:r>
              <a:rPr lang="en-US" sz="1200" b="0" i="0" kern="1200" dirty="0">
                <a:solidFill>
                  <a:schemeClr val="tx1"/>
                </a:solidFill>
                <a:effectLst/>
                <a:latin typeface="+mn-lt"/>
                <a:ea typeface="+mn-ea"/>
                <a:cs typeface="+mn-cs"/>
              </a:rPr>
              <a:t> is easy to use, economical, and gives real time results. The specifically designed dipper tip collects 100 µl of water ensuring consistent sample collection.</a:t>
            </a: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Hygiena's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MicroSnap</a:t>
            </a:r>
            <a:r>
              <a:rPr lang="en-US" sz="1200" b="0" i="0" kern="1200" dirty="0">
                <a:solidFill>
                  <a:schemeClr val="tx1"/>
                </a:solidFill>
                <a:effectLst/>
                <a:latin typeface="+mn-lt"/>
                <a:ea typeface="+mn-ea"/>
                <a:cs typeface="+mn-cs"/>
              </a:rPr>
              <a:t>™ platform bridges the time gap between ATP and bacterial culture results with convenient, 8-hour or less tests for</a:t>
            </a:r>
            <a:r>
              <a:rPr lang="en-US" sz="1200" b="0" i="1" kern="1200" dirty="0">
                <a:solidFill>
                  <a:schemeClr val="tx1"/>
                </a:solidFill>
                <a:effectLst/>
                <a:latin typeface="+mn-lt"/>
                <a:ea typeface="+mn-ea"/>
                <a:cs typeface="+mn-cs"/>
              </a:rPr>
              <a:t> E. coli,</a:t>
            </a:r>
            <a:r>
              <a:rPr lang="en-US" sz="1200" b="0" i="0" kern="1200" dirty="0">
                <a:solidFill>
                  <a:schemeClr val="tx1"/>
                </a:solidFill>
                <a:effectLst/>
                <a:latin typeface="+mn-lt"/>
                <a:ea typeface="+mn-ea"/>
                <a:cs typeface="+mn-cs"/>
              </a:rPr>
              <a:t> Coliform, </a:t>
            </a:r>
            <a:r>
              <a:rPr lang="en-US" sz="1200" b="0" i="1" kern="1200" dirty="0" err="1">
                <a:solidFill>
                  <a:schemeClr val="tx1"/>
                </a:solidFill>
                <a:effectLst/>
                <a:latin typeface="+mn-lt"/>
                <a:ea typeface="+mn-ea"/>
                <a:cs typeface="+mn-cs"/>
              </a:rPr>
              <a:t>Enterobacteriaceae</a:t>
            </a:r>
            <a:r>
              <a:rPr lang="en-US" sz="1200" b="0" i="0" kern="1200" dirty="0">
                <a:solidFill>
                  <a:schemeClr val="tx1"/>
                </a:solidFill>
                <a:effectLst/>
                <a:latin typeface="+mn-lt"/>
                <a:ea typeface="+mn-ea"/>
                <a:cs typeface="+mn-cs"/>
              </a:rPr>
              <a:t>, and TVC.</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17</a:t>
            </a:fld>
            <a:endParaRPr lang="en-US"/>
          </a:p>
        </p:txBody>
      </p:sp>
    </p:spTree>
    <p:extLst>
      <p:ext uri="{BB962C8B-B14F-4D97-AF65-F5344CB8AC3E}">
        <p14:creationId xmlns:p14="http://schemas.microsoft.com/office/powerpoint/2010/main" val="100249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Hygiena's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MicroSnap</a:t>
            </a:r>
            <a:r>
              <a:rPr lang="en-US" sz="1200" b="0" i="0" kern="1200" dirty="0">
                <a:solidFill>
                  <a:schemeClr val="tx1"/>
                </a:solidFill>
                <a:effectLst/>
                <a:latin typeface="+mn-lt"/>
                <a:ea typeface="+mn-ea"/>
                <a:cs typeface="+mn-cs"/>
              </a:rPr>
              <a:t>™ measures organisms tests, enabling food and beverage processors to acquire an accurate status of plant hygiene and product quality during the same working day or shift. Knowing test results sooner prevents recalls, reduces waste, shortens hold time, and enables a quicker response when contamination issues arise.</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18</a:t>
            </a:fld>
            <a:endParaRPr lang="en-US"/>
          </a:p>
        </p:txBody>
      </p:sp>
    </p:spTree>
    <p:extLst>
      <p:ext uri="{BB962C8B-B14F-4D97-AF65-F5344CB8AC3E}">
        <p14:creationId xmlns:p14="http://schemas.microsoft.com/office/powerpoint/2010/main" val="114007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allergen is a type of antigen that produces an abnormally vigorous immune response in which the immune system fights off a perceived threat that would otherwise be harmless to the body. Such reactions are called allergies.  Allergens are</a:t>
            </a:r>
            <a:r>
              <a:rPr lang="en-US" baseline="0" dirty="0"/>
              <a:t> the number one reason for product recalls in 2016</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19</a:t>
            </a:fld>
            <a:endParaRPr lang="en-US"/>
          </a:p>
        </p:txBody>
      </p:sp>
    </p:spTree>
    <p:extLst>
      <p:ext uri="{BB962C8B-B14F-4D97-AF65-F5344CB8AC3E}">
        <p14:creationId xmlns:p14="http://schemas.microsoft.com/office/powerpoint/2010/main" val="200406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is a life</a:t>
            </a:r>
            <a:r>
              <a:rPr lang="en-US" baseline="0" dirty="0"/>
              <a:t> science company that has been providing ATP cleaning verification and microbiology product solutions to the global market since 2001. With distribution in over 80 countries worldwide, our products span the globe. Our mission is to provide innovative technologies that are simple, easy to use, and reliable with excellent customer service and support. We manufacture all products under strict quality standards in an ISO-accredited facility.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a:t>
            </a:fld>
            <a:endParaRPr lang="en-US"/>
          </a:p>
        </p:txBody>
      </p:sp>
    </p:spTree>
    <p:extLst>
      <p:ext uri="{BB962C8B-B14F-4D97-AF65-F5344CB8AC3E}">
        <p14:creationId xmlns:p14="http://schemas.microsoft.com/office/powerpoint/2010/main" val="899700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AllerSnap™ is a quick and easy way to verify the cleanliness of surfaces by detecting protein residues left behind after cleaning. By simply swabbing the area and activating the device, you release a reagent that turns color, providing a qualitative and semi-quantitative result of the protein levels on the surface: green means clean and purple means re-clean. The more protein present, the quicker the color change to purple and the darker the color.</a:t>
            </a: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Hygiena™ </a:t>
            </a:r>
            <a:r>
              <a:rPr lang="en-US" sz="1200" b="0" i="0" kern="1200" dirty="0" err="1">
                <a:solidFill>
                  <a:schemeClr val="tx1"/>
                </a:solidFill>
                <a:effectLst/>
                <a:latin typeface="+mn-lt"/>
                <a:ea typeface="+mn-ea"/>
                <a:cs typeface="+mn-cs"/>
              </a:rPr>
              <a:t>AllerFlow</a:t>
            </a:r>
            <a:r>
              <a:rPr lang="en-US" sz="1200" b="0" i="0" kern="1200" dirty="0">
                <a:solidFill>
                  <a:schemeClr val="tx1"/>
                </a:solidFill>
                <a:effectLst/>
                <a:latin typeface="+mn-lt"/>
                <a:ea typeface="+mn-ea"/>
                <a:cs typeface="+mn-cs"/>
              </a:rPr>
              <a:t> Gluten Kit is a rapid and convenient test for detection of gluten residue on surfaces as part of an allergen control program. Combining </a:t>
            </a:r>
            <a:r>
              <a:rPr lang="en-US" sz="1200" b="0" i="0" kern="1200" dirty="0" err="1">
                <a:solidFill>
                  <a:schemeClr val="tx1"/>
                </a:solidFill>
                <a:effectLst/>
                <a:latin typeface="+mn-lt"/>
                <a:ea typeface="+mn-ea"/>
                <a:cs typeface="+mn-cs"/>
              </a:rPr>
              <a:t>Hygiena's</a:t>
            </a:r>
            <a:r>
              <a:rPr lang="en-US" sz="1200" b="0" i="0" kern="1200" dirty="0">
                <a:solidFill>
                  <a:schemeClr val="tx1"/>
                </a:solidFill>
                <a:effectLst/>
                <a:latin typeface="+mn-lt"/>
                <a:ea typeface="+mn-ea"/>
                <a:cs typeface="+mn-cs"/>
              </a:rPr>
              <a:t> convenient sample collection swab design and classic lateral flow technology, </a:t>
            </a:r>
            <a:r>
              <a:rPr lang="en-US" sz="1200" b="0" i="0" kern="1200" dirty="0" err="1">
                <a:solidFill>
                  <a:schemeClr val="tx1"/>
                </a:solidFill>
                <a:effectLst/>
                <a:latin typeface="+mn-lt"/>
                <a:ea typeface="+mn-ea"/>
                <a:cs typeface="+mn-cs"/>
              </a:rPr>
              <a:t>AllerFlow</a:t>
            </a:r>
            <a:r>
              <a:rPr lang="en-US" sz="1200" b="0" i="0" kern="1200" dirty="0">
                <a:solidFill>
                  <a:schemeClr val="tx1"/>
                </a:solidFill>
                <a:effectLst/>
                <a:latin typeface="+mn-lt"/>
                <a:ea typeface="+mn-ea"/>
                <a:cs typeface="+mn-cs"/>
              </a:rPr>
              <a:t> Gluten makes gluten testing easier than ever before. </a:t>
            </a: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the Centers for Disease Control and Prevention, approximately 48 million Americans get sick, 128,000 are hospitalized and 3,000 die each year from food poisoning. </a:t>
            </a:r>
            <a:r>
              <a:rPr lang="en-US" sz="1200" b="0" i="0" kern="1200" dirty="0">
                <a:solidFill>
                  <a:schemeClr val="tx1"/>
                </a:solidFill>
                <a:effectLst/>
                <a:latin typeface="+mn-lt"/>
                <a:ea typeface="+mn-ea"/>
                <a:cs typeface="+mn-cs"/>
              </a:rPr>
              <a:t>Bacteria, viruses and parasites are the sources of many food poisoning cases, usually due to improper cleaning and food handling</a:t>
            </a:r>
            <a:r>
              <a:rPr lang="en-US" sz="1200" b="0" i="0" kern="1200" baseline="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22</a:t>
            </a:fld>
            <a:endParaRPr lang="en-US"/>
          </a:p>
        </p:txBody>
      </p:sp>
    </p:spTree>
    <p:extLst>
      <p:ext uri="{BB962C8B-B14F-4D97-AF65-F5344CB8AC3E}">
        <p14:creationId xmlns:p14="http://schemas.microsoft.com/office/powerpoint/2010/main" val="996065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Listeriosis</a:t>
            </a:r>
            <a:r>
              <a:rPr lang="en-US" sz="1200" b="0" i="0" kern="1200" dirty="0">
                <a:solidFill>
                  <a:schemeClr val="tx1"/>
                </a:solidFill>
                <a:effectLst/>
                <a:latin typeface="+mn-lt"/>
                <a:ea typeface="+mn-ea"/>
                <a:cs typeface="+mn-cs"/>
              </a:rPr>
              <a:t> is a serious infection usually caused by eating food contaminated with the bacterium </a:t>
            </a:r>
            <a:r>
              <a:rPr lang="en-US" sz="1200" b="0" i="1" kern="1200" dirty="0">
                <a:solidFill>
                  <a:schemeClr val="tx1"/>
                </a:solidFill>
                <a:effectLst/>
                <a:latin typeface="+mn-lt"/>
                <a:ea typeface="+mn-ea"/>
                <a:cs typeface="+mn-cs"/>
              </a:rPr>
              <a:t>Listeria monocytogenes</a:t>
            </a:r>
            <a:r>
              <a:rPr lang="en-US" sz="1200" b="0" i="0" kern="1200" dirty="0">
                <a:solidFill>
                  <a:schemeClr val="tx1"/>
                </a:solidFill>
                <a:effectLst/>
                <a:latin typeface="+mn-lt"/>
                <a:ea typeface="+mn-ea"/>
                <a:cs typeface="+mn-cs"/>
              </a:rPr>
              <a:t>. An estimated 1,600 people get </a:t>
            </a:r>
            <a:r>
              <a:rPr lang="en-US" sz="1200" b="0" i="0" kern="1200" dirty="0" err="1">
                <a:solidFill>
                  <a:schemeClr val="tx1"/>
                </a:solidFill>
                <a:effectLst/>
                <a:latin typeface="+mn-lt"/>
                <a:ea typeface="+mn-ea"/>
                <a:cs typeface="+mn-cs"/>
              </a:rPr>
              <a:t>listeriosis</a:t>
            </a:r>
            <a:r>
              <a:rPr lang="en-US" sz="1200" b="0" i="0" kern="1200" dirty="0">
                <a:solidFill>
                  <a:schemeClr val="tx1"/>
                </a:solidFill>
                <a:effectLst/>
                <a:latin typeface="+mn-lt"/>
                <a:ea typeface="+mn-ea"/>
                <a:cs typeface="+mn-cs"/>
              </a:rPr>
              <a:t> each year, and about 260 die. The infection is most likely to sicken pregnant women and their newborns, adults aged 65 or older, and people with weakened immune systems.</a:t>
            </a:r>
            <a:endParaRPr lang="en-US" dirty="0"/>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 year, Salmonella is estimated to cause one million foodborne illnesses in the United States, with 19,000 hospitalizations and 380 deaths. Most persons infected with Salmonella develop diarrhea, fever, and abdominal cramps 12 to 72 hours after infection. The illness usually lasts 4 to 7 days, and most persons recover without treatment. However, in some persons, the diarrhea may be so severe that the patient needs to be hospitalized.</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25</a:t>
            </a:fld>
            <a:endParaRPr lang="en-US"/>
          </a:p>
        </p:txBody>
      </p:sp>
    </p:spTree>
    <p:extLst>
      <p:ext uri="{BB962C8B-B14F-4D97-AF65-F5344CB8AC3E}">
        <p14:creationId xmlns:p14="http://schemas.microsoft.com/office/powerpoint/2010/main" val="368639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26</a:t>
            </a:fld>
            <a:endParaRPr lang="en-US"/>
          </a:p>
        </p:txBody>
      </p:sp>
    </p:spTree>
    <p:extLst>
      <p:ext uri="{BB962C8B-B14F-4D97-AF65-F5344CB8AC3E}">
        <p14:creationId xmlns:p14="http://schemas.microsoft.com/office/powerpoint/2010/main" val="996341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27</a:t>
            </a:fld>
            <a:endParaRPr lang="en-US"/>
          </a:p>
        </p:txBody>
      </p:sp>
    </p:spTree>
    <p:extLst>
      <p:ext uri="{BB962C8B-B14F-4D97-AF65-F5344CB8AC3E}">
        <p14:creationId xmlns:p14="http://schemas.microsoft.com/office/powerpoint/2010/main" val="597085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Q-Swab is a ready-to-use sample collection and delivery device for environmental surface sampling. Simply collect an environmental sample and snap the bulb at the top of the device to release 1.0 mL of media into the sample. The media neutralizes residual sanitizers and facilitates recovery of bacteria*. A variety of different medias are available depending on bacteria of concern. After activation, the sample is ready to be poured onto dehydrated media or streaked onto agar plates for culturing. Q-Swab can be used either wet or dry to sample surfaces. </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QD-Loop device is an all-in-one, sterile, rapid system for accurate and convenient volumetric dilutions. An accurate loop or dipper comes attached to a reservoir where patented Snap-Valve™ technology holds 1mL of Butterfields or Maximum Recovery Diluent (MRD) buffer. Simply break the Snap-Valve after a sample is collected, and immediately a dilution is ready that can be poured onto dry media film or streaked onto an agar plate. </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3</a:t>
            </a:fld>
            <a:endParaRPr lang="en-US"/>
          </a:p>
        </p:txBody>
      </p:sp>
    </p:spTree>
    <p:extLst>
      <p:ext uri="{BB962C8B-B14F-4D97-AF65-F5344CB8AC3E}">
        <p14:creationId xmlns:p14="http://schemas.microsoft.com/office/powerpoint/2010/main" val="899700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Transport Swab is the ideal solution for customers requiring an environmental sample collection device containing more than 1mL of pre-filled liquid </a:t>
            </a:r>
            <a:r>
              <a:rPr lang="en-US" dirty="0" err="1"/>
              <a:t>broth.Transport</a:t>
            </a:r>
            <a:r>
              <a:rPr lang="en-US" dirty="0"/>
              <a:t> Swab is available in 4mL &amp; 10mL volumes. The pre-filled bottles come sterilized and with ample head-space for additional sample. The swab tip sits in the </a:t>
            </a:r>
            <a:r>
              <a:rPr lang="en-US" dirty="0" err="1"/>
              <a:t>letheen</a:t>
            </a:r>
            <a:r>
              <a:rPr lang="en-US" dirty="0"/>
              <a:t> broth which allows for release of organisms from the swab bud. Transport Swab makes sample collection efficient and easy; simply swab a surface, recap, and send to the lab. </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a:t>
            </a:r>
            <a:r>
              <a:rPr lang="en-US" dirty="0" err="1"/>
              <a:t>Sponge’n</a:t>
            </a:r>
            <a:r>
              <a:rPr lang="en-US" dirty="0"/>
              <a:t> Bags are biocide-free cellulose sponges supplied in a sterile, leak-proof, tie-off bag, providing a simple and convenient device for collecting environmental samples from large surface areas. The sponges may be ordered dry or pre-moistened with a variety of different diluents.</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Hygiena™ Stick Sponges are biocide-free cellulose sponges attached to a plastic handle and supplied in a sterile, leak-proof, tie-off bag. The sponges are pre-moistened and available in a variety of different diluents. Stick Sponge allows collection of a sample without directly handling the sponge, making it easier to reach into drains, pipes, and around equipment.</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4B40D-F9B1-4524-9C08-667A9BA3427E}"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instrument (luminometer) quantifies the bioluminescent reaction from the ATP test.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Chemistry facilitates the bioluminescent reaction that is measured by the instrument. The more reliable the chemistry, the more reliable the results.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Hygiena's</a:t>
            </a:r>
            <a:r>
              <a:rPr lang="en-US" sz="1200" b="0" i="0" kern="1200" dirty="0">
                <a:solidFill>
                  <a:schemeClr val="tx1"/>
                </a:solidFill>
                <a:effectLst/>
                <a:latin typeface="+mn-lt"/>
                <a:ea typeface="+mn-ea"/>
                <a:cs typeface="+mn-cs"/>
              </a:rPr>
              <a:t> test design maximizes sample collection and recovery, while using patented Snap-Valve™ technology to make activation easy.</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Historically and even today, luminometers have used Photomultiplier Tube (PMT) sensors to detect low levels of light. However, with advancements in technology, new solid-state Photodiodes (PD) now have the ability to detect similar low levels of light and offer lots of additional benefits over PMT.</a:t>
            </a:r>
          </a:p>
          <a:p>
            <a:r>
              <a:rPr lang="en-US" sz="1200" b="0" i="0" kern="1200" dirty="0">
                <a:solidFill>
                  <a:schemeClr val="tx1"/>
                </a:solidFill>
                <a:effectLst/>
                <a:latin typeface="+mn-lt"/>
                <a:ea typeface="+mn-ea"/>
                <a:cs typeface="+mn-cs"/>
              </a:rPr>
              <a:t>Hygiena instruments use advanced PD sensors and electronics, giving them the ability to detect lower levels of light than PMT based instruments.</a:t>
            </a:r>
          </a:p>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err="1"/>
              <a:t>Lyophilization</a:t>
            </a:r>
            <a:r>
              <a:rPr lang="en-US" dirty="0"/>
              <a:t> has historically been the technology used to stabilize enzymes prior to use. Water is quickly evaporated out of the sample, leaving a pellet that can be reconstituted with a liquid. The pellet requires complex, expensive manufacturing, dry storage, and rehydration at point of use that causes larger variability from test to test.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Liquid-stable chemistry eliminates the need for </a:t>
            </a:r>
            <a:r>
              <a:rPr lang="en-US" sz="1200" b="0" i="0" kern="1200" dirty="0" err="1">
                <a:solidFill>
                  <a:schemeClr val="tx1"/>
                </a:solidFill>
                <a:effectLst/>
                <a:latin typeface="+mn-lt"/>
                <a:ea typeface="+mn-ea"/>
                <a:cs typeface="+mn-cs"/>
              </a:rPr>
              <a:t>lyophilization</a:t>
            </a:r>
            <a:r>
              <a:rPr lang="en-US" sz="1200" b="0" i="0" kern="1200" dirty="0">
                <a:solidFill>
                  <a:schemeClr val="tx1"/>
                </a:solidFill>
                <a:effectLst/>
                <a:latin typeface="+mn-lt"/>
                <a:ea typeface="+mn-ea"/>
                <a:cs typeface="+mn-cs"/>
              </a:rPr>
              <a:t> and stabilizes the enzymes in a liquid format. This eliminates costly manufacturing steps and reconstitution of the enzyme giving more reproducible results and better accuracy.</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Hygiena's</a:t>
            </a:r>
            <a:r>
              <a:rPr lang="en-US" dirty="0"/>
              <a:t> test devices are made of less components than any other device. Fewer elements in the device means less room for error from manufacturing variance and less raw material costs. </a:t>
            </a:r>
          </a:p>
        </p:txBody>
      </p:sp>
      <p:sp>
        <p:nvSpPr>
          <p:cNvPr id="4" name="Slide Number Placeholder 3"/>
          <p:cNvSpPr>
            <a:spLocks noGrp="1"/>
          </p:cNvSpPr>
          <p:nvPr>
            <p:ph type="sldNum" sz="quarter" idx="10"/>
          </p:nvPr>
        </p:nvSpPr>
        <p:spPr/>
        <p:txBody>
          <a:bodyPr/>
          <a:lstStyle/>
          <a:p>
            <a:fld id="{53A9E1DC-BAE6-4137-8DF8-39A3C20790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EnSURE</a:t>
            </a:r>
            <a:r>
              <a:rPr lang="en-US" sz="1200" b="0" i="0" kern="1200" dirty="0">
                <a:solidFill>
                  <a:schemeClr val="tx1"/>
                </a:solidFill>
                <a:effectLst/>
                <a:latin typeface="+mn-lt"/>
                <a:ea typeface="+mn-ea"/>
                <a:cs typeface="+mn-cs"/>
              </a:rPr>
              <a:t>™ is a quality monitoring system that uses one instrument platform to collect, analyze, and report data from multiple quality indicators. Using new state-of-the-art technology and patented designs, the </a:t>
            </a:r>
            <a:r>
              <a:rPr lang="en-US" sz="1200" b="0" i="0" kern="1200" dirty="0" err="1">
                <a:solidFill>
                  <a:schemeClr val="tx1"/>
                </a:solidFill>
                <a:effectLst/>
                <a:latin typeface="+mn-lt"/>
                <a:ea typeface="+mn-ea"/>
                <a:cs typeface="+mn-cs"/>
              </a:rPr>
              <a:t>EnSURE</a:t>
            </a:r>
            <a:r>
              <a:rPr lang="en-US" sz="1200" b="0" i="0" kern="1200" dirty="0">
                <a:solidFill>
                  <a:schemeClr val="tx1"/>
                </a:solidFill>
                <a:effectLst/>
                <a:latin typeface="+mn-lt"/>
                <a:ea typeface="+mn-ea"/>
                <a:cs typeface="+mn-cs"/>
              </a:rPr>
              <a:t> system is a simple-to-use, flexible, and accurate quality monitoring system.</a:t>
            </a:r>
            <a:endParaRPr lang="en-US" dirty="0"/>
          </a:p>
        </p:txBody>
      </p:sp>
      <p:sp>
        <p:nvSpPr>
          <p:cNvPr id="4" name="Slide Number Placeholder 3"/>
          <p:cNvSpPr>
            <a:spLocks noGrp="1"/>
          </p:cNvSpPr>
          <p:nvPr>
            <p:ph type="sldNum" sz="quarter" idx="10"/>
          </p:nvPr>
        </p:nvSpPr>
        <p:spPr/>
        <p:txBody>
          <a:bodyPr/>
          <a:lstStyle/>
          <a:p>
            <a:fld id="{53A9E1DC-BAE6-4137-8DF8-39A3C20790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352BE5-45BE-4E80-95A1-5F8276737CF7}"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2BE5-45BE-4E80-95A1-5F8276737CF7}"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2BE5-45BE-4E80-95A1-5F8276737CF7}"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2BE5-45BE-4E80-95A1-5F8276737CF7}"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52BE5-45BE-4E80-95A1-5F8276737CF7}"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352BE5-45BE-4E80-95A1-5F8276737CF7}"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352BE5-45BE-4E80-95A1-5F8276737CF7}"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352BE5-45BE-4E80-95A1-5F8276737CF7}"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52BE5-45BE-4E80-95A1-5F8276737CF7}"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52BE5-45BE-4E80-95A1-5F8276737CF7}"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52BE5-45BE-4E80-95A1-5F8276737CF7}"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9F94-BE3F-4963-80B5-42BB4CFCD6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2BE5-45BE-4E80-95A1-5F8276737CF7}"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B9F94-BE3F-4963-80B5-42BB4CFCD6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pn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43.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4.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4.pn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4.pn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4.pn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4.pn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7" y="2971800"/>
            <a:ext cx="9220200" cy="1147403"/>
          </a:xfrm>
          <a:prstGeom prst="rect">
            <a:avLst/>
          </a:prstGeom>
        </p:spPr>
      </p:pic>
      <p:sp>
        <p:nvSpPr>
          <p:cNvPr id="7" name="TextBox 6"/>
          <p:cNvSpPr txBox="1"/>
          <p:nvPr/>
        </p:nvSpPr>
        <p:spPr>
          <a:xfrm>
            <a:off x="4724400" y="2133600"/>
            <a:ext cx="3886200" cy="400110"/>
          </a:xfrm>
          <a:prstGeom prst="rect">
            <a:avLst/>
          </a:prstGeom>
          <a:noFill/>
        </p:spPr>
        <p:txBody>
          <a:bodyPr wrap="square" rtlCol="0">
            <a:spAutoFit/>
          </a:bodyPr>
          <a:lstStyle/>
          <a:p>
            <a:r>
              <a:rPr lang="en-US" sz="2000" b="1" dirty="0">
                <a:latin typeface="GE Inspira" pitchFamily="34" charset="0"/>
              </a:rPr>
              <a:t>Company Overview</a:t>
            </a:r>
          </a:p>
        </p:txBody>
      </p:sp>
      <p:cxnSp>
        <p:nvCxnSpPr>
          <p:cNvPr id="9" name="Straight Connector 8"/>
          <p:cNvCxnSpPr/>
          <p:nvPr/>
        </p:nvCxnSpPr>
        <p:spPr>
          <a:xfrm>
            <a:off x="4572000" y="2057400"/>
            <a:ext cx="0" cy="482730"/>
          </a:xfrm>
          <a:prstGeom prst="line">
            <a:avLst/>
          </a:prstGeom>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982533"/>
            <a:ext cx="2362201" cy="708660"/>
          </a:xfrm>
          <a:prstGeom prst="rect">
            <a:avLst/>
          </a:prstGeom>
        </p:spPr>
      </p:pic>
    </p:spTree>
    <p:extLst>
      <p:ext uri="{BB962C8B-B14F-4D97-AF65-F5344CB8AC3E}">
        <p14:creationId xmlns:p14="http://schemas.microsoft.com/office/powerpoint/2010/main" val="13128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ygiena_headerrgb.png"/>
          <p:cNvPicPr>
            <a:picLocks noChangeAspect="1"/>
          </p:cNvPicPr>
          <p:nvPr/>
        </p:nvPicPr>
        <p:blipFill>
          <a:blip r:embed="rId3" cstate="print"/>
          <a:stretch>
            <a:fillRect/>
          </a:stretch>
        </p:blipFill>
        <p:spPr>
          <a:xfrm>
            <a:off x="0" y="-213273"/>
            <a:ext cx="9144000" cy="1203873"/>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2330814"/>
            <a:ext cx="4482367" cy="3079386"/>
          </a:xfrm>
          <a:prstGeom prst="rect">
            <a:avLst/>
          </a:prstGeom>
          <a:ln>
            <a:noFill/>
          </a:ln>
          <a:effectLst/>
        </p:spPr>
      </p:pic>
      <p:pic>
        <p:nvPicPr>
          <p:cNvPr id="10" name="Picture 9"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1" name="TextBox 10"/>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2" name="Title 1"/>
          <p:cNvSpPr>
            <a:spLocks noGrp="1"/>
          </p:cNvSpPr>
          <p:nvPr>
            <p:ph type="title"/>
          </p:nvPr>
        </p:nvSpPr>
        <p:spPr>
          <a:xfrm>
            <a:off x="838200" y="1143000"/>
            <a:ext cx="7772400" cy="685800"/>
          </a:xfrm>
        </p:spPr>
        <p:txBody>
          <a:bodyPr>
            <a:noAutofit/>
          </a:bodyPr>
          <a:lstStyle/>
          <a:p>
            <a:r>
              <a:rPr lang="en-US" sz="3200" dirty="0">
                <a:latin typeface="GE Inspira" pitchFamily="34" charset="0"/>
              </a:rPr>
              <a:t>SureTrend Data Analysis Software</a:t>
            </a:r>
          </a:p>
        </p:txBody>
      </p:sp>
      <p:sp>
        <p:nvSpPr>
          <p:cNvPr id="12" name="Title 1"/>
          <p:cNvSpPr txBox="1">
            <a:spLocks/>
          </p:cNvSpPr>
          <p:nvPr/>
        </p:nvSpPr>
        <p:spPr>
          <a:xfrm>
            <a:off x="4482367" y="1752600"/>
            <a:ext cx="4661633" cy="502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US" sz="2400" dirty="0">
                <a:latin typeface="GE Inspira" pitchFamily="34" charset="0"/>
              </a:rPr>
              <a:t>Track &amp; trend results</a:t>
            </a:r>
          </a:p>
          <a:p>
            <a:pPr marL="342900" indent="-342900" algn="l">
              <a:buFont typeface="Arial" pitchFamily="34" charset="0"/>
              <a:buChar char="•"/>
            </a:pPr>
            <a:r>
              <a:rPr lang="en-US" sz="2400" dirty="0">
                <a:latin typeface="GE Inspira" pitchFamily="34" charset="0"/>
              </a:rPr>
              <a:t>Identify problem areas</a:t>
            </a:r>
          </a:p>
          <a:p>
            <a:pPr marL="342900" indent="-342900" algn="l">
              <a:buFont typeface="Arial" pitchFamily="34" charset="0"/>
              <a:buChar char="•"/>
            </a:pPr>
            <a:r>
              <a:rPr lang="en-US" sz="2400" dirty="0">
                <a:latin typeface="GE Inspira" pitchFamily="34" charset="0"/>
              </a:rPr>
              <a:t>Dashboard of important metrics</a:t>
            </a:r>
          </a:p>
          <a:p>
            <a:pPr marL="342900" indent="-342900" algn="l">
              <a:buFont typeface="Arial" pitchFamily="34" charset="0"/>
              <a:buChar char="•"/>
            </a:pPr>
            <a:r>
              <a:rPr lang="en-US" sz="2400" dirty="0">
                <a:latin typeface="GE Inspira" pitchFamily="34" charset="0"/>
              </a:rPr>
              <a:t>40+ preset reports</a:t>
            </a:r>
          </a:p>
          <a:p>
            <a:pPr marL="342900" indent="-342900" algn="l">
              <a:buFont typeface="Arial" pitchFamily="34" charset="0"/>
              <a:buChar char="•"/>
            </a:pPr>
            <a:r>
              <a:rPr lang="en-US" sz="2400" dirty="0">
                <a:latin typeface="GE Inspira" pitchFamily="34" charset="0"/>
              </a:rPr>
              <a:t>Network- and server-installable</a:t>
            </a:r>
          </a:p>
          <a:p>
            <a:pPr marL="342900" indent="-342900" algn="l">
              <a:buFont typeface="Arial" pitchFamily="34" charset="0"/>
              <a:buChar char="•"/>
            </a:pPr>
            <a:r>
              <a:rPr lang="en-US" sz="2400" dirty="0">
                <a:latin typeface="GE Inspira" pitchFamily="34" charset="0"/>
              </a:rPr>
              <a:t>Free with system – no license fees!</a:t>
            </a:r>
          </a:p>
          <a:p>
            <a:pPr marL="342900" indent="-342900" algn="l">
              <a:buFont typeface="Arial" pitchFamily="34" charset="0"/>
              <a:buChar char="•"/>
            </a:pPr>
            <a:r>
              <a:rPr lang="en-US" sz="2400" dirty="0">
                <a:latin typeface="GE Inspira" pitchFamily="34" charset="0"/>
              </a:rPr>
              <a:t>Download from the website</a:t>
            </a:r>
          </a:p>
          <a:p>
            <a:pPr marL="342900" indent="-342900" algn="l">
              <a:buFont typeface="Arial" pitchFamily="34" charset="0"/>
              <a:buChar char="•"/>
            </a:pPr>
            <a:endParaRPr lang="en-US" sz="2400" dirty="0">
              <a:latin typeface="GE Inspira" pitchFamily="34" charset="0"/>
            </a:endParaRPr>
          </a:p>
          <a:p>
            <a:pPr marL="342900" indent="-342900" algn="l">
              <a:buFont typeface="Arial" pitchFamily="34" charset="0"/>
              <a:buChar char="•"/>
            </a:pPr>
            <a:endParaRPr lang="en-US" sz="2400" dirty="0">
              <a:latin typeface="GE Inspira" pitchFamily="34" charset="0"/>
            </a:endParaRPr>
          </a:p>
          <a:p>
            <a:pPr marL="342900" indent="-342900" algn="l">
              <a:buFont typeface="Arial" pitchFamily="34" charset="0"/>
              <a:buChar char="•"/>
            </a:pPr>
            <a:endParaRPr lang="en-US" sz="2400" dirty="0">
              <a:latin typeface="GE Inspira" pitchFamily="34" charset="0"/>
            </a:endParaRPr>
          </a:p>
        </p:txBody>
      </p:sp>
    </p:spTree>
    <p:extLst>
      <p:ext uri="{BB962C8B-B14F-4D97-AF65-F5344CB8AC3E}">
        <p14:creationId xmlns:p14="http://schemas.microsoft.com/office/powerpoint/2010/main" val="256187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3505200" y="1257300"/>
            <a:ext cx="2743200" cy="723900"/>
          </a:xfrm>
        </p:spPr>
        <p:txBody>
          <a:bodyPr>
            <a:normAutofit/>
          </a:bodyPr>
          <a:lstStyle/>
          <a:p>
            <a:r>
              <a:rPr lang="en-US" sz="3200" dirty="0">
                <a:latin typeface="GE Inspira" pitchFamily="34" charset="0"/>
              </a:rPr>
              <a:t>Surface ATP </a:t>
            </a:r>
            <a:endParaRPr lang="en-US" sz="3200" i="1" dirty="0">
              <a:latin typeface="GE Inspira" pitchFamily="34" charset="0"/>
            </a:endParaRPr>
          </a:p>
        </p:txBody>
      </p:sp>
      <p:sp>
        <p:nvSpPr>
          <p:cNvPr id="3" name="Content Placeholder 2"/>
          <p:cNvSpPr>
            <a:spLocks noGrp="1"/>
          </p:cNvSpPr>
          <p:nvPr>
            <p:ph sz="half" idx="1"/>
          </p:nvPr>
        </p:nvSpPr>
        <p:spPr>
          <a:xfrm>
            <a:off x="838200" y="2285999"/>
            <a:ext cx="6324600" cy="3886201"/>
          </a:xfrm>
        </p:spPr>
        <p:txBody>
          <a:bodyPr>
            <a:normAutofit/>
          </a:bodyPr>
          <a:lstStyle/>
          <a:p>
            <a:r>
              <a:rPr lang="en-US" dirty="0">
                <a:latin typeface="GE Inspira" pitchFamily="34" charset="0"/>
              </a:rPr>
              <a:t>15 second results</a:t>
            </a:r>
          </a:p>
          <a:p>
            <a:r>
              <a:rPr lang="en-US" dirty="0">
                <a:latin typeface="GE Inspira" pitchFamily="34" charset="0"/>
              </a:rPr>
              <a:t>Extremely sensitive  </a:t>
            </a:r>
          </a:p>
          <a:p>
            <a:r>
              <a:rPr lang="en-US" dirty="0">
                <a:latin typeface="GE Inspira" pitchFamily="34" charset="0"/>
              </a:rPr>
              <a:t>Efficient, easy-to-use </a:t>
            </a:r>
          </a:p>
          <a:p>
            <a:r>
              <a:rPr lang="en-US" dirty="0">
                <a:latin typeface="GE Inspira" pitchFamily="34" charset="0"/>
              </a:rPr>
              <a:t>100% recyclable &amp; non-toxic</a:t>
            </a:r>
          </a:p>
          <a:p>
            <a:r>
              <a:rPr lang="en-US" b="1" dirty="0">
                <a:latin typeface="GE Inspira" pitchFamily="34" charset="0"/>
              </a:rPr>
              <a:t>Up to 50% cost savings</a:t>
            </a:r>
          </a:p>
          <a:p>
            <a:r>
              <a:rPr lang="en-US" sz="2000" dirty="0">
                <a:latin typeface="GE Inspira" pitchFamily="34" charset="0"/>
              </a:rPr>
              <a:t>Outstanding repeatability, linearity, sensitivity, accuracy according to 3</a:t>
            </a:r>
            <a:r>
              <a:rPr lang="en-US" sz="2000" baseline="30000" dirty="0">
                <a:latin typeface="GE Inspira" pitchFamily="34" charset="0"/>
              </a:rPr>
              <a:t>rd</a:t>
            </a:r>
            <a:r>
              <a:rPr lang="en-US" sz="2000" dirty="0">
                <a:latin typeface="GE Inspira" pitchFamily="34" charset="0"/>
              </a:rPr>
              <a:t> party laboratory study</a:t>
            </a:r>
          </a:p>
          <a:p>
            <a:pPr marL="0" indent="0">
              <a:buNone/>
            </a:pPr>
            <a:endParaRPr lang="en-US" dirty="0">
              <a:latin typeface="GE Inspir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219198"/>
            <a:ext cx="914399" cy="5150867"/>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1371600"/>
            <a:ext cx="2800350" cy="609600"/>
          </a:xfrm>
          <a:prstGeom prst="rect">
            <a:avLst/>
          </a:prstGeom>
        </p:spPr>
      </p:pic>
    </p:spTree>
    <p:extLst>
      <p:ext uri="{BB962C8B-B14F-4D97-AF65-F5344CB8AC3E}">
        <p14:creationId xmlns:p14="http://schemas.microsoft.com/office/powerpoint/2010/main" val="211692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245637" y="1009650"/>
            <a:ext cx="6400799" cy="723900"/>
          </a:xfrm>
        </p:spPr>
        <p:txBody>
          <a:bodyPr>
            <a:normAutofit/>
          </a:bodyPr>
          <a:lstStyle/>
          <a:p>
            <a:r>
              <a:rPr lang="en-US" sz="3200" dirty="0">
                <a:latin typeface="GE Inspira" pitchFamily="34" charset="0"/>
              </a:rPr>
              <a:t>Low Device Variability</a:t>
            </a:r>
            <a:endParaRPr lang="en-US" sz="3200" i="1" dirty="0">
              <a:latin typeface="GE Inspira" pitchFamily="34" charset="0"/>
            </a:endParaRPr>
          </a:p>
        </p:txBody>
      </p:sp>
      <p:pic>
        <p:nvPicPr>
          <p:cNvPr id="9" name="Picture 8"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821647"/>
            <a:ext cx="6531577" cy="4023360"/>
          </a:xfrm>
          <a:prstGeom prst="rect">
            <a:avLst/>
          </a:prstGeom>
        </p:spPr>
      </p:pic>
    </p:spTree>
    <p:extLst>
      <p:ext uri="{BB962C8B-B14F-4D97-AF65-F5344CB8AC3E}">
        <p14:creationId xmlns:p14="http://schemas.microsoft.com/office/powerpoint/2010/main" val="101394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245637" y="1009650"/>
            <a:ext cx="6400799" cy="723900"/>
          </a:xfrm>
        </p:spPr>
        <p:txBody>
          <a:bodyPr>
            <a:normAutofit/>
          </a:bodyPr>
          <a:lstStyle/>
          <a:p>
            <a:r>
              <a:rPr lang="en-US" sz="3200" dirty="0">
                <a:latin typeface="GE Inspira" pitchFamily="34" charset="0"/>
              </a:rPr>
              <a:t>Highly Accurate</a:t>
            </a:r>
            <a:endParaRPr lang="en-US" sz="3200" i="1" dirty="0">
              <a:latin typeface="GE Inspira" pitchFamily="34" charset="0"/>
            </a:endParaRPr>
          </a:p>
        </p:txBody>
      </p:sp>
      <p:pic>
        <p:nvPicPr>
          <p:cNvPr id="9" name="Picture 8"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665" y="1827617"/>
            <a:ext cx="7184735" cy="3964766"/>
          </a:xfrm>
          <a:prstGeom prst="rect">
            <a:avLst/>
          </a:prstGeom>
        </p:spPr>
      </p:pic>
    </p:spTree>
    <p:extLst>
      <p:ext uri="{BB962C8B-B14F-4D97-AF65-F5344CB8AC3E}">
        <p14:creationId xmlns:p14="http://schemas.microsoft.com/office/powerpoint/2010/main" val="209474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245637" y="1009650"/>
            <a:ext cx="6400799" cy="723900"/>
          </a:xfrm>
        </p:spPr>
        <p:txBody>
          <a:bodyPr>
            <a:normAutofit/>
          </a:bodyPr>
          <a:lstStyle/>
          <a:p>
            <a:r>
              <a:rPr lang="en-US" sz="3200" dirty="0">
                <a:latin typeface="GE Inspira" pitchFamily="34" charset="0"/>
              </a:rPr>
              <a:t>Reliable Results</a:t>
            </a:r>
            <a:endParaRPr lang="en-US" sz="3200" i="1" dirty="0">
              <a:latin typeface="GE Inspira" pitchFamily="34" charset="0"/>
            </a:endParaRPr>
          </a:p>
        </p:txBody>
      </p:sp>
      <p:pic>
        <p:nvPicPr>
          <p:cNvPr id="9" name="Picture 8"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978834"/>
            <a:ext cx="6708925" cy="3964766"/>
          </a:xfrm>
          <a:prstGeom prst="rect">
            <a:avLst/>
          </a:prstGeom>
        </p:spPr>
      </p:pic>
    </p:spTree>
    <p:extLst>
      <p:ext uri="{BB962C8B-B14F-4D97-AF65-F5344CB8AC3E}">
        <p14:creationId xmlns:p14="http://schemas.microsoft.com/office/powerpoint/2010/main" val="99551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245637" y="1009650"/>
            <a:ext cx="6400799" cy="723900"/>
          </a:xfrm>
        </p:spPr>
        <p:txBody>
          <a:bodyPr>
            <a:normAutofit/>
          </a:bodyPr>
          <a:lstStyle/>
          <a:p>
            <a:r>
              <a:rPr lang="en-US" sz="3200" dirty="0">
                <a:latin typeface="GE Inspira" pitchFamily="34" charset="0"/>
              </a:rPr>
              <a:t>Superior Sensitivity</a:t>
            </a:r>
            <a:endParaRPr lang="en-US" sz="3200" i="1" dirty="0">
              <a:latin typeface="GE Inspira" pitchFamily="34" charset="0"/>
            </a:endParaRPr>
          </a:p>
        </p:txBody>
      </p:sp>
      <p:pic>
        <p:nvPicPr>
          <p:cNvPr id="9" name="Picture 8"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26" y="1776056"/>
            <a:ext cx="8607874" cy="4615481"/>
          </a:xfrm>
          <a:prstGeom prst="rect">
            <a:avLst/>
          </a:prstGeom>
        </p:spPr>
      </p:pic>
    </p:spTree>
    <p:extLst>
      <p:ext uri="{BB962C8B-B14F-4D97-AF65-F5344CB8AC3E}">
        <p14:creationId xmlns:p14="http://schemas.microsoft.com/office/powerpoint/2010/main" val="189600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07491"/>
            <a:ext cx="2695572" cy="4043358"/>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sp>
        <p:nvSpPr>
          <p:cNvPr id="2" name="Title 1"/>
          <p:cNvSpPr>
            <a:spLocks noGrp="1"/>
          </p:cNvSpPr>
          <p:nvPr>
            <p:ph type="title"/>
          </p:nvPr>
        </p:nvSpPr>
        <p:spPr>
          <a:xfrm>
            <a:off x="3505200" y="1257300"/>
            <a:ext cx="4038600" cy="800100"/>
          </a:xfrm>
        </p:spPr>
        <p:txBody>
          <a:bodyPr>
            <a:normAutofit/>
          </a:bodyPr>
          <a:lstStyle/>
          <a:p>
            <a:r>
              <a:rPr lang="en-US" sz="2800" dirty="0">
                <a:latin typeface="GE Inspira" pitchFamily="34" charset="0"/>
              </a:rPr>
              <a:t>ATP in Water Samples </a:t>
            </a:r>
            <a:endParaRPr lang="en-US" sz="2800" i="1" dirty="0">
              <a:latin typeface="GE Inspira"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1146115"/>
            <a:ext cx="1092015" cy="5100280"/>
          </a:xfrm>
          <a:prstGeom prst="rect">
            <a:avLst/>
          </a:prstGeom>
        </p:spPr>
      </p:pic>
      <p:pic>
        <p:nvPicPr>
          <p:cNvPr id="9" name="Picture 8" descr="Hygiena_footerrgb.png"/>
          <p:cNvPicPr>
            <a:picLocks noChangeAspect="1"/>
          </p:cNvPicPr>
          <p:nvPr/>
        </p:nvPicPr>
        <p:blipFill>
          <a:blip r:embed="rId6"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400365"/>
            <a:ext cx="2800350" cy="552069"/>
          </a:xfrm>
          <a:prstGeom prst="rect">
            <a:avLst/>
          </a:prstGeom>
        </p:spPr>
      </p:pic>
      <p:sp>
        <p:nvSpPr>
          <p:cNvPr id="3" name="Content Placeholder 2"/>
          <p:cNvSpPr>
            <a:spLocks noGrp="1"/>
          </p:cNvSpPr>
          <p:nvPr>
            <p:ph sz="half" idx="1"/>
          </p:nvPr>
        </p:nvSpPr>
        <p:spPr>
          <a:xfrm>
            <a:off x="685800" y="2286000"/>
            <a:ext cx="5310186" cy="3962400"/>
          </a:xfrm>
        </p:spPr>
        <p:txBody>
          <a:bodyPr>
            <a:normAutofit/>
          </a:bodyPr>
          <a:lstStyle/>
          <a:p>
            <a:r>
              <a:rPr lang="en-US" sz="2400" dirty="0">
                <a:latin typeface="GE Inspira" pitchFamily="34" charset="0"/>
              </a:rPr>
              <a:t>Consistent sample collection</a:t>
            </a:r>
          </a:p>
          <a:p>
            <a:r>
              <a:rPr lang="en-US" sz="2400" dirty="0">
                <a:latin typeface="GE Inspira" pitchFamily="34" charset="0"/>
              </a:rPr>
              <a:t>Estimate microbial load to 10</a:t>
            </a:r>
            <a:r>
              <a:rPr lang="en-US" sz="2400" baseline="30000" dirty="0">
                <a:latin typeface="GE Inspira" pitchFamily="34" charset="0"/>
              </a:rPr>
              <a:t>3</a:t>
            </a:r>
            <a:r>
              <a:rPr lang="en-US" sz="2400" dirty="0">
                <a:latin typeface="GE Inspira" pitchFamily="34" charset="0"/>
              </a:rPr>
              <a:t> CFU</a:t>
            </a:r>
          </a:p>
          <a:p>
            <a:r>
              <a:rPr lang="en-US" sz="2400" b="1" dirty="0">
                <a:latin typeface="GE Inspira" pitchFamily="34" charset="0"/>
              </a:rPr>
              <a:t>More reliable than </a:t>
            </a:r>
            <a:r>
              <a:rPr lang="en-US" sz="2400" b="1" dirty="0" err="1">
                <a:latin typeface="GE Inspira" pitchFamily="34" charset="0"/>
              </a:rPr>
              <a:t>dipslides</a:t>
            </a:r>
            <a:endParaRPr lang="en-US" sz="2400" b="1" dirty="0">
              <a:latin typeface="GE Inspira" pitchFamily="34" charset="0"/>
            </a:endParaRPr>
          </a:p>
          <a:p>
            <a:r>
              <a:rPr lang="en-US" sz="2400" dirty="0">
                <a:latin typeface="GE Inspira" pitchFamily="34" charset="0"/>
              </a:rPr>
              <a:t>100% recyclable &amp; non-toxic</a:t>
            </a:r>
          </a:p>
          <a:p>
            <a:r>
              <a:rPr lang="en-US" sz="2400" dirty="0">
                <a:latin typeface="GE Inspira" pitchFamily="34" charset="0"/>
              </a:rPr>
              <a:t>Two flavors:</a:t>
            </a:r>
          </a:p>
          <a:p>
            <a:pPr lvl="1"/>
            <a:r>
              <a:rPr lang="en-US" sz="2000" dirty="0">
                <a:latin typeface="GE Inspira" pitchFamily="34" charset="0"/>
              </a:rPr>
              <a:t>Total: microbial </a:t>
            </a:r>
            <a:r>
              <a:rPr lang="en-US" sz="2000" b="1" dirty="0">
                <a:latin typeface="GE Inspira" pitchFamily="34" charset="0"/>
              </a:rPr>
              <a:t>and</a:t>
            </a:r>
            <a:r>
              <a:rPr lang="en-US" sz="2000" dirty="0">
                <a:latin typeface="GE Inspira" pitchFamily="34" charset="0"/>
              </a:rPr>
              <a:t> non-microbial ATP</a:t>
            </a:r>
          </a:p>
          <a:p>
            <a:pPr lvl="1"/>
            <a:r>
              <a:rPr lang="en-US" sz="2000" dirty="0">
                <a:latin typeface="GE Inspira" pitchFamily="34" charset="0"/>
              </a:rPr>
              <a:t>Free: non-microbial ATP</a:t>
            </a:r>
          </a:p>
        </p:txBody>
      </p:sp>
    </p:spTree>
    <p:extLst>
      <p:ext uri="{BB962C8B-B14F-4D97-AF65-F5344CB8AC3E}">
        <p14:creationId xmlns:p14="http://schemas.microsoft.com/office/powerpoint/2010/main" val="163275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447800" y="1184305"/>
            <a:ext cx="6324600" cy="857250"/>
          </a:xfrm>
        </p:spPr>
        <p:txBody>
          <a:bodyPr>
            <a:noAutofit/>
          </a:bodyPr>
          <a:lstStyle/>
          <a:p>
            <a:r>
              <a:rPr lang="en-US" sz="2400" i="1" dirty="0">
                <a:latin typeface="GE Inspira" pitchFamily="34" charset="0"/>
              </a:rPr>
              <a:t>Indicator Organism Tests</a:t>
            </a:r>
          </a:p>
        </p:txBody>
      </p:sp>
      <p:pic>
        <p:nvPicPr>
          <p:cNvPr id="11"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49813" y="2562038"/>
            <a:ext cx="8044373" cy="2157596"/>
          </a:xfrm>
          <a:prstGeom prst="rect">
            <a:avLst/>
          </a:prstGeom>
          <a:ln>
            <a:noFill/>
          </a:ln>
          <a:effectLst>
            <a:outerShdw blurRad="292100" dist="139700" dir="2700000" algn="tl" rotWithShape="0">
              <a:srgbClr val="333333">
                <a:alpha val="65000"/>
              </a:srgbClr>
            </a:outerShdw>
          </a:effectLst>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Tree>
    <p:extLst>
      <p:ext uri="{BB962C8B-B14F-4D97-AF65-F5344CB8AC3E}">
        <p14:creationId xmlns:p14="http://schemas.microsoft.com/office/powerpoint/2010/main" val="136817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609600" y="914400"/>
            <a:ext cx="5715000" cy="1143000"/>
          </a:xfrm>
        </p:spPr>
        <p:txBody>
          <a:bodyPr>
            <a:normAutofit/>
          </a:bodyPr>
          <a:lstStyle/>
          <a:p>
            <a:r>
              <a:rPr lang="en-US" sz="3600" dirty="0" err="1">
                <a:latin typeface="GE Inspira" pitchFamily="34" charset="0"/>
              </a:rPr>
              <a:t>MicroSnap</a:t>
            </a:r>
            <a:endParaRPr lang="en-US" sz="3600" dirty="0">
              <a:latin typeface="GE Inspira" pitchFamily="34" charset="0"/>
            </a:endParaRPr>
          </a:p>
        </p:txBody>
      </p:sp>
      <p:sp>
        <p:nvSpPr>
          <p:cNvPr id="3" name="Content Placeholder 2"/>
          <p:cNvSpPr>
            <a:spLocks noGrp="1"/>
          </p:cNvSpPr>
          <p:nvPr>
            <p:ph sz="half" idx="1"/>
          </p:nvPr>
        </p:nvSpPr>
        <p:spPr>
          <a:xfrm>
            <a:off x="489018" y="2141376"/>
            <a:ext cx="3657600" cy="4114800"/>
          </a:xfrm>
        </p:spPr>
        <p:txBody>
          <a:bodyPr>
            <a:normAutofit/>
          </a:bodyPr>
          <a:lstStyle/>
          <a:p>
            <a:r>
              <a:rPr lang="en-US" dirty="0">
                <a:latin typeface="GE Inspira" pitchFamily="34" charset="0"/>
              </a:rPr>
              <a:t>Get results today</a:t>
            </a:r>
          </a:p>
          <a:p>
            <a:r>
              <a:rPr lang="en-US" dirty="0">
                <a:latin typeface="GE Inspira" pitchFamily="34" charset="0"/>
              </a:rPr>
              <a:t>2 device platform</a:t>
            </a:r>
          </a:p>
          <a:p>
            <a:pPr lvl="1"/>
            <a:r>
              <a:rPr lang="en-US" dirty="0">
                <a:latin typeface="GE Inspira" pitchFamily="34" charset="0"/>
              </a:rPr>
              <a:t>Enrichment</a:t>
            </a:r>
          </a:p>
          <a:p>
            <a:pPr lvl="1"/>
            <a:r>
              <a:rPr lang="en-US" dirty="0">
                <a:latin typeface="GE Inspira" pitchFamily="34" charset="0"/>
              </a:rPr>
              <a:t>Detection</a:t>
            </a:r>
          </a:p>
          <a:p>
            <a:r>
              <a:rPr lang="en-US" dirty="0">
                <a:latin typeface="GE Inspira" pitchFamily="34" charset="0"/>
              </a:rPr>
              <a:t>Total Count</a:t>
            </a:r>
          </a:p>
          <a:p>
            <a:r>
              <a:rPr lang="en-US" dirty="0">
                <a:latin typeface="GE Inspira" pitchFamily="34" charset="0"/>
              </a:rPr>
              <a:t>EB</a:t>
            </a:r>
          </a:p>
          <a:p>
            <a:r>
              <a:rPr lang="en-US" dirty="0">
                <a:latin typeface="GE Inspira" pitchFamily="34" charset="0"/>
              </a:rPr>
              <a:t>Coliform &amp; </a:t>
            </a:r>
            <a:r>
              <a:rPr lang="en-US" i="1" dirty="0" err="1">
                <a:latin typeface="GE Inspira" pitchFamily="34" charset="0"/>
              </a:rPr>
              <a:t>E.coli</a:t>
            </a:r>
            <a:endParaRPr lang="en-US" i="1" dirty="0">
              <a:latin typeface="GE Inspira" pitchFamily="34" charset="0"/>
            </a:endParaRPr>
          </a:p>
          <a:p>
            <a:pPr marL="0" indent="0">
              <a:buNone/>
            </a:pPr>
            <a:endParaRPr lang="en-US" dirty="0">
              <a:latin typeface="GE Inspira" pitchFamily="34" charset="0"/>
            </a:endParaRPr>
          </a:p>
        </p:txBody>
      </p:sp>
      <p:pic>
        <p:nvPicPr>
          <p:cNvPr id="5" name="Content Placeholder 4" descr="EnSURE_new.jpg"/>
          <p:cNvPicPr>
            <a:picLocks noGrp="1" noChangeAspect="1"/>
          </p:cNvPicPr>
          <p:nvPr>
            <p:ph sz="half" idx="2"/>
          </p:nvPr>
        </p:nvPicPr>
        <p:blipFill>
          <a:blip r:embed="rId4" cstate="print"/>
          <a:stretch>
            <a:fillRect/>
          </a:stretch>
        </p:blipFill>
        <p:spPr>
          <a:xfrm>
            <a:off x="6172200" y="990600"/>
            <a:ext cx="2590800" cy="5357638"/>
          </a:xfrm>
        </p:spPr>
      </p:pic>
      <p:pic>
        <p:nvPicPr>
          <p:cNvPr id="6" name="Picture 5" descr="MicroSnap_Enrichment_Coli+Ecoli copy.jpg"/>
          <p:cNvPicPr>
            <a:picLocks noChangeAspect="1"/>
          </p:cNvPicPr>
          <p:nvPr/>
        </p:nvPicPr>
        <p:blipFill>
          <a:blip r:embed="rId5" cstate="print"/>
          <a:stretch>
            <a:fillRect/>
          </a:stretch>
        </p:blipFill>
        <p:spPr>
          <a:xfrm>
            <a:off x="6235836" y="1776348"/>
            <a:ext cx="381000" cy="4143366"/>
          </a:xfrm>
          <a:prstGeom prst="rect">
            <a:avLst/>
          </a:prstGeom>
        </p:spPr>
      </p:pic>
      <p:pic>
        <p:nvPicPr>
          <p:cNvPr id="7" name="Picture 6" descr="Micro-Snap - Coliform.jpg"/>
          <p:cNvPicPr>
            <a:picLocks noChangeAspect="1"/>
          </p:cNvPicPr>
          <p:nvPr/>
        </p:nvPicPr>
        <p:blipFill>
          <a:blip r:embed="rId6" cstate="print"/>
          <a:stretch>
            <a:fillRect/>
          </a:stretch>
        </p:blipFill>
        <p:spPr>
          <a:xfrm>
            <a:off x="4724569" y="2081010"/>
            <a:ext cx="368267" cy="3838704"/>
          </a:xfrm>
          <a:prstGeom prst="rect">
            <a:avLst/>
          </a:prstGeom>
        </p:spPr>
      </p:pic>
      <p:pic>
        <p:nvPicPr>
          <p:cNvPr id="9" name="Picture 8" descr="Hygiena_footerrgb.png"/>
          <p:cNvPicPr>
            <a:picLocks noChangeAspect="1"/>
          </p:cNvPicPr>
          <p:nvPr/>
        </p:nvPicPr>
        <p:blipFill>
          <a:blip r:embed="rId7"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2836" y="2081010"/>
            <a:ext cx="368266" cy="383870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1102" y="1777482"/>
            <a:ext cx="380895" cy="414223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2459" y="2082565"/>
            <a:ext cx="368436" cy="384048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4941" y="1776348"/>
            <a:ext cx="380895" cy="4142232"/>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55964" y="2082565"/>
            <a:ext cx="368436" cy="3840480"/>
          </a:xfrm>
          <a:prstGeom prst="rect">
            <a:avLst/>
          </a:prstGeom>
        </p:spPr>
      </p:pic>
    </p:spTree>
    <p:extLst>
      <p:ext uri="{BB962C8B-B14F-4D97-AF65-F5344CB8AC3E}">
        <p14:creationId xmlns:p14="http://schemas.microsoft.com/office/powerpoint/2010/main" val="88874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447800" y="1066800"/>
            <a:ext cx="6166995" cy="895350"/>
          </a:xfrm>
        </p:spPr>
        <p:txBody>
          <a:bodyPr>
            <a:noAutofit/>
          </a:bodyPr>
          <a:lstStyle/>
          <a:p>
            <a:r>
              <a:rPr lang="en-US" sz="3600" dirty="0">
                <a:latin typeface="GE Inspira" pitchFamily="34" charset="0"/>
              </a:rPr>
              <a:t>Surface Allergen Prevention</a:t>
            </a:r>
            <a:endParaRPr lang="en-US" sz="3600" i="1" dirty="0">
              <a:latin typeface="GE Inspira" pitchFamily="34" charset="0"/>
            </a:endParaRPr>
          </a:p>
        </p:txBody>
      </p:sp>
      <p:pic>
        <p:nvPicPr>
          <p:cNvPr id="11"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65422" y="1962150"/>
            <a:ext cx="6013155"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Tree>
    <p:extLst>
      <p:ext uri="{BB962C8B-B14F-4D97-AF65-F5344CB8AC3E}">
        <p14:creationId xmlns:p14="http://schemas.microsoft.com/office/powerpoint/2010/main" val="355910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pic>
        <p:nvPicPr>
          <p:cNvPr id="7" name="Picture 6"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646" y="2514600"/>
            <a:ext cx="7010400" cy="3530904"/>
          </a:xfrm>
          <a:prstGeom prst="rect">
            <a:avLst/>
          </a:prstGeom>
        </p:spPr>
      </p:pic>
      <p:sp>
        <p:nvSpPr>
          <p:cNvPr id="3" name="Content Placeholder 2"/>
          <p:cNvSpPr>
            <a:spLocks noGrp="1"/>
          </p:cNvSpPr>
          <p:nvPr>
            <p:ph idx="1"/>
          </p:nvPr>
        </p:nvSpPr>
        <p:spPr>
          <a:xfrm>
            <a:off x="381000" y="1371600"/>
            <a:ext cx="8381999" cy="1600200"/>
          </a:xfrm>
        </p:spPr>
        <p:txBody>
          <a:bodyPr numCol="2">
            <a:noAutofit/>
          </a:bodyPr>
          <a:lstStyle/>
          <a:p>
            <a:r>
              <a:rPr lang="en-US" sz="2000" dirty="0">
                <a:latin typeface="GE Inspira" pitchFamily="34" charset="0"/>
              </a:rPr>
              <a:t>Since 2001</a:t>
            </a:r>
          </a:p>
          <a:p>
            <a:r>
              <a:rPr lang="en-US" sz="2000" dirty="0">
                <a:latin typeface="GE Inspira" pitchFamily="34" charset="0"/>
              </a:rPr>
              <a:t>Over 80 countries</a:t>
            </a:r>
          </a:p>
          <a:p>
            <a:r>
              <a:rPr lang="en-US" sz="2000" dirty="0">
                <a:latin typeface="GE Inspira" pitchFamily="34" charset="0"/>
              </a:rPr>
              <a:t>Patented device designs</a:t>
            </a:r>
          </a:p>
          <a:p>
            <a:pPr marL="0" indent="0">
              <a:buNone/>
            </a:pPr>
            <a:endParaRPr lang="en-US" sz="2000" dirty="0">
              <a:latin typeface="GE Inspira" pitchFamily="34" charset="0"/>
            </a:endParaRPr>
          </a:p>
          <a:p>
            <a:pPr marL="0" indent="0">
              <a:buNone/>
            </a:pPr>
            <a:endParaRPr lang="en-US" sz="2000" dirty="0">
              <a:latin typeface="GE Inspira" pitchFamily="34" charset="0"/>
            </a:endParaRPr>
          </a:p>
          <a:p>
            <a:r>
              <a:rPr lang="en-US" sz="2000" dirty="0">
                <a:latin typeface="GE Inspira" pitchFamily="34" charset="0"/>
              </a:rPr>
              <a:t>Manufactured in USA</a:t>
            </a:r>
          </a:p>
          <a:p>
            <a:r>
              <a:rPr lang="en-US" sz="2000" dirty="0">
                <a:latin typeface="GE Inspira" pitchFamily="34" charset="0"/>
              </a:rPr>
              <a:t>Outstanding service &amp; support</a:t>
            </a:r>
          </a:p>
          <a:p>
            <a:r>
              <a:rPr lang="en-US" sz="2000" dirty="0">
                <a:latin typeface="GE Inspira" pitchFamily="34" charset="0"/>
              </a:rPr>
              <a:t>ISO-accredited facility</a:t>
            </a:r>
          </a:p>
          <a:p>
            <a:pPr algn="ctr"/>
            <a:endParaRPr lang="en-US" sz="2000" dirty="0">
              <a:latin typeface="GE Inspira" pitchFamily="34" charset="0"/>
            </a:endParaRPr>
          </a:p>
          <a:p>
            <a:pPr algn="ctr"/>
            <a:endParaRPr lang="en-US" sz="2000" dirty="0">
              <a:latin typeface="GE Inspira" pitchFamily="34" charset="0"/>
            </a:endParaRPr>
          </a:p>
        </p:txBody>
      </p:sp>
    </p:spTree>
    <p:extLst>
      <p:ext uri="{BB962C8B-B14F-4D97-AF65-F5344CB8AC3E}">
        <p14:creationId xmlns:p14="http://schemas.microsoft.com/office/powerpoint/2010/main" val="343740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824241"/>
            <a:ext cx="2558272" cy="1462260"/>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sp>
        <p:nvSpPr>
          <p:cNvPr id="2" name="Title 1"/>
          <p:cNvSpPr>
            <a:spLocks noGrp="1"/>
          </p:cNvSpPr>
          <p:nvPr>
            <p:ph type="title"/>
          </p:nvPr>
        </p:nvSpPr>
        <p:spPr>
          <a:xfrm>
            <a:off x="3576195" y="1066800"/>
            <a:ext cx="4038600" cy="895350"/>
          </a:xfrm>
        </p:spPr>
        <p:txBody>
          <a:bodyPr>
            <a:noAutofit/>
          </a:bodyPr>
          <a:lstStyle/>
          <a:p>
            <a:r>
              <a:rPr lang="en-US" sz="2400" dirty="0">
                <a:latin typeface="GE Inspira" pitchFamily="34" charset="0"/>
              </a:rPr>
              <a:t>Surface Allergen Prevention</a:t>
            </a:r>
            <a:endParaRPr lang="en-US" sz="2400" i="1" dirty="0">
              <a:latin typeface="GE Inspira" pitchFamily="34" charset="0"/>
            </a:endParaRPr>
          </a:p>
        </p:txBody>
      </p:sp>
      <p:sp>
        <p:nvSpPr>
          <p:cNvPr id="3" name="Content Placeholder 2"/>
          <p:cNvSpPr>
            <a:spLocks noGrp="1"/>
          </p:cNvSpPr>
          <p:nvPr>
            <p:ph sz="half" idx="1"/>
          </p:nvPr>
        </p:nvSpPr>
        <p:spPr>
          <a:xfrm>
            <a:off x="838200" y="2133600"/>
            <a:ext cx="6629400" cy="3886200"/>
          </a:xfrm>
        </p:spPr>
        <p:txBody>
          <a:bodyPr>
            <a:normAutofit/>
          </a:bodyPr>
          <a:lstStyle/>
          <a:p>
            <a:r>
              <a:rPr lang="en-US" sz="2400" dirty="0">
                <a:latin typeface="GE Inspira" pitchFamily="34" charset="0"/>
              </a:rPr>
              <a:t>Results in 15-30 minutes</a:t>
            </a:r>
          </a:p>
          <a:p>
            <a:r>
              <a:rPr lang="en-US" sz="2400" b="1" dirty="0">
                <a:latin typeface="GE Inspira" pitchFamily="34" charset="0"/>
              </a:rPr>
              <a:t>Extremely sensitive, non-specific allergen screening </a:t>
            </a:r>
          </a:p>
          <a:p>
            <a:r>
              <a:rPr lang="en-US" sz="2400" dirty="0">
                <a:latin typeface="GE Inspira" pitchFamily="34" charset="0"/>
              </a:rPr>
              <a:t>Recognized by quality schemes </a:t>
            </a:r>
          </a:p>
          <a:p>
            <a:r>
              <a:rPr lang="en-US" sz="2400" dirty="0">
                <a:latin typeface="GE Inspira" pitchFamily="34" charset="0"/>
              </a:rPr>
              <a:t>Easy-to-interpret color change</a:t>
            </a:r>
          </a:p>
          <a:p>
            <a:r>
              <a:rPr lang="en-US" sz="2400" dirty="0">
                <a:latin typeface="GE Inspira" pitchFamily="34" charset="0"/>
              </a:rPr>
              <a:t>18 month shelf-life at room temperature</a:t>
            </a:r>
          </a:p>
          <a:p>
            <a:r>
              <a:rPr lang="en-US" sz="2400" dirty="0">
                <a:latin typeface="GE Inspira" pitchFamily="34" charset="0"/>
              </a:rPr>
              <a:t>100% recyclable &amp; non-toxic</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028715"/>
            <a:ext cx="954212" cy="5372086"/>
          </a:xfrm>
          <a:prstGeom prst="rect">
            <a:avLst/>
          </a:prstGeom>
        </p:spPr>
      </p:pic>
      <p:pic>
        <p:nvPicPr>
          <p:cNvPr id="9" name="Picture 8" descr="Hygiena_footerrgb.png"/>
          <p:cNvPicPr>
            <a:picLocks noChangeAspect="1"/>
          </p:cNvPicPr>
          <p:nvPr/>
        </p:nvPicPr>
        <p:blipFill>
          <a:blip r:embed="rId6"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1212674"/>
            <a:ext cx="2591309" cy="597076"/>
          </a:xfrm>
          <a:prstGeom prst="rect">
            <a:avLst/>
          </a:prstGeom>
        </p:spPr>
      </p:pic>
    </p:spTree>
    <p:extLst>
      <p:ext uri="{BB962C8B-B14F-4D97-AF65-F5344CB8AC3E}">
        <p14:creationId xmlns:p14="http://schemas.microsoft.com/office/powerpoint/2010/main" val="299742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94616" y="2963584"/>
            <a:ext cx="5275132" cy="1329165"/>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sp>
        <p:nvSpPr>
          <p:cNvPr id="2" name="Title 1"/>
          <p:cNvSpPr>
            <a:spLocks noGrp="1"/>
          </p:cNvSpPr>
          <p:nvPr>
            <p:ph type="title"/>
          </p:nvPr>
        </p:nvSpPr>
        <p:spPr>
          <a:xfrm>
            <a:off x="4267200" y="1184305"/>
            <a:ext cx="3048000" cy="857250"/>
          </a:xfrm>
        </p:spPr>
        <p:txBody>
          <a:bodyPr>
            <a:noAutofit/>
          </a:bodyPr>
          <a:lstStyle/>
          <a:p>
            <a:r>
              <a:rPr lang="en-US" sz="2400" dirty="0">
                <a:latin typeface="GE Inspira" pitchFamily="34" charset="0"/>
              </a:rPr>
              <a:t>Surface Residue</a:t>
            </a:r>
            <a:endParaRPr lang="en-US" sz="2400" i="1" dirty="0">
              <a:latin typeface="GE Inspira" pitchFamily="34" charset="0"/>
            </a:endParaRPr>
          </a:p>
        </p:txBody>
      </p:sp>
      <p:sp>
        <p:nvSpPr>
          <p:cNvPr id="3" name="Content Placeholder 2"/>
          <p:cNvSpPr>
            <a:spLocks noGrp="1"/>
          </p:cNvSpPr>
          <p:nvPr>
            <p:ph sz="half" idx="1"/>
          </p:nvPr>
        </p:nvSpPr>
        <p:spPr>
          <a:xfrm>
            <a:off x="838200" y="2286000"/>
            <a:ext cx="6477000" cy="3962399"/>
          </a:xfrm>
        </p:spPr>
        <p:txBody>
          <a:bodyPr>
            <a:normAutofit/>
          </a:bodyPr>
          <a:lstStyle/>
          <a:p>
            <a:r>
              <a:rPr lang="en-US" sz="2400" dirty="0">
                <a:latin typeface="GE Inspira" pitchFamily="34" charset="0"/>
              </a:rPr>
              <a:t>Results in 10 minutes</a:t>
            </a:r>
          </a:p>
          <a:p>
            <a:r>
              <a:rPr lang="en-US" sz="2400" dirty="0">
                <a:latin typeface="GE Inspira" pitchFamily="34" charset="0"/>
              </a:rPr>
              <a:t>Conveniently designed sample collection </a:t>
            </a:r>
          </a:p>
          <a:p>
            <a:r>
              <a:rPr lang="en-US" sz="2400" b="1" dirty="0">
                <a:latin typeface="GE Inspira" pitchFamily="34" charset="0"/>
              </a:rPr>
              <a:t>Simple two-part kit includes all materials</a:t>
            </a:r>
          </a:p>
          <a:p>
            <a:r>
              <a:rPr lang="en-US" sz="2400" dirty="0">
                <a:latin typeface="GE Inspira" pitchFamily="34" charset="0"/>
              </a:rPr>
              <a:t>Sensitive to 5 µg (ppm) gluten</a:t>
            </a:r>
          </a:p>
          <a:p>
            <a:r>
              <a:rPr lang="en-US" sz="2400" dirty="0">
                <a:latin typeface="GE Inspira" pitchFamily="34" charset="0"/>
              </a:rPr>
              <a:t>Easy-to-interpret lateral flow device </a:t>
            </a:r>
          </a:p>
          <a:p>
            <a:r>
              <a:rPr lang="en-US" sz="2400" dirty="0">
                <a:latin typeface="GE Inspira" pitchFamily="34" charset="0"/>
              </a:rPr>
              <a:t>No instrumentation required</a:t>
            </a:r>
          </a:p>
          <a:p>
            <a:r>
              <a:rPr lang="en-US" sz="2400" dirty="0">
                <a:latin typeface="GE Inspira" pitchFamily="34" charset="0"/>
              </a:rPr>
              <a:t>15 month shelf-life</a:t>
            </a:r>
          </a:p>
        </p:txBody>
      </p:sp>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43" y="1213912"/>
            <a:ext cx="3880403" cy="818118"/>
          </a:xfrm>
          <a:prstGeom prst="rect">
            <a:avLst/>
          </a:prstGeom>
        </p:spPr>
      </p:pic>
    </p:spTree>
    <p:extLst>
      <p:ext uri="{BB962C8B-B14F-4D97-AF65-F5344CB8AC3E}">
        <p14:creationId xmlns:p14="http://schemas.microsoft.com/office/powerpoint/2010/main" val="374367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317880" y="1252272"/>
            <a:ext cx="6741136" cy="805128"/>
          </a:xfrm>
        </p:spPr>
        <p:txBody>
          <a:bodyPr>
            <a:normAutofit/>
          </a:bodyPr>
          <a:lstStyle/>
          <a:p>
            <a:r>
              <a:rPr lang="en-US" sz="3200" dirty="0">
                <a:latin typeface="GE Inspira" pitchFamily="34" charset="0"/>
              </a:rPr>
              <a:t>Pathogen Screening Tests</a:t>
            </a:r>
            <a:endParaRPr lang="en-US" sz="3200" i="1" dirty="0">
              <a:latin typeface="GE Inspira" pitchFamily="34" charset="0"/>
            </a:endParaRPr>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89798" y="2240361"/>
            <a:ext cx="4964404" cy="2941239"/>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80750" y="3378392"/>
            <a:ext cx="5324476" cy="567944"/>
          </a:xfrm>
          <a:prstGeom prst="rect">
            <a:avLst/>
          </a:prstGeom>
        </p:spPr>
      </p:pic>
      <p:pic>
        <p:nvPicPr>
          <p:cNvPr id="9" name="Picture 8" descr="Hygiena_footerrgb.png"/>
          <p:cNvPicPr>
            <a:picLocks noChangeAspect="1"/>
          </p:cNvPicPr>
          <p:nvPr/>
        </p:nvPicPr>
        <p:blipFill>
          <a:blip r:embed="rId6"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238757"/>
            <a:ext cx="479680" cy="5000117"/>
          </a:xfrm>
          <a:prstGeom prst="rect">
            <a:avLst/>
          </a:prstGeom>
        </p:spPr>
      </p:pic>
    </p:spTree>
    <p:extLst>
      <p:ext uri="{BB962C8B-B14F-4D97-AF65-F5344CB8AC3E}">
        <p14:creationId xmlns:p14="http://schemas.microsoft.com/office/powerpoint/2010/main" val="136138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2802377" y="1143000"/>
            <a:ext cx="5050590" cy="914400"/>
          </a:xfrm>
        </p:spPr>
        <p:txBody>
          <a:bodyPr>
            <a:normAutofit/>
          </a:bodyPr>
          <a:lstStyle/>
          <a:p>
            <a:pPr algn="l"/>
            <a:r>
              <a:rPr lang="en-US" sz="3200" i="1" dirty="0">
                <a:latin typeface="GE Inspira" pitchFamily="34" charset="0"/>
              </a:rPr>
              <a:t>Listeria species</a:t>
            </a:r>
          </a:p>
        </p:txBody>
      </p:sp>
      <p:sp>
        <p:nvSpPr>
          <p:cNvPr id="3" name="Content Placeholder 2"/>
          <p:cNvSpPr>
            <a:spLocks noGrp="1"/>
          </p:cNvSpPr>
          <p:nvPr>
            <p:ph sz="half" idx="1"/>
          </p:nvPr>
        </p:nvSpPr>
        <p:spPr>
          <a:xfrm>
            <a:off x="838200" y="2286000"/>
            <a:ext cx="6705600" cy="3865718"/>
          </a:xfrm>
        </p:spPr>
        <p:txBody>
          <a:bodyPr>
            <a:normAutofit/>
          </a:bodyPr>
          <a:lstStyle/>
          <a:p>
            <a:r>
              <a:rPr lang="en-US" sz="2400" dirty="0">
                <a:latin typeface="GE Inspira" pitchFamily="34" charset="0"/>
              </a:rPr>
              <a:t>Easy-to-use: Swab, activate, incubate!</a:t>
            </a:r>
          </a:p>
          <a:p>
            <a:r>
              <a:rPr lang="en-US" sz="2400" dirty="0">
                <a:latin typeface="GE Inspira" pitchFamily="34" charset="0"/>
              </a:rPr>
              <a:t>Large sponge tip for maximum sample collection</a:t>
            </a:r>
          </a:p>
          <a:p>
            <a:r>
              <a:rPr lang="en-US" sz="2400" dirty="0">
                <a:latin typeface="GE Inspira" pitchFamily="34" charset="0"/>
              </a:rPr>
              <a:t>Self-contained: minimizes contamination risk</a:t>
            </a:r>
          </a:p>
          <a:p>
            <a:r>
              <a:rPr lang="en-US" sz="2400" dirty="0">
                <a:latin typeface="GE Inspira" pitchFamily="34" charset="0"/>
              </a:rPr>
              <a:t>Easy-to-interpret color change results</a:t>
            </a:r>
          </a:p>
          <a:p>
            <a:r>
              <a:rPr lang="en-US" sz="2400" dirty="0">
                <a:latin typeface="GE Inspira" pitchFamily="34" charset="0"/>
              </a:rPr>
              <a:t>Presumptive results in 24 - 48 hours</a:t>
            </a:r>
          </a:p>
          <a:p>
            <a:r>
              <a:rPr lang="en-US" sz="2400" dirty="0">
                <a:latin typeface="GE Inspira" pitchFamily="34" charset="0"/>
              </a:rPr>
              <a:t>1-10 CFU/mL </a:t>
            </a:r>
            <a:r>
              <a:rPr lang="en-US" sz="2400" i="1" dirty="0">
                <a:latin typeface="GE Inspira" pitchFamily="34" charset="0"/>
              </a:rPr>
              <a:t>Listeria spp.</a:t>
            </a:r>
          </a:p>
          <a:p>
            <a:pPr marL="0" indent="0">
              <a:buNone/>
            </a:pPr>
            <a:endParaRPr lang="en-US" dirty="0">
              <a:latin typeface="GE Inspir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80750" y="3378392"/>
            <a:ext cx="5324476" cy="567944"/>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1275423"/>
            <a:ext cx="1718553" cy="5080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3454" y="5181600"/>
            <a:ext cx="2406536" cy="970118"/>
          </a:xfrm>
          <a:prstGeom prst="rect">
            <a:avLst/>
          </a:prstGeom>
        </p:spPr>
      </p:pic>
    </p:spTree>
    <p:extLst>
      <p:ext uri="{BB962C8B-B14F-4D97-AF65-F5344CB8AC3E}">
        <p14:creationId xmlns:p14="http://schemas.microsoft.com/office/powerpoint/2010/main" val="189436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384" y="4876800"/>
            <a:ext cx="3532816" cy="1371600"/>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sp>
        <p:nvSpPr>
          <p:cNvPr id="2" name="Title 1"/>
          <p:cNvSpPr>
            <a:spLocks noGrp="1"/>
          </p:cNvSpPr>
          <p:nvPr>
            <p:ph type="title"/>
          </p:nvPr>
        </p:nvSpPr>
        <p:spPr>
          <a:xfrm>
            <a:off x="5105401" y="1154604"/>
            <a:ext cx="3603880" cy="750396"/>
          </a:xfrm>
        </p:spPr>
        <p:txBody>
          <a:bodyPr>
            <a:normAutofit/>
          </a:bodyPr>
          <a:lstStyle/>
          <a:p>
            <a:pPr algn="l"/>
            <a:r>
              <a:rPr lang="en-US" sz="2000" i="1" dirty="0">
                <a:latin typeface="GE Inspira" pitchFamily="34" charset="0"/>
              </a:rPr>
              <a:t>Salmonella species</a:t>
            </a:r>
          </a:p>
        </p:txBody>
      </p:sp>
      <p:sp>
        <p:nvSpPr>
          <p:cNvPr id="3" name="Content Placeholder 2"/>
          <p:cNvSpPr>
            <a:spLocks noGrp="1"/>
          </p:cNvSpPr>
          <p:nvPr>
            <p:ph sz="half" idx="1"/>
          </p:nvPr>
        </p:nvSpPr>
        <p:spPr>
          <a:xfrm>
            <a:off x="838200" y="2209800"/>
            <a:ext cx="7315200" cy="4076700"/>
          </a:xfrm>
        </p:spPr>
        <p:txBody>
          <a:bodyPr>
            <a:normAutofit/>
          </a:bodyPr>
          <a:lstStyle/>
          <a:p>
            <a:r>
              <a:rPr lang="en-US" sz="2400" dirty="0">
                <a:latin typeface="GE Inspira" pitchFamily="34" charset="0"/>
              </a:rPr>
              <a:t>Easy-to-use with no special preparation</a:t>
            </a:r>
          </a:p>
          <a:p>
            <a:r>
              <a:rPr lang="en-US" sz="2400" dirty="0">
                <a:latin typeface="GE Inspira" pitchFamily="34" charset="0"/>
              </a:rPr>
              <a:t>Large sponge tip for maximum sample collection</a:t>
            </a:r>
          </a:p>
          <a:p>
            <a:r>
              <a:rPr lang="en-US" sz="2400" dirty="0">
                <a:latin typeface="GE Inspira" pitchFamily="34" charset="0"/>
              </a:rPr>
              <a:t>Self-contained: minimizes contamination risk</a:t>
            </a:r>
          </a:p>
          <a:p>
            <a:r>
              <a:rPr lang="en-US" sz="2400" dirty="0">
                <a:latin typeface="GE Inspira" pitchFamily="34" charset="0"/>
              </a:rPr>
              <a:t>Easy-to-interpret color change results</a:t>
            </a:r>
          </a:p>
          <a:p>
            <a:r>
              <a:rPr lang="en-US" sz="2400" dirty="0">
                <a:latin typeface="GE Inspira" pitchFamily="34" charset="0"/>
              </a:rPr>
              <a:t>Presumptive results in 24-48 hours</a:t>
            </a:r>
          </a:p>
          <a:p>
            <a:r>
              <a:rPr lang="en-US" sz="2400" dirty="0">
                <a:latin typeface="GE Inspira" pitchFamily="34" charset="0"/>
              </a:rPr>
              <a:t>1-10 CFU/mL </a:t>
            </a:r>
            <a:r>
              <a:rPr lang="en-US" sz="2400" i="1" dirty="0">
                <a:latin typeface="GE Inspira" pitchFamily="34" charset="0"/>
              </a:rPr>
              <a:t>Salmonella spp.</a:t>
            </a:r>
          </a:p>
          <a:p>
            <a:pPr marL="0" indent="0">
              <a:buNone/>
            </a:pPr>
            <a:endParaRPr lang="en-US" sz="2400" dirty="0">
              <a:latin typeface="GE Inspira"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1154604"/>
            <a:ext cx="479680" cy="5000117"/>
          </a:xfrm>
          <a:prstGeom prst="rect">
            <a:avLst/>
          </a:prstGeom>
        </p:spPr>
      </p:pic>
      <p:pic>
        <p:nvPicPr>
          <p:cNvPr id="9" name="Picture 8" descr="Hygiena_footerrgb.png"/>
          <p:cNvPicPr>
            <a:picLocks noChangeAspect="1"/>
          </p:cNvPicPr>
          <p:nvPr/>
        </p:nvPicPr>
        <p:blipFill>
          <a:blip r:embed="rId6"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1295400"/>
            <a:ext cx="3989090" cy="478690"/>
          </a:xfrm>
          <a:prstGeom prst="rect">
            <a:avLst/>
          </a:prstGeom>
        </p:spPr>
      </p:pic>
    </p:spTree>
    <p:extLst>
      <p:ext uri="{BB962C8B-B14F-4D97-AF65-F5344CB8AC3E}">
        <p14:creationId xmlns:p14="http://schemas.microsoft.com/office/powerpoint/2010/main" val="139391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9247B14-9A47-4624-99C9-74AE4D243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85793"/>
            <a:ext cx="3990989" cy="3150781"/>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25" name="Title 1">
            <a:extLst>
              <a:ext uri="{FF2B5EF4-FFF2-40B4-BE49-F238E27FC236}">
                <a16:creationId xmlns:a16="http://schemas.microsoft.com/office/drawing/2014/main" id="{C457AF2E-589C-4794-8BEA-D07C54F9923E}"/>
              </a:ext>
            </a:extLst>
          </p:cNvPr>
          <p:cNvSpPr>
            <a:spLocks noGrp="1"/>
          </p:cNvSpPr>
          <p:nvPr>
            <p:ph type="title"/>
          </p:nvPr>
        </p:nvSpPr>
        <p:spPr>
          <a:xfrm>
            <a:off x="609600" y="914400"/>
            <a:ext cx="5715000" cy="1143000"/>
          </a:xfrm>
        </p:spPr>
        <p:txBody>
          <a:bodyPr>
            <a:normAutofit/>
          </a:bodyPr>
          <a:lstStyle/>
          <a:p>
            <a:pPr algn="l"/>
            <a:r>
              <a:rPr lang="en-US" sz="3600" dirty="0">
                <a:latin typeface="GE Inspira" pitchFamily="34" charset="0"/>
              </a:rPr>
              <a:t>BAX® System | </a:t>
            </a:r>
            <a:r>
              <a:rPr lang="en-US" sz="2000" dirty="0">
                <a:latin typeface="GE Inspira" pitchFamily="34" charset="0"/>
              </a:rPr>
              <a:t>PCR pathogen detection</a:t>
            </a:r>
            <a:endParaRPr lang="en-US" sz="3600" dirty="0">
              <a:latin typeface="GE Inspira" pitchFamily="34" charset="0"/>
            </a:endParaRPr>
          </a:p>
        </p:txBody>
      </p:sp>
      <p:sp>
        <p:nvSpPr>
          <p:cNvPr id="26" name="TextBox 25">
            <a:extLst>
              <a:ext uri="{FF2B5EF4-FFF2-40B4-BE49-F238E27FC236}">
                <a16:creationId xmlns:a16="http://schemas.microsoft.com/office/drawing/2014/main" id="{65DAF694-EE8C-4EB8-B125-5D07527E732F}"/>
              </a:ext>
            </a:extLst>
          </p:cNvPr>
          <p:cNvSpPr txBox="1"/>
          <p:nvPr/>
        </p:nvSpPr>
        <p:spPr>
          <a:xfrm>
            <a:off x="523874" y="1979628"/>
            <a:ext cx="4962525"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Detects pathogens or organisms in food and product samples by copying and detecting DNA</a:t>
            </a:r>
          </a:p>
          <a:p>
            <a:pPr marL="285750" indent="-285750">
              <a:buFont typeface="Arial" panose="020B0604020202020204" pitchFamily="34" charset="0"/>
              <a:buChar char="•"/>
            </a:pPr>
            <a:r>
              <a:rPr lang="en-US" sz="1400" dirty="0"/>
              <a:t>Gold standard in rapid methods</a:t>
            </a:r>
          </a:p>
          <a:p>
            <a:pPr marL="285750" indent="-285750">
              <a:buFont typeface="Arial" panose="020B0604020202020204" pitchFamily="34" charset="0"/>
              <a:buChar char="•"/>
            </a:pPr>
            <a:r>
              <a:rPr lang="en-US" sz="1400" dirty="0"/>
              <a:t>Used by government labs, food labs, and large food plants</a:t>
            </a:r>
          </a:p>
          <a:p>
            <a:pPr marL="285750" indent="-285750">
              <a:buFont typeface="Arial" panose="020B0604020202020204" pitchFamily="34" charset="0"/>
              <a:buChar char="•"/>
            </a:pPr>
            <a:r>
              <a:rPr lang="en-US" sz="1400" dirty="0"/>
              <a:t>2 formats, same technology</a:t>
            </a:r>
          </a:p>
          <a:p>
            <a:pPr marL="285750" indent="-285750">
              <a:buFont typeface="Arial" panose="020B0604020202020204" pitchFamily="34" charset="0"/>
              <a:buChar char="•"/>
            </a:pPr>
            <a:r>
              <a:rPr lang="en-US" sz="1400" dirty="0"/>
              <a:t>Dedicated software</a:t>
            </a:r>
          </a:p>
          <a:p>
            <a:pPr marL="285750" indent="-285750">
              <a:buFont typeface="Arial" panose="020B0604020202020204" pitchFamily="34" charset="0"/>
              <a:buChar char="•"/>
            </a:pPr>
            <a:r>
              <a:rPr lang="en-US" sz="1400" dirty="0"/>
              <a:t>iPhone/Android app</a:t>
            </a:r>
            <a:endParaRPr lang="en-US" sz="1100" dirty="0"/>
          </a:p>
        </p:txBody>
      </p:sp>
      <p:pic>
        <p:nvPicPr>
          <p:cNvPr id="3074" name="Picture 2" descr="pcr teaser">
            <a:extLst>
              <a:ext uri="{FF2B5EF4-FFF2-40B4-BE49-F238E27FC236}">
                <a16:creationId xmlns:a16="http://schemas.microsoft.com/office/drawing/2014/main" id="{82F3FC53-3C9F-464A-99F3-D02C910A8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938" y="4191000"/>
            <a:ext cx="2038200" cy="1491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T PCR Assay Salmonella">
            <a:extLst>
              <a:ext uri="{FF2B5EF4-FFF2-40B4-BE49-F238E27FC236}">
                <a16:creationId xmlns:a16="http://schemas.microsoft.com/office/drawing/2014/main" id="{006B5A70-C937-4DFF-ACDC-12750BE029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5181600"/>
            <a:ext cx="990600" cy="70332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EA33CCA-A81D-42EE-BAA3-D2A0A4FA23FE}"/>
              </a:ext>
            </a:extLst>
          </p:cNvPr>
          <p:cNvSpPr txBox="1"/>
          <p:nvPr/>
        </p:nvSpPr>
        <p:spPr>
          <a:xfrm>
            <a:off x="457200" y="5571932"/>
            <a:ext cx="2514600" cy="276999"/>
          </a:xfrm>
          <a:prstGeom prst="rect">
            <a:avLst/>
          </a:prstGeom>
          <a:noFill/>
        </p:spPr>
        <p:txBody>
          <a:bodyPr wrap="square" rtlCol="0">
            <a:spAutoFit/>
          </a:bodyPr>
          <a:lstStyle/>
          <a:p>
            <a:r>
              <a:rPr lang="en-US" sz="1200" dirty="0"/>
              <a:t>Polymerase chain reaction (PCR)</a:t>
            </a:r>
          </a:p>
        </p:txBody>
      </p:sp>
    </p:spTree>
    <p:extLst>
      <p:ext uri="{BB962C8B-B14F-4D97-AF65-F5344CB8AC3E}">
        <p14:creationId xmlns:p14="http://schemas.microsoft.com/office/powerpoint/2010/main" val="886942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9247B14-9A47-4624-99C9-74AE4D243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77" y="2845512"/>
            <a:ext cx="3990989" cy="3150781"/>
          </a:xfrm>
          <a:prstGeom prst="rect">
            <a:avLst/>
          </a:prstGeom>
        </p:spPr>
      </p:pic>
      <p:pic>
        <p:nvPicPr>
          <p:cNvPr id="8" name="Picture 7" descr="Hygiena_headerrgb.png"/>
          <p:cNvPicPr>
            <a:picLocks noChangeAspect="1"/>
          </p:cNvPicPr>
          <p:nvPr/>
        </p:nvPicPr>
        <p:blipFill>
          <a:blip r:embed="rId4" cstate="print"/>
          <a:stretch>
            <a:fillRect/>
          </a:stretch>
        </p:blipFill>
        <p:spPr>
          <a:xfrm>
            <a:off x="0" y="-213273"/>
            <a:ext cx="9144000" cy="1203873"/>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21" name="TextBox 20">
            <a:extLst>
              <a:ext uri="{FF2B5EF4-FFF2-40B4-BE49-F238E27FC236}">
                <a16:creationId xmlns:a16="http://schemas.microsoft.com/office/drawing/2014/main" id="{D0CB757C-E0AA-41F4-91E7-C927D8E68FAA}"/>
              </a:ext>
            </a:extLst>
          </p:cNvPr>
          <p:cNvSpPr txBox="1"/>
          <p:nvPr/>
        </p:nvSpPr>
        <p:spPr>
          <a:xfrm>
            <a:off x="5727131" y="2678428"/>
            <a:ext cx="3276600" cy="3447098"/>
          </a:xfrm>
          <a:prstGeom prst="rect">
            <a:avLst/>
          </a:prstGeom>
          <a:noFill/>
        </p:spPr>
        <p:txBody>
          <a:bodyPr wrap="square" rtlCol="0">
            <a:spAutoFit/>
          </a:bodyPr>
          <a:lstStyle/>
          <a:p>
            <a:r>
              <a:rPr lang="en-US" sz="1400" b="1" dirty="0"/>
              <a:t>BAX® System Q7</a:t>
            </a:r>
          </a:p>
          <a:p>
            <a:pPr marL="285750" indent="-285750">
              <a:buFont typeface="Arial" panose="020B0604020202020204" pitchFamily="34" charset="0"/>
              <a:buChar char="•"/>
            </a:pPr>
            <a:r>
              <a:rPr lang="en-US" sz="1400" dirty="0"/>
              <a:t>Larger format</a:t>
            </a:r>
          </a:p>
          <a:p>
            <a:pPr marL="285750" indent="-285750">
              <a:buFont typeface="Arial" panose="020B0604020202020204" pitchFamily="34" charset="0"/>
              <a:buChar char="•"/>
            </a:pPr>
            <a:r>
              <a:rPr lang="en-US" sz="1400" dirty="0"/>
              <a:t>Real-time and end-point assays</a:t>
            </a:r>
          </a:p>
          <a:p>
            <a:pPr marL="285750" indent="-285750">
              <a:buFont typeface="Arial" panose="020B0604020202020204" pitchFamily="34" charset="0"/>
              <a:buChar char="•"/>
            </a:pPr>
            <a:r>
              <a:rPr lang="en-US" sz="1400" dirty="0"/>
              <a:t>Assays available: </a:t>
            </a:r>
          </a:p>
          <a:p>
            <a:pPr marL="742950" lvl="1" indent="-285750">
              <a:buFont typeface="Arial" panose="020B0604020202020204" pitchFamily="34" charset="0"/>
              <a:buChar char="•"/>
            </a:pPr>
            <a:r>
              <a:rPr lang="en-US" sz="1400" i="1" dirty="0"/>
              <a:t>Salmonella</a:t>
            </a:r>
          </a:p>
          <a:p>
            <a:pPr marL="742950" lvl="1" indent="-285750">
              <a:buFont typeface="Arial" panose="020B0604020202020204" pitchFamily="34" charset="0"/>
              <a:buChar char="•"/>
            </a:pPr>
            <a:r>
              <a:rPr lang="en-US" sz="1400" dirty="0"/>
              <a:t>Top 7 </a:t>
            </a:r>
            <a:r>
              <a:rPr lang="en-US" sz="1400" i="1" dirty="0"/>
              <a:t>E. coli</a:t>
            </a:r>
          </a:p>
          <a:p>
            <a:pPr marL="742950" lvl="1" indent="-285750">
              <a:buFont typeface="Arial" panose="020B0604020202020204" pitchFamily="34" charset="0"/>
              <a:buChar char="•"/>
            </a:pPr>
            <a:r>
              <a:rPr lang="en-US" sz="1400" dirty="0"/>
              <a:t>Genus </a:t>
            </a:r>
            <a:r>
              <a:rPr lang="en-US" sz="1400" i="1" dirty="0"/>
              <a:t>Listeria</a:t>
            </a:r>
          </a:p>
          <a:p>
            <a:pPr marL="742950" lvl="1" indent="-285750">
              <a:buFont typeface="Arial" panose="020B0604020202020204" pitchFamily="34" charset="0"/>
              <a:buChar char="•"/>
            </a:pPr>
            <a:r>
              <a:rPr lang="en-US" sz="1400" i="1" dirty="0"/>
              <a:t>Listeria </a:t>
            </a:r>
            <a:r>
              <a:rPr lang="en-US" sz="1400" i="1" dirty="0" err="1"/>
              <a:t>monocytogenes</a:t>
            </a:r>
            <a:endParaRPr lang="en-US" sz="1400" i="1" dirty="0"/>
          </a:p>
          <a:p>
            <a:pPr marL="742950" lvl="1" indent="-285750">
              <a:buFont typeface="Arial" panose="020B0604020202020204" pitchFamily="34" charset="0"/>
              <a:buChar char="•"/>
            </a:pPr>
            <a:r>
              <a:rPr lang="en-US" sz="1400" i="1" dirty="0"/>
              <a:t>Campylobacter</a:t>
            </a:r>
          </a:p>
          <a:p>
            <a:pPr marL="742950" lvl="1" indent="-285750">
              <a:buFont typeface="Arial" panose="020B0604020202020204" pitchFamily="34" charset="0"/>
              <a:buChar char="•"/>
            </a:pPr>
            <a:r>
              <a:rPr lang="en-US" sz="1400" i="1" dirty="0" err="1"/>
              <a:t>Shigella</a:t>
            </a:r>
            <a:endParaRPr lang="en-US" sz="1400" i="1" dirty="0"/>
          </a:p>
          <a:p>
            <a:pPr marL="742950" lvl="1" indent="-285750">
              <a:buFont typeface="Arial" panose="020B0604020202020204" pitchFamily="34" charset="0"/>
              <a:buChar char="•"/>
            </a:pPr>
            <a:r>
              <a:rPr lang="en-US" sz="1400" i="1" dirty="0"/>
              <a:t>Vibrio</a:t>
            </a:r>
          </a:p>
          <a:p>
            <a:pPr marL="742950" lvl="1" indent="-285750">
              <a:buFont typeface="Arial" panose="020B0604020202020204" pitchFamily="34" charset="0"/>
              <a:buChar char="•"/>
            </a:pPr>
            <a:r>
              <a:rPr lang="en-US" sz="1400" i="1" dirty="0"/>
              <a:t>S. </a:t>
            </a:r>
            <a:r>
              <a:rPr lang="en-US" sz="1400" i="1" dirty="0" err="1"/>
              <a:t>aureus</a:t>
            </a:r>
            <a:endParaRPr lang="en-US" sz="1400" i="1" dirty="0"/>
          </a:p>
          <a:p>
            <a:pPr marL="742950" lvl="1" indent="-285750">
              <a:buFont typeface="Arial" panose="020B0604020202020204" pitchFamily="34" charset="0"/>
              <a:buChar char="•"/>
            </a:pPr>
            <a:r>
              <a:rPr lang="en-US" sz="1400" i="1" dirty="0" err="1"/>
              <a:t>Cronobacter</a:t>
            </a:r>
            <a:endParaRPr lang="en-US" sz="1400" i="1" dirty="0"/>
          </a:p>
          <a:p>
            <a:pPr marL="742950" lvl="1" indent="-285750">
              <a:buFont typeface="Arial" panose="020B0604020202020204" pitchFamily="34" charset="0"/>
              <a:buChar char="•"/>
            </a:pPr>
            <a:r>
              <a:rPr lang="en-US" sz="1400" i="1" dirty="0"/>
              <a:t>Yeast &amp; Mold</a:t>
            </a:r>
          </a:p>
          <a:p>
            <a:pPr marL="742950" lvl="1"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p:txBody>
      </p:sp>
      <p:sp>
        <p:nvSpPr>
          <p:cNvPr id="22" name="TextBox 21">
            <a:extLst>
              <a:ext uri="{FF2B5EF4-FFF2-40B4-BE49-F238E27FC236}">
                <a16:creationId xmlns:a16="http://schemas.microsoft.com/office/drawing/2014/main" id="{3A25B3D1-CDA6-4177-878A-D377FD0AB9A5}"/>
              </a:ext>
            </a:extLst>
          </p:cNvPr>
          <p:cNvSpPr txBox="1"/>
          <p:nvPr/>
        </p:nvSpPr>
        <p:spPr>
          <a:xfrm>
            <a:off x="629653" y="2626920"/>
            <a:ext cx="2764084" cy="1985159"/>
          </a:xfrm>
          <a:prstGeom prst="rect">
            <a:avLst/>
          </a:prstGeom>
          <a:noFill/>
        </p:spPr>
        <p:txBody>
          <a:bodyPr wrap="square" rtlCol="0">
            <a:spAutoFit/>
          </a:bodyPr>
          <a:lstStyle/>
          <a:p>
            <a:r>
              <a:rPr lang="en-US" sz="1400" b="1" dirty="0"/>
              <a:t>BAX® System X5</a:t>
            </a:r>
          </a:p>
          <a:p>
            <a:pPr marL="285750" indent="-285750">
              <a:buFont typeface="Arial" panose="020B0604020202020204" pitchFamily="34" charset="0"/>
              <a:buChar char="•"/>
            </a:pPr>
            <a:r>
              <a:rPr lang="en-US" sz="1400" dirty="0"/>
              <a:t>Smaller format.</a:t>
            </a:r>
          </a:p>
          <a:p>
            <a:pPr marL="285750" indent="-285750">
              <a:buFont typeface="Arial" panose="020B0604020202020204" pitchFamily="34" charset="0"/>
              <a:buChar char="•"/>
            </a:pPr>
            <a:r>
              <a:rPr lang="en-US" sz="1400" dirty="0"/>
              <a:t>Assays available:</a:t>
            </a:r>
          </a:p>
          <a:p>
            <a:pPr marL="742950" lvl="1" indent="-285750">
              <a:buFont typeface="Arial" panose="020B0604020202020204" pitchFamily="34" charset="0"/>
              <a:buChar char="•"/>
            </a:pPr>
            <a:r>
              <a:rPr lang="en-US" sz="1400" i="1" dirty="0"/>
              <a:t>Salmonella</a:t>
            </a:r>
            <a:br>
              <a:rPr lang="en-US" sz="1400" dirty="0"/>
            </a:br>
            <a:r>
              <a:rPr lang="en-US" sz="1400" dirty="0"/>
              <a:t>Genus </a:t>
            </a:r>
            <a:r>
              <a:rPr lang="en-US" sz="1400" i="1" dirty="0"/>
              <a:t>Listeria</a:t>
            </a:r>
          </a:p>
          <a:p>
            <a:pPr marL="742950" lvl="1" indent="-285750">
              <a:buFont typeface="Arial" panose="020B0604020202020204" pitchFamily="34" charset="0"/>
              <a:buChar char="•"/>
            </a:pPr>
            <a:r>
              <a:rPr lang="en-US" sz="1400" i="1" dirty="0"/>
              <a:t>Listeria </a:t>
            </a:r>
            <a:r>
              <a:rPr lang="en-US" sz="1400" i="1" dirty="0" err="1"/>
              <a:t>monocytogenes</a:t>
            </a:r>
            <a:endParaRPr lang="en-US" sz="1400" i="1" dirty="0"/>
          </a:p>
          <a:p>
            <a:pPr marL="742950" lvl="1" indent="-285750">
              <a:buFont typeface="Arial" panose="020B0604020202020204" pitchFamily="34" charset="0"/>
              <a:buChar char="•"/>
            </a:pPr>
            <a:r>
              <a:rPr lang="en-US" sz="1400" i="1" dirty="0"/>
              <a:t>E. coli </a:t>
            </a:r>
            <a:r>
              <a:rPr lang="en-US" sz="1400" dirty="0"/>
              <a:t>O157:H7</a:t>
            </a:r>
          </a:p>
          <a:p>
            <a:pPr marL="285750" indent="-285750">
              <a:buFont typeface="Arial" panose="020B0604020202020204" pitchFamily="34" charset="0"/>
              <a:buChar char="•"/>
            </a:pPr>
            <a:endParaRPr lang="en-US" sz="1100" dirty="0"/>
          </a:p>
        </p:txBody>
      </p:sp>
      <p:sp>
        <p:nvSpPr>
          <p:cNvPr id="25" name="Title 1">
            <a:extLst>
              <a:ext uri="{FF2B5EF4-FFF2-40B4-BE49-F238E27FC236}">
                <a16:creationId xmlns:a16="http://schemas.microsoft.com/office/drawing/2014/main" id="{C457AF2E-589C-4794-8BEA-D07C54F9923E}"/>
              </a:ext>
            </a:extLst>
          </p:cNvPr>
          <p:cNvSpPr>
            <a:spLocks noGrp="1"/>
          </p:cNvSpPr>
          <p:nvPr>
            <p:ph type="title"/>
          </p:nvPr>
        </p:nvSpPr>
        <p:spPr>
          <a:xfrm>
            <a:off x="609600" y="914400"/>
            <a:ext cx="5715000" cy="1143000"/>
          </a:xfrm>
        </p:spPr>
        <p:txBody>
          <a:bodyPr>
            <a:normAutofit/>
          </a:bodyPr>
          <a:lstStyle/>
          <a:p>
            <a:pPr algn="l"/>
            <a:r>
              <a:rPr lang="en-US" sz="3600" dirty="0">
                <a:latin typeface="GE Inspira" pitchFamily="34" charset="0"/>
              </a:rPr>
              <a:t>BAX® System | </a:t>
            </a:r>
            <a:r>
              <a:rPr lang="en-US" sz="2000" dirty="0">
                <a:latin typeface="GE Inspira" pitchFamily="34" charset="0"/>
              </a:rPr>
              <a:t>PCR pathogen detection</a:t>
            </a:r>
            <a:endParaRPr lang="en-US" sz="3600" dirty="0">
              <a:latin typeface="GE Inspira" pitchFamily="34" charset="0"/>
            </a:endParaRPr>
          </a:p>
        </p:txBody>
      </p:sp>
    </p:spTree>
    <p:extLst>
      <p:ext uri="{BB962C8B-B14F-4D97-AF65-F5344CB8AC3E}">
        <p14:creationId xmlns:p14="http://schemas.microsoft.com/office/powerpoint/2010/main" val="105997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pic>
        <p:nvPicPr>
          <p:cNvPr id="9" name="Picture 8"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21" name="TextBox 20">
            <a:extLst>
              <a:ext uri="{FF2B5EF4-FFF2-40B4-BE49-F238E27FC236}">
                <a16:creationId xmlns:a16="http://schemas.microsoft.com/office/drawing/2014/main" id="{D0CB757C-E0AA-41F4-91E7-C927D8E68FAA}"/>
              </a:ext>
            </a:extLst>
          </p:cNvPr>
          <p:cNvSpPr txBox="1"/>
          <p:nvPr/>
        </p:nvSpPr>
        <p:spPr>
          <a:xfrm>
            <a:off x="381000" y="2671830"/>
            <a:ext cx="3581400" cy="2231380"/>
          </a:xfrm>
          <a:prstGeom prst="rect">
            <a:avLst/>
          </a:prstGeom>
          <a:noFill/>
        </p:spPr>
        <p:txBody>
          <a:bodyPr wrap="square" rtlCol="0">
            <a:spAutoFit/>
          </a:bodyPr>
          <a:lstStyle/>
          <a:p>
            <a:pPr marL="285750" indent="-285750">
              <a:buFont typeface="Arial" panose="020B0604020202020204" pitchFamily="34" charset="0"/>
              <a:buChar char="•"/>
            </a:pPr>
            <a:r>
              <a:rPr lang="en-US" sz="1600" dirty="0"/>
              <a:t>Catalogs organisms from samples </a:t>
            </a:r>
          </a:p>
          <a:p>
            <a:pPr marL="285750" indent="-285750">
              <a:buFont typeface="Arial" panose="020B0604020202020204" pitchFamily="34" charset="0"/>
              <a:buChar char="•"/>
            </a:pPr>
            <a:r>
              <a:rPr lang="en-US" sz="1600" dirty="0"/>
              <a:t>Characterizes organisms down to the genetic level</a:t>
            </a:r>
          </a:p>
          <a:p>
            <a:pPr marL="285750" indent="-285750">
              <a:buFont typeface="Arial" panose="020B0604020202020204" pitchFamily="34" charset="0"/>
              <a:buChar char="•"/>
            </a:pPr>
            <a:r>
              <a:rPr lang="en-US" sz="1600" dirty="0"/>
              <a:t>Helps users identify recurring problems</a:t>
            </a:r>
          </a:p>
          <a:p>
            <a:pPr marL="285750" indent="-285750">
              <a:buFont typeface="Arial" panose="020B0604020202020204" pitchFamily="34" charset="0"/>
              <a:buChar char="•"/>
            </a:pPr>
            <a:r>
              <a:rPr lang="en-US" sz="1600" dirty="0"/>
              <a:t>Gets to the source of the issue</a:t>
            </a:r>
          </a:p>
          <a:p>
            <a:pPr marL="285750" indent="-285750">
              <a:buFont typeface="Arial" panose="020B0604020202020204" pitchFamily="34" charset="0"/>
              <a:buChar char="•"/>
            </a:pPr>
            <a:r>
              <a:rPr lang="en-US" sz="1600" dirty="0"/>
              <a:t>Used by food labs and very large food plants</a:t>
            </a:r>
            <a:endParaRPr lang="en-US" sz="1200" dirty="0"/>
          </a:p>
          <a:p>
            <a:pPr marL="171450" indent="-171450">
              <a:buFont typeface="Arial" panose="020B0604020202020204" pitchFamily="34" charset="0"/>
              <a:buChar char="•"/>
            </a:pPr>
            <a:endParaRPr lang="en-US" sz="1100" dirty="0"/>
          </a:p>
        </p:txBody>
      </p:sp>
      <p:sp>
        <p:nvSpPr>
          <p:cNvPr id="25" name="Title 1">
            <a:extLst>
              <a:ext uri="{FF2B5EF4-FFF2-40B4-BE49-F238E27FC236}">
                <a16:creationId xmlns:a16="http://schemas.microsoft.com/office/drawing/2014/main" id="{C457AF2E-589C-4794-8BEA-D07C54F9923E}"/>
              </a:ext>
            </a:extLst>
          </p:cNvPr>
          <p:cNvSpPr>
            <a:spLocks noGrp="1"/>
          </p:cNvSpPr>
          <p:nvPr>
            <p:ph type="title"/>
          </p:nvPr>
        </p:nvSpPr>
        <p:spPr>
          <a:xfrm>
            <a:off x="609600" y="914399"/>
            <a:ext cx="8382000" cy="1289405"/>
          </a:xfrm>
        </p:spPr>
        <p:txBody>
          <a:bodyPr>
            <a:normAutofit/>
          </a:bodyPr>
          <a:lstStyle/>
          <a:p>
            <a:pPr algn="l"/>
            <a:r>
              <a:rPr lang="en-US" sz="3600" dirty="0" err="1">
                <a:latin typeface="GE Inspira" pitchFamily="34" charset="0"/>
              </a:rPr>
              <a:t>RiboPrinter</a:t>
            </a:r>
            <a:r>
              <a:rPr lang="en-US" sz="3600" dirty="0">
                <a:latin typeface="GE Inspira" pitchFamily="34" charset="0"/>
              </a:rPr>
              <a:t>® System </a:t>
            </a:r>
            <a:br>
              <a:rPr lang="en-US" sz="3600" dirty="0">
                <a:latin typeface="GE Inspira" pitchFamily="34" charset="0"/>
              </a:rPr>
            </a:br>
            <a:r>
              <a:rPr lang="en-US" sz="2000" dirty="0">
                <a:latin typeface="GE Inspira" pitchFamily="34" charset="0"/>
              </a:rPr>
              <a:t>Microbial Identification &amp; Characterization</a:t>
            </a:r>
            <a:endParaRPr lang="en-US" sz="3600" dirty="0">
              <a:latin typeface="GE Inspira" pitchFamily="34" charset="0"/>
            </a:endParaRPr>
          </a:p>
        </p:txBody>
      </p:sp>
      <p:pic>
        <p:nvPicPr>
          <p:cNvPr id="12" name="Picture 2">
            <a:extLst>
              <a:ext uri="{FF2B5EF4-FFF2-40B4-BE49-F238E27FC236}">
                <a16:creationId xmlns:a16="http://schemas.microsoft.com/office/drawing/2014/main" id="{8A21657F-E99A-467C-8731-9C14550564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5184434"/>
            <a:ext cx="2609273" cy="46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D6DC5C7-C0D7-4F1A-8613-05274C460C1E}"/>
              </a:ext>
            </a:extLst>
          </p:cNvPr>
          <p:cNvSpPr txBox="1"/>
          <p:nvPr/>
        </p:nvSpPr>
        <p:spPr>
          <a:xfrm>
            <a:off x="5562600" y="5646677"/>
            <a:ext cx="2209800" cy="373123"/>
          </a:xfrm>
          <a:prstGeom prst="rect">
            <a:avLst/>
          </a:prstGeom>
          <a:noFill/>
        </p:spPr>
        <p:txBody>
          <a:bodyPr wrap="square" rtlCol="0">
            <a:spAutoFit/>
          </a:bodyPr>
          <a:lstStyle/>
          <a:p>
            <a:r>
              <a:rPr lang="en-US" dirty="0" err="1"/>
              <a:t>RiboPrint</a:t>
            </a:r>
            <a:r>
              <a:rPr lang="en-US" dirty="0"/>
              <a:t>™ pattern</a:t>
            </a:r>
          </a:p>
        </p:txBody>
      </p:sp>
      <p:pic>
        <p:nvPicPr>
          <p:cNvPr id="2050" name="Picture 2" descr="RiboP alone">
            <a:extLst>
              <a:ext uri="{FF2B5EF4-FFF2-40B4-BE49-F238E27FC236}">
                <a16:creationId xmlns:a16="http://schemas.microsoft.com/office/drawing/2014/main" id="{0F501F2B-A0DC-466F-B868-CADC45EA46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192761"/>
            <a:ext cx="5147640" cy="269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2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2531938" y="1127782"/>
            <a:ext cx="5569435" cy="914400"/>
          </a:xfrm>
        </p:spPr>
        <p:txBody>
          <a:bodyPr>
            <a:normAutofit/>
          </a:bodyPr>
          <a:lstStyle/>
          <a:p>
            <a:r>
              <a:rPr lang="en-US" sz="2400" dirty="0">
                <a:latin typeface="GE Inspira" pitchFamily="34" charset="0"/>
              </a:rPr>
              <a:t>Environmental Sample Collection </a:t>
            </a:r>
            <a:endParaRPr lang="en-US" sz="2400" i="1" dirty="0">
              <a:latin typeface="GE Inspira" pitchFamily="34" charset="0"/>
            </a:endParaRPr>
          </a:p>
        </p:txBody>
      </p:sp>
      <p:sp>
        <p:nvSpPr>
          <p:cNvPr id="3" name="Content Placeholder 2"/>
          <p:cNvSpPr>
            <a:spLocks noGrp="1"/>
          </p:cNvSpPr>
          <p:nvPr>
            <p:ph sz="half" idx="1"/>
          </p:nvPr>
        </p:nvSpPr>
        <p:spPr>
          <a:xfrm>
            <a:off x="681622" y="2285999"/>
            <a:ext cx="7547978" cy="3962401"/>
          </a:xfrm>
        </p:spPr>
        <p:txBody>
          <a:bodyPr>
            <a:normAutofit/>
          </a:bodyPr>
          <a:lstStyle/>
          <a:p>
            <a:r>
              <a:rPr lang="en-US" dirty="0">
                <a:latin typeface="GE Inspira" pitchFamily="34" charset="0"/>
              </a:rPr>
              <a:t>All-in-one sample collection system</a:t>
            </a:r>
          </a:p>
          <a:p>
            <a:r>
              <a:rPr lang="en-US" dirty="0">
                <a:latin typeface="GE Inspira" pitchFamily="34" charset="0"/>
              </a:rPr>
              <a:t>Ready-to-use and convenient</a:t>
            </a:r>
          </a:p>
          <a:p>
            <a:r>
              <a:rPr lang="en-US" dirty="0">
                <a:latin typeface="GE Inspira" pitchFamily="34" charset="0"/>
              </a:rPr>
              <a:t>Rehydrates 1 sample-ready plate perfectly</a:t>
            </a:r>
          </a:p>
          <a:p>
            <a:r>
              <a:rPr lang="en-US" dirty="0">
                <a:latin typeface="GE Inspira" pitchFamily="34" charset="0"/>
              </a:rPr>
              <a:t>Available in </a:t>
            </a:r>
            <a:r>
              <a:rPr lang="en-US" dirty="0" err="1">
                <a:latin typeface="GE Inspira" pitchFamily="34" charset="0"/>
              </a:rPr>
              <a:t>Letheen</a:t>
            </a:r>
            <a:r>
              <a:rPr lang="en-US" dirty="0">
                <a:latin typeface="GE Inspira" pitchFamily="34" charset="0"/>
              </a:rPr>
              <a:t> &amp; BPW</a:t>
            </a:r>
          </a:p>
          <a:p>
            <a:r>
              <a:rPr lang="en-US" dirty="0">
                <a:latin typeface="GE Inspira" pitchFamily="34" charset="0"/>
              </a:rPr>
              <a:t>Long shelf life (18 months)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80750" y="3409863"/>
            <a:ext cx="5324476" cy="505001"/>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56" y="1341165"/>
            <a:ext cx="2225746" cy="487635"/>
          </a:xfrm>
          <a:prstGeom prst="rect">
            <a:avLst/>
          </a:prstGeom>
        </p:spPr>
      </p:pic>
    </p:spTree>
    <p:extLst>
      <p:ext uri="{BB962C8B-B14F-4D97-AF65-F5344CB8AC3E}">
        <p14:creationId xmlns:p14="http://schemas.microsoft.com/office/powerpoint/2010/main" val="215744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1981200" y="1127782"/>
            <a:ext cx="5569435" cy="914400"/>
          </a:xfrm>
        </p:spPr>
        <p:txBody>
          <a:bodyPr>
            <a:normAutofit/>
          </a:bodyPr>
          <a:lstStyle/>
          <a:p>
            <a:r>
              <a:rPr lang="en-US" sz="2800" dirty="0">
                <a:latin typeface="GE Inspira" pitchFamily="34" charset="0"/>
              </a:rPr>
              <a:t>Rapid Dilution Device </a:t>
            </a:r>
            <a:endParaRPr lang="en-US" sz="2800" i="1" dirty="0">
              <a:latin typeface="GE Inspira" pitchFamily="34" charset="0"/>
            </a:endParaRPr>
          </a:p>
        </p:txBody>
      </p:sp>
      <p:sp>
        <p:nvSpPr>
          <p:cNvPr id="3" name="Content Placeholder 2"/>
          <p:cNvSpPr>
            <a:spLocks noGrp="1"/>
          </p:cNvSpPr>
          <p:nvPr>
            <p:ph sz="half" idx="1"/>
          </p:nvPr>
        </p:nvSpPr>
        <p:spPr>
          <a:xfrm>
            <a:off x="838200" y="2171700"/>
            <a:ext cx="7162800" cy="4076700"/>
          </a:xfrm>
        </p:spPr>
        <p:txBody>
          <a:bodyPr>
            <a:normAutofit/>
          </a:bodyPr>
          <a:lstStyle/>
          <a:p>
            <a:r>
              <a:rPr lang="en-US" dirty="0">
                <a:latin typeface="GE Inspira" pitchFamily="34" charset="0"/>
              </a:rPr>
              <a:t>All-in-one collection &amp; dilution system</a:t>
            </a:r>
          </a:p>
          <a:p>
            <a:r>
              <a:rPr lang="en-US" dirty="0">
                <a:latin typeface="GE Inspira" pitchFamily="34" charset="0"/>
              </a:rPr>
              <a:t>Ready-to-use and convenient</a:t>
            </a:r>
          </a:p>
          <a:p>
            <a:r>
              <a:rPr lang="en-US" dirty="0">
                <a:latin typeface="GE Inspira" pitchFamily="34" charset="0"/>
              </a:rPr>
              <a:t>Eliminates needs for pipettes</a:t>
            </a:r>
          </a:p>
          <a:p>
            <a:r>
              <a:rPr lang="en-US" dirty="0">
                <a:latin typeface="GE Inspira" pitchFamily="34" charset="0"/>
              </a:rPr>
              <a:t>Rehydrates 1 sample-ready plate perfectly </a:t>
            </a:r>
          </a:p>
          <a:p>
            <a:r>
              <a:rPr lang="en-US" dirty="0">
                <a:latin typeface="GE Inspira" pitchFamily="34" charset="0"/>
              </a:rPr>
              <a:t>Available in 3 dilution ratios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43465" y="3409863"/>
            <a:ext cx="5324467" cy="505001"/>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648" y="1341165"/>
            <a:ext cx="2087561" cy="487635"/>
          </a:xfrm>
          <a:prstGeom prst="rect">
            <a:avLst/>
          </a:prstGeom>
        </p:spPr>
      </p:pic>
    </p:spTree>
    <p:extLst>
      <p:ext uri="{BB962C8B-B14F-4D97-AF65-F5344CB8AC3E}">
        <p14:creationId xmlns:p14="http://schemas.microsoft.com/office/powerpoint/2010/main" val="235322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258" y="1072799"/>
            <a:ext cx="5176542" cy="5099401"/>
          </a:xfrm>
          <a:prstGeom prst="rect">
            <a:avLst/>
          </a:prstGeom>
        </p:spPr>
      </p:pic>
      <p:pic>
        <p:nvPicPr>
          <p:cNvPr id="6" name="Picture 5" descr="Hygiena_headerrgb.png"/>
          <p:cNvPicPr>
            <a:picLocks noChangeAspect="1"/>
          </p:cNvPicPr>
          <p:nvPr/>
        </p:nvPicPr>
        <p:blipFill>
          <a:blip r:embed="rId4" cstate="print"/>
          <a:stretch>
            <a:fillRect/>
          </a:stretch>
        </p:blipFill>
        <p:spPr>
          <a:xfrm>
            <a:off x="0" y="-213273"/>
            <a:ext cx="9144000" cy="1203873"/>
          </a:xfrm>
          <a:prstGeom prst="rect">
            <a:avLst/>
          </a:prstGeom>
        </p:spPr>
      </p:pic>
      <p:pic>
        <p:nvPicPr>
          <p:cNvPr id="7" name="Picture 6"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t>www.hygiena.com</a:t>
            </a:r>
          </a:p>
        </p:txBody>
      </p:sp>
      <p:sp>
        <p:nvSpPr>
          <p:cNvPr id="3" name="Content Placeholder 2"/>
          <p:cNvSpPr>
            <a:spLocks noGrp="1"/>
          </p:cNvSpPr>
          <p:nvPr>
            <p:ph idx="1"/>
          </p:nvPr>
        </p:nvSpPr>
        <p:spPr>
          <a:xfrm>
            <a:off x="762000" y="1600200"/>
            <a:ext cx="5410200" cy="3268980"/>
          </a:xfrm>
        </p:spPr>
        <p:txBody>
          <a:bodyPr>
            <a:normAutofit/>
          </a:bodyPr>
          <a:lstStyle/>
          <a:p>
            <a:pPr marL="0" indent="0">
              <a:buNone/>
            </a:pPr>
            <a:r>
              <a:rPr lang="en-US" dirty="0"/>
              <a:t>Products Categories:</a:t>
            </a:r>
          </a:p>
          <a:p>
            <a:r>
              <a:rPr lang="en-US" sz="2400" dirty="0"/>
              <a:t>Hygiene monitoring</a:t>
            </a:r>
          </a:p>
          <a:p>
            <a:r>
              <a:rPr lang="en-US" sz="2400" dirty="0"/>
              <a:t>Surface monitoring</a:t>
            </a:r>
          </a:p>
          <a:p>
            <a:r>
              <a:rPr lang="en-US" sz="2400" dirty="0"/>
              <a:t>Microorganism testing</a:t>
            </a:r>
          </a:p>
          <a:p>
            <a:r>
              <a:rPr lang="en-US" sz="2400" dirty="0"/>
              <a:t>Allergen prevention</a:t>
            </a:r>
          </a:p>
          <a:p>
            <a:r>
              <a:rPr lang="en-US" sz="2400" dirty="0"/>
              <a:t>Sample collection </a:t>
            </a:r>
          </a:p>
          <a:p>
            <a:endParaRPr lang="en-US" dirty="0"/>
          </a:p>
          <a:p>
            <a:pPr marL="0" indent="0">
              <a:buNone/>
            </a:pPr>
            <a:endParaRPr lang="en-US" dirty="0"/>
          </a:p>
        </p:txBody>
      </p:sp>
    </p:spTree>
    <p:extLst>
      <p:ext uri="{BB962C8B-B14F-4D97-AF65-F5344CB8AC3E}">
        <p14:creationId xmlns:p14="http://schemas.microsoft.com/office/powerpoint/2010/main" val="263229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3852770" y="1143000"/>
            <a:ext cx="3386230" cy="1005818"/>
          </a:xfrm>
        </p:spPr>
        <p:txBody>
          <a:bodyPr>
            <a:normAutofit/>
          </a:bodyPr>
          <a:lstStyle/>
          <a:p>
            <a:r>
              <a:rPr lang="en-US" sz="2400" dirty="0">
                <a:latin typeface="GE Inspira" pitchFamily="34" charset="0"/>
              </a:rPr>
              <a:t>Sample Collection</a:t>
            </a:r>
            <a:endParaRPr lang="en-US" sz="2400" i="1" dirty="0">
              <a:latin typeface="GE Inspira" pitchFamily="34" charset="0"/>
            </a:endParaRPr>
          </a:p>
        </p:txBody>
      </p:sp>
      <p:sp>
        <p:nvSpPr>
          <p:cNvPr id="3" name="Content Placeholder 2"/>
          <p:cNvSpPr>
            <a:spLocks noGrp="1"/>
          </p:cNvSpPr>
          <p:nvPr>
            <p:ph sz="half" idx="1"/>
          </p:nvPr>
        </p:nvSpPr>
        <p:spPr>
          <a:xfrm>
            <a:off x="838200" y="2171700"/>
            <a:ext cx="6324600" cy="4114800"/>
          </a:xfrm>
        </p:spPr>
        <p:txBody>
          <a:bodyPr>
            <a:normAutofit/>
          </a:bodyPr>
          <a:lstStyle/>
          <a:p>
            <a:r>
              <a:rPr lang="en-US" dirty="0">
                <a:latin typeface="GE Inspira" pitchFamily="34" charset="0"/>
              </a:rPr>
              <a:t>All-in-one sample collection system</a:t>
            </a:r>
          </a:p>
          <a:p>
            <a:r>
              <a:rPr lang="en-US" dirty="0">
                <a:latin typeface="GE Inspira" pitchFamily="34" charset="0"/>
              </a:rPr>
              <a:t>Ready-to-use and convenient</a:t>
            </a:r>
          </a:p>
          <a:p>
            <a:r>
              <a:rPr lang="en-US" dirty="0">
                <a:latin typeface="GE Inspira" pitchFamily="34" charset="0"/>
              </a:rPr>
              <a:t>Eliminates needs for pipettes</a:t>
            </a:r>
          </a:p>
          <a:p>
            <a:r>
              <a:rPr lang="en-US" dirty="0">
                <a:latin typeface="GE Inspira" pitchFamily="34" charset="0"/>
              </a:rPr>
              <a:t>More broth for high volume samples</a:t>
            </a:r>
          </a:p>
          <a:p>
            <a:r>
              <a:rPr lang="en-US" dirty="0">
                <a:latin typeface="GE Inspira" pitchFamily="34" charset="0"/>
              </a:rPr>
              <a:t>Available in </a:t>
            </a:r>
            <a:r>
              <a:rPr lang="en-US" dirty="0" err="1">
                <a:latin typeface="GE Inspira" pitchFamily="34" charset="0"/>
              </a:rPr>
              <a:t>Letheen</a:t>
            </a:r>
            <a:r>
              <a:rPr lang="en-US" dirty="0">
                <a:latin typeface="GE Inspira" pitchFamily="34" charset="0"/>
              </a:rPr>
              <a:t> or BPW</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31827" y="3502068"/>
            <a:ext cx="4505907" cy="529560"/>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648" y="1440566"/>
            <a:ext cx="3356757" cy="464433"/>
          </a:xfrm>
          <a:prstGeom prst="rect">
            <a:avLst/>
          </a:prstGeom>
        </p:spPr>
      </p:pic>
    </p:spTree>
    <p:extLst>
      <p:ext uri="{BB962C8B-B14F-4D97-AF65-F5344CB8AC3E}">
        <p14:creationId xmlns:p14="http://schemas.microsoft.com/office/powerpoint/2010/main" val="81741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3962400" y="1143000"/>
            <a:ext cx="3886200" cy="1039927"/>
          </a:xfrm>
        </p:spPr>
        <p:txBody>
          <a:bodyPr>
            <a:normAutofit/>
          </a:bodyPr>
          <a:lstStyle/>
          <a:p>
            <a:r>
              <a:rPr lang="en-US" sz="2800" dirty="0">
                <a:latin typeface="GE Inspira" pitchFamily="34" charset="0"/>
              </a:rPr>
              <a:t>Environmental Sponge</a:t>
            </a:r>
            <a:endParaRPr lang="en-US" sz="2800" i="1" dirty="0">
              <a:latin typeface="GE Inspira" pitchFamily="34" charset="0"/>
            </a:endParaRPr>
          </a:p>
        </p:txBody>
      </p:sp>
      <p:sp>
        <p:nvSpPr>
          <p:cNvPr id="3" name="Content Placeholder 2"/>
          <p:cNvSpPr>
            <a:spLocks noGrp="1"/>
          </p:cNvSpPr>
          <p:nvPr>
            <p:ph sz="half" idx="1"/>
          </p:nvPr>
        </p:nvSpPr>
        <p:spPr>
          <a:xfrm>
            <a:off x="838200" y="2171700"/>
            <a:ext cx="5715000" cy="4114800"/>
          </a:xfrm>
        </p:spPr>
        <p:txBody>
          <a:bodyPr>
            <a:normAutofit/>
          </a:bodyPr>
          <a:lstStyle/>
          <a:p>
            <a:r>
              <a:rPr lang="en-US" dirty="0">
                <a:latin typeface="GE Inspira" pitchFamily="34" charset="0"/>
              </a:rPr>
              <a:t>Biocide-free cellulose sponge</a:t>
            </a:r>
          </a:p>
          <a:p>
            <a:r>
              <a:rPr lang="en-US" dirty="0">
                <a:latin typeface="GE Inspira" pitchFamily="34" charset="0"/>
              </a:rPr>
              <a:t>Dry or pre-moistened with a variety of diluents</a:t>
            </a:r>
          </a:p>
          <a:p>
            <a:r>
              <a:rPr lang="en-US" dirty="0">
                <a:latin typeface="GE Inspira" pitchFamily="34" charset="0"/>
              </a:rPr>
              <a:t>Large sample ID area</a:t>
            </a:r>
          </a:p>
          <a:p>
            <a:r>
              <a:rPr lang="en-US" dirty="0">
                <a:latin typeface="GE Inspira" pitchFamily="34" charset="0"/>
              </a:rPr>
              <a:t>Gloves optional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5" y="2133600"/>
            <a:ext cx="3094166" cy="3465681"/>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998" y="1440566"/>
            <a:ext cx="2922057" cy="464433"/>
          </a:xfrm>
          <a:prstGeom prst="rect">
            <a:avLst/>
          </a:prstGeom>
        </p:spPr>
      </p:pic>
    </p:spTree>
    <p:extLst>
      <p:ext uri="{BB962C8B-B14F-4D97-AF65-F5344CB8AC3E}">
        <p14:creationId xmlns:p14="http://schemas.microsoft.com/office/powerpoint/2010/main" val="408121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3581400" y="1093673"/>
            <a:ext cx="3886200" cy="1039927"/>
          </a:xfrm>
        </p:spPr>
        <p:txBody>
          <a:bodyPr>
            <a:normAutofit/>
          </a:bodyPr>
          <a:lstStyle/>
          <a:p>
            <a:r>
              <a:rPr lang="en-US" sz="2800" dirty="0">
                <a:latin typeface="GE Inspira" pitchFamily="34" charset="0"/>
              </a:rPr>
              <a:t>Environmental Sponge</a:t>
            </a:r>
            <a:endParaRPr lang="en-US" sz="2800" i="1" dirty="0">
              <a:latin typeface="GE Inspira" pitchFamily="34" charset="0"/>
            </a:endParaRPr>
          </a:p>
        </p:txBody>
      </p:sp>
      <p:sp>
        <p:nvSpPr>
          <p:cNvPr id="3" name="Content Placeholder 2"/>
          <p:cNvSpPr>
            <a:spLocks noGrp="1"/>
          </p:cNvSpPr>
          <p:nvPr>
            <p:ph sz="half" idx="1"/>
          </p:nvPr>
        </p:nvSpPr>
        <p:spPr>
          <a:xfrm>
            <a:off x="838200" y="2171700"/>
            <a:ext cx="5715000" cy="4114800"/>
          </a:xfrm>
        </p:spPr>
        <p:txBody>
          <a:bodyPr>
            <a:normAutofit/>
          </a:bodyPr>
          <a:lstStyle/>
          <a:p>
            <a:r>
              <a:rPr lang="en-US" dirty="0">
                <a:latin typeface="GE Inspira" pitchFamily="34" charset="0"/>
              </a:rPr>
              <a:t>Biocide-free cellulose sponge</a:t>
            </a:r>
          </a:p>
          <a:p>
            <a:r>
              <a:rPr lang="en-US" dirty="0">
                <a:latin typeface="GE Inspira" pitchFamily="34" charset="0"/>
              </a:rPr>
              <a:t>Dry or pre-moistened with a variety of diluents</a:t>
            </a:r>
          </a:p>
          <a:p>
            <a:r>
              <a:rPr lang="en-US" dirty="0">
                <a:latin typeface="GE Inspira" pitchFamily="34" charset="0"/>
              </a:rPr>
              <a:t>Convenient for hard-to-reach sampling areas</a:t>
            </a:r>
          </a:p>
          <a:p>
            <a:r>
              <a:rPr lang="en-US" dirty="0">
                <a:latin typeface="GE Inspira" pitchFamily="34" charset="0"/>
              </a:rPr>
              <a:t>Large sample ID area</a:t>
            </a:r>
          </a:p>
          <a:p>
            <a:r>
              <a:rPr lang="en-US" dirty="0">
                <a:latin typeface="GE Inspira" pitchFamily="34" charset="0"/>
              </a:rPr>
              <a:t>Gloves optional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956" y="2133600"/>
            <a:ext cx="2738204" cy="3465681"/>
          </a:xfrm>
          <a:prstGeom prst="rect">
            <a:avLst/>
          </a:prstGeom>
        </p:spPr>
      </p:pic>
      <p:pic>
        <p:nvPicPr>
          <p:cNvPr id="9" name="Picture 8"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10" name="TextBox 9"/>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1450091"/>
            <a:ext cx="2581383" cy="464433"/>
          </a:xfrm>
          <a:prstGeom prst="rect">
            <a:avLst/>
          </a:prstGeom>
        </p:spPr>
      </p:pic>
    </p:spTree>
    <p:extLst>
      <p:ext uri="{BB962C8B-B14F-4D97-AF65-F5344CB8AC3E}">
        <p14:creationId xmlns:p14="http://schemas.microsoft.com/office/powerpoint/2010/main" val="251728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ygiena_headerrgb.png"/>
          <p:cNvPicPr>
            <a:picLocks noChangeAspect="1"/>
          </p:cNvPicPr>
          <p:nvPr/>
        </p:nvPicPr>
        <p:blipFill>
          <a:blip r:embed="rId2" cstate="print"/>
          <a:stretch>
            <a:fillRect/>
          </a:stretch>
        </p:blipFill>
        <p:spPr>
          <a:xfrm>
            <a:off x="0" y="-213273"/>
            <a:ext cx="9144000" cy="1203873"/>
          </a:xfrm>
          <a:prstGeom prst="rect">
            <a:avLst/>
          </a:prstGeom>
        </p:spPr>
      </p:pic>
      <p:pic>
        <p:nvPicPr>
          <p:cNvPr id="7" name="Picture 6" descr="Hygiena_footerrgb.png"/>
          <p:cNvPicPr>
            <a:picLocks noChangeAspect="1"/>
          </p:cNvPicPr>
          <p:nvPr/>
        </p:nvPicPr>
        <p:blipFill>
          <a:blip r:embed="rId3"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9" name="Title 1"/>
          <p:cNvSpPr txBox="1">
            <a:spLocks/>
          </p:cNvSpPr>
          <p:nvPr/>
        </p:nvSpPr>
        <p:spPr>
          <a:xfrm>
            <a:off x="457200" y="1143000"/>
            <a:ext cx="8229600" cy="8564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GE Inspira" pitchFamily="34" charset="0"/>
              </a:rPr>
              <a:t>Program Setup &amp; Ongoing Support</a:t>
            </a:r>
          </a:p>
        </p:txBody>
      </p:sp>
      <p:sp>
        <p:nvSpPr>
          <p:cNvPr id="10" name="Content Placeholder 2"/>
          <p:cNvSpPr>
            <a:spLocks noGrp="1"/>
          </p:cNvSpPr>
          <p:nvPr>
            <p:ph idx="1"/>
          </p:nvPr>
        </p:nvSpPr>
        <p:spPr>
          <a:xfrm>
            <a:off x="1219200" y="2286000"/>
            <a:ext cx="4495800" cy="3840163"/>
          </a:xfrm>
        </p:spPr>
        <p:txBody>
          <a:bodyPr>
            <a:normAutofit/>
          </a:bodyPr>
          <a:lstStyle/>
          <a:p>
            <a:r>
              <a:rPr lang="en-US" sz="2000" dirty="0">
                <a:latin typeface="GE Inspira" pitchFamily="34" charset="0"/>
              </a:rPr>
              <a:t>Unlimited customer service &amp; technical support</a:t>
            </a:r>
          </a:p>
          <a:p>
            <a:r>
              <a:rPr lang="en-US" sz="2000" dirty="0">
                <a:latin typeface="GE Inspira" pitchFamily="34" charset="0"/>
              </a:rPr>
              <a:t>Thorough phone/video training</a:t>
            </a:r>
          </a:p>
          <a:p>
            <a:r>
              <a:rPr lang="en-US" sz="2000" dirty="0">
                <a:latin typeface="GE Inspira" pitchFamily="34" charset="0"/>
              </a:rPr>
              <a:t>Dedicated Account Management Team available via Office, Mobile, and E-mail</a:t>
            </a:r>
          </a:p>
          <a:p>
            <a:r>
              <a:rPr lang="en-US" sz="2000" dirty="0">
                <a:latin typeface="GE Inspira" pitchFamily="34" charset="0"/>
              </a:rPr>
              <a:t>Online resources, FAQ, downloads</a:t>
            </a:r>
          </a:p>
          <a:p>
            <a:r>
              <a:rPr lang="en-US" sz="2000" dirty="0">
                <a:latin typeface="GE Inspira" pitchFamily="34" charset="0"/>
              </a:rPr>
              <a:t>Instructional videos</a:t>
            </a:r>
          </a:p>
          <a:p>
            <a:r>
              <a:rPr lang="en-US" sz="2000" dirty="0">
                <a:latin typeface="GE Inspira" pitchFamily="34" charset="0"/>
              </a:rPr>
              <a:t>Remote support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5305"/>
          <a:stretch/>
        </p:blipFill>
        <p:spPr>
          <a:xfrm>
            <a:off x="6010211" y="2209800"/>
            <a:ext cx="2133602" cy="1489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068" y="4191000"/>
            <a:ext cx="1647888" cy="69412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8930" y="4885127"/>
            <a:ext cx="1971767" cy="1183060"/>
          </a:xfrm>
          <a:prstGeom prst="rect">
            <a:avLst/>
          </a:prstGeom>
        </p:spPr>
      </p:pic>
    </p:spTree>
    <p:extLst>
      <p:ext uri="{BB962C8B-B14F-4D97-AF65-F5344CB8AC3E}">
        <p14:creationId xmlns:p14="http://schemas.microsoft.com/office/powerpoint/2010/main" val="124719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7" y="1418679"/>
            <a:ext cx="9220200" cy="11474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742" y="2837650"/>
            <a:ext cx="2362201" cy="1001573"/>
          </a:xfrm>
          <a:prstGeom prst="rect">
            <a:avLst/>
          </a:prstGeom>
        </p:spPr>
      </p:pic>
    </p:spTree>
    <p:extLst>
      <p:ext uri="{BB962C8B-B14F-4D97-AF65-F5344CB8AC3E}">
        <p14:creationId xmlns:p14="http://schemas.microsoft.com/office/powerpoint/2010/main" val="29442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402138" y="990600"/>
            <a:ext cx="8339723" cy="595313"/>
          </a:xfrm>
        </p:spPr>
        <p:txBody>
          <a:bodyPr>
            <a:noAutofit/>
          </a:bodyPr>
          <a:lstStyle/>
          <a:p>
            <a:r>
              <a:rPr lang="en-US" sz="2800" dirty="0">
                <a:latin typeface="GE Inspira" pitchFamily="34" charset="0"/>
              </a:rPr>
              <a:t>Anatomy of a Monitoring System</a:t>
            </a:r>
          </a:p>
        </p:txBody>
      </p:sp>
      <p:pic>
        <p:nvPicPr>
          <p:cNvPr id="7" name="Picture 6"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7537"/>
          <a:stretch/>
        </p:blipFill>
        <p:spPr>
          <a:xfrm>
            <a:off x="6099242" y="1600200"/>
            <a:ext cx="1193009" cy="3734870"/>
          </a:xfrm>
          <a:prstGeom prst="rect">
            <a:avLst/>
          </a:prstGeom>
        </p:spPr>
      </p:pic>
      <p:sp>
        <p:nvSpPr>
          <p:cNvPr id="10" name="TextBox 9"/>
          <p:cNvSpPr txBox="1"/>
          <p:nvPr/>
        </p:nvSpPr>
        <p:spPr>
          <a:xfrm>
            <a:off x="1607582" y="5350213"/>
            <a:ext cx="1253420" cy="369332"/>
          </a:xfrm>
          <a:prstGeom prst="rect">
            <a:avLst/>
          </a:prstGeom>
          <a:noFill/>
        </p:spPr>
        <p:txBody>
          <a:bodyPr wrap="none" rtlCol="0">
            <a:spAutoFit/>
          </a:bodyPr>
          <a:lstStyle/>
          <a:p>
            <a:r>
              <a:rPr lang="en-US" dirty="0">
                <a:latin typeface="GE Inspira" pitchFamily="34" charset="0"/>
              </a:rPr>
              <a:t>Instrument</a:t>
            </a:r>
          </a:p>
        </p:txBody>
      </p:sp>
      <p:sp>
        <p:nvSpPr>
          <p:cNvPr id="11" name="TextBox 10"/>
          <p:cNvSpPr txBox="1"/>
          <p:nvPr/>
        </p:nvSpPr>
        <p:spPr>
          <a:xfrm>
            <a:off x="3134971" y="5350213"/>
            <a:ext cx="2874057" cy="369332"/>
          </a:xfrm>
          <a:prstGeom prst="rect">
            <a:avLst/>
          </a:prstGeom>
          <a:noFill/>
        </p:spPr>
        <p:txBody>
          <a:bodyPr wrap="none" rtlCol="0">
            <a:spAutoFit/>
          </a:bodyPr>
          <a:lstStyle/>
          <a:p>
            <a:r>
              <a:rPr lang="en-US" dirty="0">
                <a:latin typeface="GE Inspira" pitchFamily="34" charset="0"/>
              </a:rPr>
              <a:t>Bioluminescence Chemistry</a:t>
            </a:r>
          </a:p>
        </p:txBody>
      </p:sp>
      <p:sp>
        <p:nvSpPr>
          <p:cNvPr id="12" name="TextBox 11"/>
          <p:cNvSpPr txBox="1"/>
          <p:nvPr/>
        </p:nvSpPr>
        <p:spPr>
          <a:xfrm>
            <a:off x="6324600" y="5350213"/>
            <a:ext cx="1281761" cy="369332"/>
          </a:xfrm>
          <a:prstGeom prst="rect">
            <a:avLst/>
          </a:prstGeom>
          <a:noFill/>
        </p:spPr>
        <p:txBody>
          <a:bodyPr wrap="none" rtlCol="0">
            <a:spAutoFit/>
          </a:bodyPr>
          <a:lstStyle/>
          <a:p>
            <a:r>
              <a:rPr lang="en-US" dirty="0">
                <a:latin typeface="GE Inspira" pitchFamily="34" charset="0"/>
              </a:rPr>
              <a:t>Test Device</a:t>
            </a:r>
          </a:p>
        </p:txBody>
      </p:sp>
      <p:sp>
        <p:nvSpPr>
          <p:cNvPr id="14" name="Title 1"/>
          <p:cNvSpPr txBox="1">
            <a:spLocks/>
          </p:cNvSpPr>
          <p:nvPr/>
        </p:nvSpPr>
        <p:spPr>
          <a:xfrm>
            <a:off x="304801" y="2286000"/>
            <a:ext cx="1851748"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GE Inspira" pitchFamily="34" charset="0"/>
              </a:rPr>
              <a:t>3 Critical Components:</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8817" r="20631"/>
          <a:stretch/>
        </p:blipFill>
        <p:spPr>
          <a:xfrm>
            <a:off x="3511685" y="1600200"/>
            <a:ext cx="2684834" cy="3734870"/>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71183"/>
          <a:stretch/>
        </p:blipFill>
        <p:spPr>
          <a:xfrm>
            <a:off x="1981200" y="1600200"/>
            <a:ext cx="1530485" cy="3734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469984" y="1219200"/>
            <a:ext cx="8339723" cy="457200"/>
          </a:xfrm>
        </p:spPr>
        <p:txBody>
          <a:bodyPr>
            <a:noAutofit/>
          </a:bodyPr>
          <a:lstStyle/>
          <a:p>
            <a:r>
              <a:rPr lang="en-US" sz="2800" dirty="0">
                <a:latin typeface="GE Inspira" pitchFamily="34" charset="0"/>
              </a:rPr>
              <a:t>Component 1: Sensor</a:t>
            </a:r>
          </a:p>
        </p:txBody>
      </p:sp>
      <p:pic>
        <p:nvPicPr>
          <p:cNvPr id="7" name="Picture 6"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2780491"/>
            <a:ext cx="2857500" cy="279082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663" y="4826541"/>
            <a:ext cx="1069474" cy="609600"/>
          </a:xfrm>
          <a:prstGeom prst="rect">
            <a:avLst/>
          </a:prstGeom>
        </p:spPr>
      </p:pic>
      <p:sp>
        <p:nvSpPr>
          <p:cNvPr id="9" name="Title 1"/>
          <p:cNvSpPr txBox="1">
            <a:spLocks/>
          </p:cNvSpPr>
          <p:nvPr/>
        </p:nvSpPr>
        <p:spPr>
          <a:xfrm>
            <a:off x="666750" y="5523691"/>
            <a:ext cx="3657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GE Inspira" pitchFamily="34" charset="0"/>
              </a:rPr>
              <a:t>Photomultiplier Tubes (PMT)</a:t>
            </a:r>
          </a:p>
        </p:txBody>
      </p:sp>
      <p:sp>
        <p:nvSpPr>
          <p:cNvPr id="10" name="Title 1"/>
          <p:cNvSpPr txBox="1">
            <a:spLocks/>
          </p:cNvSpPr>
          <p:nvPr/>
        </p:nvSpPr>
        <p:spPr>
          <a:xfrm>
            <a:off x="4875463" y="5512341"/>
            <a:ext cx="3657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GE Inspira" pitchFamily="34" charset="0"/>
              </a:rPr>
              <a:t>Photodiode (PD)</a:t>
            </a:r>
          </a:p>
        </p:txBody>
      </p:sp>
      <p:sp>
        <p:nvSpPr>
          <p:cNvPr id="5" name="TextBox 4"/>
          <p:cNvSpPr txBox="1"/>
          <p:nvPr/>
        </p:nvSpPr>
        <p:spPr>
          <a:xfrm>
            <a:off x="3371281" y="1828800"/>
            <a:ext cx="2857500" cy="1477328"/>
          </a:xfrm>
          <a:prstGeom prst="rect">
            <a:avLst/>
          </a:prstGeom>
          <a:noFill/>
        </p:spPr>
        <p:txBody>
          <a:bodyPr wrap="square" rtlCol="0">
            <a:spAutoFit/>
          </a:bodyPr>
          <a:lstStyle/>
          <a:p>
            <a:pPr algn="ctr"/>
            <a:r>
              <a:rPr lang="en-US" dirty="0">
                <a:latin typeface="GE Inspira" pitchFamily="34" charset="0"/>
              </a:rPr>
              <a:t>Sensitivity</a:t>
            </a:r>
          </a:p>
          <a:p>
            <a:pPr algn="ctr"/>
            <a:r>
              <a:rPr lang="en-US" dirty="0">
                <a:latin typeface="GE Inspira" pitchFamily="34" charset="0"/>
              </a:rPr>
              <a:t>Durability</a:t>
            </a:r>
          </a:p>
          <a:p>
            <a:pPr algn="ctr"/>
            <a:r>
              <a:rPr lang="en-US" dirty="0">
                <a:latin typeface="GE Inspira" pitchFamily="34" charset="0"/>
              </a:rPr>
              <a:t>Power Requirement</a:t>
            </a:r>
          </a:p>
          <a:p>
            <a:pPr algn="ctr"/>
            <a:r>
              <a:rPr lang="en-US" dirty="0">
                <a:latin typeface="GE Inspira" pitchFamily="34" charset="0"/>
              </a:rPr>
              <a:t>Maintenance</a:t>
            </a:r>
          </a:p>
          <a:p>
            <a:pPr algn="ctr"/>
            <a:r>
              <a:rPr lang="en-US" dirty="0">
                <a:latin typeface="GE Inspira" pitchFamily="34" charset="0"/>
              </a:rPr>
              <a:t>Cost</a:t>
            </a:r>
          </a:p>
        </p:txBody>
      </p:sp>
    </p:spTree>
    <p:extLst>
      <p:ext uri="{BB962C8B-B14F-4D97-AF65-F5344CB8AC3E}">
        <p14:creationId xmlns:p14="http://schemas.microsoft.com/office/powerpoint/2010/main" val="21135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sp>
        <p:nvSpPr>
          <p:cNvPr id="2" name="Title 1"/>
          <p:cNvSpPr>
            <a:spLocks noGrp="1"/>
          </p:cNvSpPr>
          <p:nvPr>
            <p:ph type="title"/>
          </p:nvPr>
        </p:nvSpPr>
        <p:spPr>
          <a:xfrm>
            <a:off x="469984" y="1219200"/>
            <a:ext cx="8339723" cy="457200"/>
          </a:xfrm>
        </p:spPr>
        <p:txBody>
          <a:bodyPr>
            <a:noAutofit/>
          </a:bodyPr>
          <a:lstStyle/>
          <a:p>
            <a:r>
              <a:rPr lang="en-US" sz="2800" dirty="0">
                <a:latin typeface="GE Inspira" pitchFamily="34" charset="0"/>
              </a:rPr>
              <a:t>Component 2: Chemistry</a:t>
            </a:r>
          </a:p>
        </p:txBody>
      </p:sp>
      <p:pic>
        <p:nvPicPr>
          <p:cNvPr id="7" name="Picture 6" descr="Hygiena_footerrgb.png"/>
          <p:cNvPicPr>
            <a:picLocks noChangeAspect="1"/>
          </p:cNvPicPr>
          <p:nvPr/>
        </p:nvPicPr>
        <p:blipFill>
          <a:blip r:embed="rId4"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989" y="3373832"/>
            <a:ext cx="1931122" cy="219748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8335" y="3473333"/>
            <a:ext cx="1791855" cy="2039008"/>
          </a:xfrm>
          <a:prstGeom prst="rect">
            <a:avLst/>
          </a:prstGeom>
        </p:spPr>
      </p:pic>
      <p:sp>
        <p:nvSpPr>
          <p:cNvPr id="9" name="Title 1"/>
          <p:cNvSpPr txBox="1">
            <a:spLocks/>
          </p:cNvSpPr>
          <p:nvPr/>
        </p:nvSpPr>
        <p:spPr>
          <a:xfrm>
            <a:off x="666750" y="5523691"/>
            <a:ext cx="3657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GE Inspira" pitchFamily="34" charset="0"/>
              </a:rPr>
              <a:t>Lyophilized</a:t>
            </a:r>
          </a:p>
        </p:txBody>
      </p:sp>
      <p:sp>
        <p:nvSpPr>
          <p:cNvPr id="10" name="Title 1"/>
          <p:cNvSpPr txBox="1">
            <a:spLocks/>
          </p:cNvSpPr>
          <p:nvPr/>
        </p:nvSpPr>
        <p:spPr>
          <a:xfrm>
            <a:off x="4875463" y="5512341"/>
            <a:ext cx="3657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GE Inspira" pitchFamily="34" charset="0"/>
              </a:rPr>
              <a:t>Liquid-Stable</a:t>
            </a:r>
          </a:p>
        </p:txBody>
      </p:sp>
      <p:sp>
        <p:nvSpPr>
          <p:cNvPr id="5" name="TextBox 4"/>
          <p:cNvSpPr txBox="1"/>
          <p:nvPr/>
        </p:nvSpPr>
        <p:spPr>
          <a:xfrm>
            <a:off x="3371281" y="1828800"/>
            <a:ext cx="2857500" cy="1338828"/>
          </a:xfrm>
          <a:prstGeom prst="rect">
            <a:avLst/>
          </a:prstGeom>
          <a:noFill/>
        </p:spPr>
        <p:txBody>
          <a:bodyPr wrap="square" rtlCol="0">
            <a:spAutoFit/>
          </a:bodyPr>
          <a:lstStyle/>
          <a:p>
            <a:pPr algn="ctr">
              <a:lnSpc>
                <a:spcPct val="150000"/>
              </a:lnSpc>
            </a:pPr>
            <a:r>
              <a:rPr lang="en-US" dirty="0">
                <a:latin typeface="GE Inspira" pitchFamily="34" charset="0"/>
              </a:rPr>
              <a:t>Variability</a:t>
            </a:r>
          </a:p>
          <a:p>
            <a:pPr algn="ctr">
              <a:lnSpc>
                <a:spcPct val="150000"/>
              </a:lnSpc>
            </a:pPr>
            <a:r>
              <a:rPr lang="en-US" dirty="0">
                <a:latin typeface="GE Inspira" pitchFamily="34" charset="0"/>
              </a:rPr>
              <a:t>Accuracy</a:t>
            </a:r>
          </a:p>
          <a:p>
            <a:pPr algn="ctr">
              <a:lnSpc>
                <a:spcPct val="150000"/>
              </a:lnSpc>
            </a:pPr>
            <a:r>
              <a:rPr lang="en-US" dirty="0">
                <a:latin typeface="GE Inspira" pitchFamily="34" charset="0"/>
              </a:rPr>
              <a:t>Manufacturing Cost</a:t>
            </a:r>
          </a:p>
        </p:txBody>
      </p:sp>
    </p:spTree>
    <p:extLst>
      <p:ext uri="{BB962C8B-B14F-4D97-AF65-F5344CB8AC3E}">
        <p14:creationId xmlns:p14="http://schemas.microsoft.com/office/powerpoint/2010/main" val="4810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26" y="1371554"/>
            <a:ext cx="4439748" cy="4756872"/>
          </a:xfrm>
          <a:prstGeom prst="rect">
            <a:avLst/>
          </a:prstGeom>
        </p:spPr>
      </p:pic>
      <p:pic>
        <p:nvPicPr>
          <p:cNvPr id="6" name="Picture 5" descr="Hygiena_headerrgb.png"/>
          <p:cNvPicPr>
            <a:picLocks noChangeAspect="1"/>
          </p:cNvPicPr>
          <p:nvPr/>
        </p:nvPicPr>
        <p:blipFill>
          <a:blip r:embed="rId4" cstate="print"/>
          <a:stretch>
            <a:fillRect/>
          </a:stretch>
        </p:blipFill>
        <p:spPr>
          <a:xfrm>
            <a:off x="0" y="-213273"/>
            <a:ext cx="9144000" cy="1203873"/>
          </a:xfrm>
          <a:prstGeom prst="rect">
            <a:avLst/>
          </a:prstGeom>
        </p:spPr>
      </p:pic>
      <p:sp>
        <p:nvSpPr>
          <p:cNvPr id="2" name="Title 1"/>
          <p:cNvSpPr>
            <a:spLocks noGrp="1"/>
          </p:cNvSpPr>
          <p:nvPr>
            <p:ph type="title"/>
          </p:nvPr>
        </p:nvSpPr>
        <p:spPr>
          <a:xfrm>
            <a:off x="469984" y="1142954"/>
            <a:ext cx="8339723" cy="457200"/>
          </a:xfrm>
        </p:spPr>
        <p:txBody>
          <a:bodyPr>
            <a:noAutofit/>
          </a:bodyPr>
          <a:lstStyle/>
          <a:p>
            <a:r>
              <a:rPr lang="en-US" sz="2800" dirty="0">
                <a:latin typeface="GE Inspira" pitchFamily="34" charset="0"/>
              </a:rPr>
              <a:t>Component 3: Device Design</a:t>
            </a:r>
          </a:p>
        </p:txBody>
      </p:sp>
      <p:pic>
        <p:nvPicPr>
          <p:cNvPr id="7" name="Picture 6"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5" name="TextBox 4"/>
          <p:cNvSpPr txBox="1"/>
          <p:nvPr/>
        </p:nvSpPr>
        <p:spPr>
          <a:xfrm>
            <a:off x="5962650" y="2971800"/>
            <a:ext cx="2857500" cy="1754326"/>
          </a:xfrm>
          <a:prstGeom prst="rect">
            <a:avLst/>
          </a:prstGeom>
          <a:noFill/>
        </p:spPr>
        <p:txBody>
          <a:bodyPr wrap="square" rtlCol="0">
            <a:spAutoFit/>
          </a:bodyPr>
          <a:lstStyle/>
          <a:p>
            <a:pPr marL="285750" indent="-285750">
              <a:lnSpc>
                <a:spcPct val="150000"/>
              </a:lnSpc>
              <a:buFont typeface="Arial" pitchFamily="34" charset="0"/>
              <a:buChar char="•"/>
            </a:pPr>
            <a:r>
              <a:rPr lang="en-US" dirty="0">
                <a:latin typeface="GE Inspira" pitchFamily="34" charset="0"/>
              </a:rPr>
              <a:t>Manufacturing Variance</a:t>
            </a:r>
          </a:p>
          <a:p>
            <a:pPr marL="285750" indent="-285750">
              <a:lnSpc>
                <a:spcPct val="150000"/>
              </a:lnSpc>
              <a:buFont typeface="Arial" pitchFamily="34" charset="0"/>
              <a:buChar char="•"/>
            </a:pPr>
            <a:r>
              <a:rPr lang="en-US" dirty="0">
                <a:latin typeface="GE Inspira" pitchFamily="34" charset="0"/>
              </a:rPr>
              <a:t>Raw Materials</a:t>
            </a:r>
          </a:p>
          <a:p>
            <a:pPr marL="285750" indent="-285750">
              <a:lnSpc>
                <a:spcPct val="150000"/>
              </a:lnSpc>
              <a:buFont typeface="Arial" pitchFamily="34" charset="0"/>
              <a:buChar char="•"/>
            </a:pPr>
            <a:r>
              <a:rPr lang="en-US" dirty="0">
                <a:latin typeface="GE Inspira" pitchFamily="34" charset="0"/>
              </a:rPr>
              <a:t>Sample Recovery</a:t>
            </a:r>
          </a:p>
          <a:p>
            <a:pPr marL="285750" indent="-285750">
              <a:lnSpc>
                <a:spcPct val="150000"/>
              </a:lnSpc>
              <a:buFont typeface="Arial" pitchFamily="34" charset="0"/>
              <a:buChar char="•"/>
            </a:pPr>
            <a:r>
              <a:rPr lang="en-US" dirty="0">
                <a:latin typeface="GE Inspira" pitchFamily="34" charset="0"/>
              </a:rPr>
              <a:t>Cost</a:t>
            </a:r>
          </a:p>
        </p:txBody>
      </p:sp>
    </p:spTree>
    <p:extLst>
      <p:ext uri="{BB962C8B-B14F-4D97-AF65-F5344CB8AC3E}">
        <p14:creationId xmlns:p14="http://schemas.microsoft.com/office/powerpoint/2010/main" val="20114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pic>
        <p:nvPicPr>
          <p:cNvPr id="5" name="Picture 4" descr="EnSURE_header.jpg"/>
          <p:cNvPicPr>
            <a:picLocks noChangeAspect="1"/>
          </p:cNvPicPr>
          <p:nvPr/>
        </p:nvPicPr>
        <p:blipFill>
          <a:blip r:embed="rId4" cstate="print"/>
          <a:srcRect t="16140"/>
          <a:stretch>
            <a:fillRect/>
          </a:stretch>
        </p:blipFill>
        <p:spPr>
          <a:xfrm>
            <a:off x="304800" y="1232079"/>
            <a:ext cx="6248400" cy="5016321"/>
          </a:xfrm>
          <a:prstGeom prst="rect">
            <a:avLst/>
          </a:prstGeom>
        </p:spPr>
      </p:pic>
      <p:sp>
        <p:nvSpPr>
          <p:cNvPr id="2" name="Title 1"/>
          <p:cNvSpPr>
            <a:spLocks noGrp="1"/>
          </p:cNvSpPr>
          <p:nvPr>
            <p:ph type="title"/>
          </p:nvPr>
        </p:nvSpPr>
        <p:spPr>
          <a:xfrm>
            <a:off x="3843923" y="1385887"/>
            <a:ext cx="5410200" cy="447675"/>
          </a:xfrm>
        </p:spPr>
        <p:txBody>
          <a:bodyPr>
            <a:noAutofit/>
          </a:bodyPr>
          <a:lstStyle/>
          <a:p>
            <a:r>
              <a:rPr lang="en-US" sz="2800" dirty="0">
                <a:latin typeface="GE Inspira" pitchFamily="34" charset="0"/>
              </a:rPr>
              <a:t>Multiple Quality Test System</a:t>
            </a:r>
          </a:p>
        </p:txBody>
      </p:sp>
      <p:pic>
        <p:nvPicPr>
          <p:cNvPr id="7" name="Picture 6"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9" name="Content Placeholder 2"/>
          <p:cNvSpPr txBox="1">
            <a:spLocks/>
          </p:cNvSpPr>
          <p:nvPr/>
        </p:nvSpPr>
        <p:spPr>
          <a:xfrm>
            <a:off x="6019800" y="2514600"/>
            <a:ext cx="2971800" cy="3200400"/>
          </a:xfrm>
          <a:prstGeom prst="rect">
            <a:avLst/>
          </a:prstGeom>
        </p:spPr>
        <p:txBody>
          <a:bodyPr vert="horz" lIns="91440" tIns="45720" rIns="91440" bIns="45720" rtlCol="0">
            <a:normAutofit/>
          </a:bodyPr>
          <a:lstStyle/>
          <a:p>
            <a:pPr lvl="0">
              <a:buFont typeface="Arial" pitchFamily="34" charset="0"/>
              <a:buChar char="•"/>
            </a:pPr>
            <a:r>
              <a:rPr lang="en-US" sz="2800" dirty="0">
                <a:latin typeface="GE Inspira" pitchFamily="34" charset="0"/>
              </a:rPr>
              <a:t> ATP</a:t>
            </a:r>
          </a:p>
          <a:p>
            <a:pPr lvl="0">
              <a:buFont typeface="Arial" pitchFamily="34" charset="0"/>
              <a:buChar char="•"/>
            </a:pPr>
            <a:r>
              <a:rPr lang="en-US" sz="2800" dirty="0">
                <a:latin typeface="GE Inspira" pitchFamily="34" charset="0"/>
              </a:rPr>
              <a:t> Water ATP</a:t>
            </a:r>
          </a:p>
          <a:p>
            <a:pPr lvl="0">
              <a:buFont typeface="Arial" pitchFamily="34" charset="0"/>
              <a:buChar char="•"/>
            </a:pPr>
            <a:r>
              <a:rPr lang="en-US" sz="2800" dirty="0">
                <a:latin typeface="GE Inspira" pitchFamily="34" charset="0"/>
              </a:rPr>
              <a:t> Microorganisms</a:t>
            </a:r>
          </a:p>
          <a:p>
            <a:pPr lvl="0">
              <a:buFont typeface="Arial" pitchFamily="34" charset="0"/>
              <a:buChar char="•"/>
            </a:pPr>
            <a:r>
              <a:rPr lang="en-US" sz="2800" dirty="0">
                <a:latin typeface="GE Inspira" pitchFamily="34" charset="0"/>
              </a:rPr>
              <a:t> Allergen    </a:t>
            </a:r>
          </a:p>
          <a:p>
            <a:pPr lvl="0"/>
            <a:r>
              <a:rPr lang="en-US" sz="2800" dirty="0">
                <a:latin typeface="GE Inspira" pitchFamily="34" charset="0"/>
              </a:rPr>
              <a:t>  prevention</a:t>
            </a:r>
          </a:p>
          <a:p>
            <a:pPr lvl="0">
              <a:buFont typeface="Arial" pitchFamily="34" charset="0"/>
              <a:buChar char="•"/>
            </a:pPr>
            <a:r>
              <a:rPr lang="en-US" sz="2800" dirty="0">
                <a:latin typeface="GE Inspira" pitchFamily="34" charset="0"/>
              </a:rPr>
              <a:t> Enzyme tests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1304925"/>
            <a:ext cx="3048000" cy="609600"/>
          </a:xfrm>
          <a:prstGeom prst="rect">
            <a:avLst/>
          </a:prstGeom>
        </p:spPr>
      </p:pic>
    </p:spTree>
    <p:extLst>
      <p:ext uri="{BB962C8B-B14F-4D97-AF65-F5344CB8AC3E}">
        <p14:creationId xmlns:p14="http://schemas.microsoft.com/office/powerpoint/2010/main" val="370156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giena_headerrgb.png"/>
          <p:cNvPicPr>
            <a:picLocks noChangeAspect="1"/>
          </p:cNvPicPr>
          <p:nvPr/>
        </p:nvPicPr>
        <p:blipFill>
          <a:blip r:embed="rId3" cstate="print"/>
          <a:stretch>
            <a:fillRect/>
          </a:stretch>
        </p:blipFill>
        <p:spPr>
          <a:xfrm>
            <a:off x="0" y="-213273"/>
            <a:ext cx="9144000" cy="12038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411" y="990600"/>
            <a:ext cx="2332589" cy="5016321"/>
          </a:xfrm>
          <a:prstGeom prst="rect">
            <a:avLst/>
          </a:prstGeom>
        </p:spPr>
      </p:pic>
      <p:pic>
        <p:nvPicPr>
          <p:cNvPr id="7" name="Picture 6" descr="Hygiena_footerrgb.png"/>
          <p:cNvPicPr>
            <a:picLocks noChangeAspect="1"/>
          </p:cNvPicPr>
          <p:nvPr/>
        </p:nvPicPr>
        <p:blipFill>
          <a:blip r:embed="rId5" cstate="print"/>
          <a:stretch>
            <a:fillRect/>
          </a:stretch>
        </p:blipFill>
        <p:spPr>
          <a:xfrm>
            <a:off x="0" y="6248400"/>
            <a:ext cx="9144000" cy="453542"/>
          </a:xfrm>
          <a:prstGeom prst="rect">
            <a:avLst/>
          </a:prstGeom>
        </p:spPr>
      </p:pic>
      <p:sp>
        <p:nvSpPr>
          <p:cNvPr id="8" name="TextBox 7"/>
          <p:cNvSpPr txBox="1"/>
          <p:nvPr/>
        </p:nvSpPr>
        <p:spPr>
          <a:xfrm>
            <a:off x="3048000" y="381000"/>
            <a:ext cx="1591846" cy="276999"/>
          </a:xfrm>
          <a:prstGeom prst="rect">
            <a:avLst/>
          </a:prstGeom>
          <a:noFill/>
        </p:spPr>
        <p:txBody>
          <a:bodyPr wrap="square" rtlCol="0">
            <a:spAutoFit/>
          </a:bodyPr>
          <a:lstStyle/>
          <a:p>
            <a:r>
              <a:rPr lang="en-US" sz="1200" dirty="0">
                <a:latin typeface="GE Inspira" pitchFamily="34" charset="0"/>
              </a:rPr>
              <a:t>www.hygiena.com</a:t>
            </a:r>
          </a:p>
        </p:txBody>
      </p:sp>
      <p:sp>
        <p:nvSpPr>
          <p:cNvPr id="9" name="Content Placeholder 2"/>
          <p:cNvSpPr txBox="1">
            <a:spLocks/>
          </p:cNvSpPr>
          <p:nvPr/>
        </p:nvSpPr>
        <p:spPr>
          <a:xfrm>
            <a:off x="304801" y="2286000"/>
            <a:ext cx="7672904" cy="3505200"/>
          </a:xfrm>
          <a:prstGeom prst="rect">
            <a:avLst/>
          </a:prstGeom>
        </p:spPr>
        <p:txBody>
          <a:bodyPr vert="horz" lIns="91440" tIns="45720" rIns="91440" bIns="45720" rtlCol="0">
            <a:normAutofit lnSpcReduction="10000"/>
          </a:bodyPr>
          <a:lstStyle/>
          <a:p>
            <a:pPr lvl="0">
              <a:lnSpc>
                <a:spcPct val="120000"/>
              </a:lnSpc>
              <a:buFont typeface="Arial" pitchFamily="34" charset="0"/>
              <a:buChar char="•"/>
            </a:pPr>
            <a:r>
              <a:rPr lang="en-US" sz="2800" dirty="0">
                <a:latin typeface="GE Inspira" pitchFamily="34" charset="0"/>
              </a:rPr>
              <a:t> Extremely sensitive</a:t>
            </a:r>
          </a:p>
          <a:p>
            <a:pPr lvl="0">
              <a:lnSpc>
                <a:spcPct val="120000"/>
              </a:lnSpc>
              <a:buFont typeface="Arial" pitchFamily="34" charset="0"/>
              <a:buChar char="•"/>
            </a:pPr>
            <a:r>
              <a:rPr lang="en-US" sz="2800" dirty="0">
                <a:latin typeface="GE Inspira" pitchFamily="34" charset="0"/>
              </a:rPr>
              <a:t> Sensor stays in calibration, no maintenance</a:t>
            </a:r>
          </a:p>
          <a:p>
            <a:pPr lvl="0">
              <a:lnSpc>
                <a:spcPct val="120000"/>
              </a:lnSpc>
              <a:buFont typeface="Arial" pitchFamily="34" charset="0"/>
              <a:buChar char="•"/>
            </a:pPr>
            <a:r>
              <a:rPr lang="en-US" sz="2800" dirty="0">
                <a:latin typeface="GE Inspira" pitchFamily="34" charset="0"/>
              </a:rPr>
              <a:t> Lightweight, convenient for one-hand use</a:t>
            </a:r>
          </a:p>
          <a:p>
            <a:pPr lvl="0">
              <a:lnSpc>
                <a:spcPct val="120000"/>
              </a:lnSpc>
              <a:buFont typeface="Arial" pitchFamily="34" charset="0"/>
              <a:buChar char="•"/>
            </a:pPr>
            <a:r>
              <a:rPr lang="en-US" sz="2800" dirty="0">
                <a:latin typeface="GE Inspira" pitchFamily="34" charset="0"/>
              </a:rPr>
              <a:t> Powered by AA batteries for 8+ months</a:t>
            </a:r>
          </a:p>
          <a:p>
            <a:pPr lvl="0">
              <a:lnSpc>
                <a:spcPct val="120000"/>
              </a:lnSpc>
              <a:buFont typeface="Arial" pitchFamily="34" charset="0"/>
              <a:buChar char="•"/>
            </a:pPr>
            <a:r>
              <a:rPr lang="en-US" sz="2800" dirty="0">
                <a:latin typeface="GE Inspira" pitchFamily="34" charset="0"/>
              </a:rPr>
              <a:t> Displays locations, test plans, user names</a:t>
            </a:r>
          </a:p>
          <a:p>
            <a:pPr lvl="0">
              <a:lnSpc>
                <a:spcPct val="120000"/>
              </a:lnSpc>
              <a:buFont typeface="Arial" pitchFamily="34" charset="0"/>
              <a:buChar char="•"/>
            </a:pPr>
            <a:r>
              <a:rPr lang="en-US" sz="2800" dirty="0">
                <a:latin typeface="GE Inspira" pitchFamily="34" charset="0"/>
              </a:rPr>
              <a:t> Affordably priced</a:t>
            </a:r>
          </a:p>
          <a:p>
            <a:pPr lvl="0">
              <a:lnSpc>
                <a:spcPct val="120000"/>
              </a:lnSpc>
              <a:buFont typeface="Arial" pitchFamily="34" charset="0"/>
              <a:buChar char="•"/>
            </a:pPr>
            <a:r>
              <a:rPr lang="en-US" sz="2800" dirty="0">
                <a:latin typeface="GE Inspira" pitchFamily="34" charset="0"/>
              </a:rPr>
              <a:t> 12 month warranty</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5650" y="1138925"/>
            <a:ext cx="2552700" cy="510540"/>
          </a:xfrm>
          <a:prstGeom prst="rect">
            <a:avLst/>
          </a:prstGeom>
        </p:spPr>
      </p:pic>
      <p:sp>
        <p:nvSpPr>
          <p:cNvPr id="2" name="TextBox 1"/>
          <p:cNvSpPr txBox="1"/>
          <p:nvPr/>
        </p:nvSpPr>
        <p:spPr>
          <a:xfrm>
            <a:off x="381000" y="1624412"/>
            <a:ext cx="1752403" cy="646331"/>
          </a:xfrm>
          <a:prstGeom prst="rect">
            <a:avLst/>
          </a:prstGeom>
          <a:noFill/>
        </p:spPr>
        <p:txBody>
          <a:bodyPr wrap="none" rtlCol="0">
            <a:spAutoFit/>
          </a:bodyPr>
          <a:lstStyle/>
          <a:p>
            <a:r>
              <a:rPr lang="en-US" sz="3600" dirty="0">
                <a:latin typeface="GE Inspira" pitchFamily="34" charset="0"/>
              </a:rPr>
              <a:t>Benefits</a:t>
            </a:r>
          </a:p>
        </p:txBody>
      </p:sp>
    </p:spTree>
    <p:extLst>
      <p:ext uri="{BB962C8B-B14F-4D97-AF65-F5344CB8AC3E}">
        <p14:creationId xmlns:p14="http://schemas.microsoft.com/office/powerpoint/2010/main" val="3839257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8672</TotalTime>
  <Words>2109</Words>
  <Application>Microsoft Office PowerPoint</Application>
  <PresentationFormat>On-screen Show (4:3)</PresentationFormat>
  <Paragraphs>288</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GE Inspira</vt:lpstr>
      <vt:lpstr>Office Theme</vt:lpstr>
      <vt:lpstr>PowerPoint Presentation</vt:lpstr>
      <vt:lpstr>PowerPoint Presentation</vt:lpstr>
      <vt:lpstr>PowerPoint Presentation</vt:lpstr>
      <vt:lpstr>Anatomy of a Monitoring System</vt:lpstr>
      <vt:lpstr>Component 1: Sensor</vt:lpstr>
      <vt:lpstr>Component 2: Chemistry</vt:lpstr>
      <vt:lpstr>Component 3: Device Design</vt:lpstr>
      <vt:lpstr>Multiple Quality Test System</vt:lpstr>
      <vt:lpstr>PowerPoint Presentation</vt:lpstr>
      <vt:lpstr>SureTrend Data Analysis Software</vt:lpstr>
      <vt:lpstr>Surface ATP </vt:lpstr>
      <vt:lpstr>Low Device Variability</vt:lpstr>
      <vt:lpstr>Highly Accurate</vt:lpstr>
      <vt:lpstr>Reliable Results</vt:lpstr>
      <vt:lpstr>Superior Sensitivity</vt:lpstr>
      <vt:lpstr>ATP in Water Samples </vt:lpstr>
      <vt:lpstr>Indicator Organism Tests</vt:lpstr>
      <vt:lpstr>MicroSnap</vt:lpstr>
      <vt:lpstr>Surface Allergen Prevention</vt:lpstr>
      <vt:lpstr>Surface Allergen Prevention</vt:lpstr>
      <vt:lpstr>Surface Residue</vt:lpstr>
      <vt:lpstr>Pathogen Screening Tests</vt:lpstr>
      <vt:lpstr>Listeria species</vt:lpstr>
      <vt:lpstr>Salmonella species</vt:lpstr>
      <vt:lpstr>BAX® System | PCR pathogen detection</vt:lpstr>
      <vt:lpstr>BAX® System | PCR pathogen detection</vt:lpstr>
      <vt:lpstr>RiboPrinter® System  Microbial Identification &amp; Characterization</vt:lpstr>
      <vt:lpstr>Environmental Sample Collection </vt:lpstr>
      <vt:lpstr>Rapid Dilution Device </vt:lpstr>
      <vt:lpstr>Sample Collection</vt:lpstr>
      <vt:lpstr>Environmental Sponge</vt:lpstr>
      <vt:lpstr>Environmental Sponge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Food Safety by Knowing Now: How Same Day Microorganism Results Will Save You Time &amp; Money</dc:title>
  <dc:creator>Lauren Roady</dc:creator>
  <cp:lastModifiedBy>Matthew Andrews</cp:lastModifiedBy>
  <cp:revision>288</cp:revision>
  <dcterms:created xsi:type="dcterms:W3CDTF">2013-09-09T21:08:55Z</dcterms:created>
  <dcterms:modified xsi:type="dcterms:W3CDTF">2017-09-21T14:59:59Z</dcterms:modified>
</cp:coreProperties>
</file>