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0"/>
  </p:notesMasterIdLst>
  <p:handoutMasterIdLst>
    <p:handoutMasterId r:id="rId21"/>
  </p:handoutMasterIdLst>
  <p:sldIdLst>
    <p:sldId id="256" r:id="rId5"/>
    <p:sldId id="298" r:id="rId6"/>
    <p:sldId id="315" r:id="rId7"/>
    <p:sldId id="275" r:id="rId8"/>
    <p:sldId id="346" r:id="rId9"/>
    <p:sldId id="297" r:id="rId10"/>
    <p:sldId id="347" r:id="rId11"/>
    <p:sldId id="348" r:id="rId12"/>
    <p:sldId id="350" r:id="rId13"/>
    <p:sldId id="351" r:id="rId14"/>
    <p:sldId id="352" r:id="rId15"/>
    <p:sldId id="353" r:id="rId16"/>
    <p:sldId id="354" r:id="rId17"/>
    <p:sldId id="355" r:id="rId18"/>
    <p:sldId id="356"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entury Gothic" panose="020B050202020202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6A38"/>
    <a:srgbClr val="0E4600"/>
    <a:srgbClr val="99CB38"/>
    <a:srgbClr val="0B5600"/>
    <a:srgbClr val="0000FF"/>
    <a:srgbClr val="7F7F7F"/>
    <a:srgbClr val="FAFCF5"/>
    <a:srgbClr val="E0EFC3"/>
    <a:srgbClr val="65A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360" autoAdjust="0"/>
  </p:normalViewPr>
  <p:slideViewPr>
    <p:cSldViewPr snapToGrid="0">
      <p:cViewPr varScale="1">
        <p:scale>
          <a:sx n="89" d="100"/>
          <a:sy n="89" d="100"/>
        </p:scale>
        <p:origin x="1374" y="78"/>
      </p:cViewPr>
      <p:guideLst>
        <p:guide orient="horz" pos="2160"/>
        <p:guide pos="3840"/>
      </p:guideLst>
    </p:cSldViewPr>
  </p:slideViewPr>
  <p:outlineViewPr>
    <p:cViewPr>
      <p:scale>
        <a:sx n="33" d="100"/>
        <a:sy n="33" d="100"/>
      </p:scale>
      <p:origin x="0" y="-8016"/>
    </p:cViewPr>
  </p:outlineViewPr>
  <p:notesTextViewPr>
    <p:cViewPr>
      <p:scale>
        <a:sx n="3" d="2"/>
        <a:sy n="3" d="2"/>
      </p:scale>
      <p:origin x="0" y="0"/>
    </p:cViewPr>
  </p:notesTextViewPr>
  <p:sorterViewPr>
    <p:cViewPr>
      <p:scale>
        <a:sx n="100" d="100"/>
        <a:sy n="100" d="100"/>
      </p:scale>
      <p:origin x="0" y="-6534"/>
    </p:cViewPr>
  </p:sorterViewPr>
  <p:notesViewPr>
    <p:cSldViewPr snapToGrid="0">
      <p:cViewPr varScale="1">
        <p:scale>
          <a:sx n="87" d="100"/>
          <a:sy n="87" d="100"/>
        </p:scale>
        <p:origin x="120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8E9-4D11-9C49-D20A86E2F948}"/>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8E9-4D11-9C49-D20A86E2F948}"/>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8E9-4D11-9C49-D20A86E2F948}"/>
              </c:ext>
            </c:extLst>
          </c:dPt>
          <c:dPt>
            <c:idx val="3"/>
            <c:bubble3D val="0"/>
            <c:explosion val="8"/>
            <c:spPr>
              <a:solidFill>
                <a:schemeClr val="accent6">
                  <a:lumMod val="50000"/>
                </a:schemeClr>
              </a:solidFill>
              <a:ln>
                <a:solidFill>
                  <a:schemeClr val="accent6">
                    <a:lumMod val="50000"/>
                  </a:schemeClr>
                </a:solid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7-E8E9-4D11-9C49-D20A86E2F948}"/>
              </c:ext>
            </c:extLst>
          </c:dPt>
          <c:dPt>
            <c:idx val="4"/>
            <c:bubble3D val="0"/>
            <c:spPr>
              <a:solidFill>
                <a:schemeClr val="accent5">
                  <a:tint val="5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8E9-4D11-9C49-D20A86E2F948}"/>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hade val="53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E8E9-4D11-9C49-D20A86E2F948}"/>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hade val="76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E8E9-4D11-9C49-D20A86E2F948}"/>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E8E9-4D11-9C49-D20A86E2F948}"/>
                </c:ext>
              </c:extLst>
            </c:dLbl>
            <c:dLbl>
              <c:idx val="3"/>
              <c:layout>
                <c:manualLayout>
                  <c:x val="-7.3746312684366171E-3"/>
                  <c:y val="3.0643105370230069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tx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E9-4D11-9C49-D20A86E2F948}"/>
                </c:ext>
              </c:extLst>
            </c:dLbl>
            <c:dLbl>
              <c:idx val="4"/>
              <c:layout>
                <c:manualLayout>
                  <c:x val="7.0585756426464391E-2"/>
                  <c:y val="-3.2917018086724973E-18"/>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6">
                          <a:lumMod val="60000"/>
                          <a:lumOff val="4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E9-4D11-9C49-D20A86E2F94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Labor</c:v>
                </c:pt>
                <c:pt idx="1">
                  <c:v>Water</c:v>
                </c:pt>
                <c:pt idx="2">
                  <c:v>Energy</c:v>
                </c:pt>
                <c:pt idx="3">
                  <c:v>Chemical</c:v>
                </c:pt>
                <c:pt idx="4">
                  <c:v>Other/Misc</c:v>
                </c:pt>
              </c:strCache>
            </c:strRef>
          </c:cat>
          <c:val>
            <c:numRef>
              <c:f>Sheet1!$B$2:$B$6</c:f>
              <c:numCache>
                <c:formatCode>0%</c:formatCode>
                <c:ptCount val="5"/>
                <c:pt idx="0">
                  <c:v>0.53</c:v>
                </c:pt>
                <c:pt idx="1">
                  <c:v>0.2</c:v>
                </c:pt>
                <c:pt idx="2">
                  <c:v>0.18</c:v>
                </c:pt>
                <c:pt idx="3">
                  <c:v>7.0000000000000007E-2</c:v>
                </c:pt>
                <c:pt idx="4">
                  <c:v>0.03</c:v>
                </c:pt>
              </c:numCache>
            </c:numRef>
          </c:val>
          <c:extLst>
            <c:ext xmlns:c16="http://schemas.microsoft.com/office/drawing/2014/chart" uri="{C3380CC4-5D6E-409C-BE32-E72D297353CC}">
              <c16:uniqueId val="{0000000A-E8E9-4D11-9C49-D20A86E2F94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72E168-0797-4882-A619-EDCE8CB2D6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865678-CBAA-485F-9BFF-918507BB4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F28845-3CBE-435C-8A58-102B17982722}" type="datetimeFigureOut">
              <a:rPr lang="en-US" smtClean="0"/>
              <a:t>9/21/2018</a:t>
            </a:fld>
            <a:endParaRPr lang="en-US"/>
          </a:p>
        </p:txBody>
      </p:sp>
      <p:sp>
        <p:nvSpPr>
          <p:cNvPr id="4" name="Footer Placeholder 3">
            <a:extLst>
              <a:ext uri="{FF2B5EF4-FFF2-40B4-BE49-F238E27FC236}">
                <a16:creationId xmlns:a16="http://schemas.microsoft.com/office/drawing/2014/main" id="{8C59B80E-DA37-431B-9BA0-F797F2A41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6429A2-E359-4E1F-819D-D1A98C0577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318F36-1A01-4842-8975-D315C58AE627}" type="slidenum">
              <a:rPr lang="en-US" smtClean="0"/>
              <a:t>‹#›</a:t>
            </a:fld>
            <a:endParaRPr lang="en-US"/>
          </a:p>
        </p:txBody>
      </p:sp>
    </p:spTree>
    <p:extLst>
      <p:ext uri="{BB962C8B-B14F-4D97-AF65-F5344CB8AC3E}">
        <p14:creationId xmlns:p14="http://schemas.microsoft.com/office/powerpoint/2010/main" val="3467790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D469E-5F57-49B7-A866-5984C32F4B61}" type="datetimeFigureOut">
              <a:rPr lang="en-US" smtClean="0"/>
              <a:t>9/21/2018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31B9B-29E1-4B60-BCD9-D711E6E61252}" type="slidenum">
              <a:rPr lang="en-US" smtClean="0"/>
              <a:t>‹#›</a:t>
            </a:fld>
            <a:endParaRPr lang="en-US" dirty="0"/>
          </a:p>
        </p:txBody>
      </p:sp>
    </p:spTree>
    <p:extLst>
      <p:ext uri="{BB962C8B-B14F-4D97-AF65-F5344CB8AC3E}">
        <p14:creationId xmlns:p14="http://schemas.microsoft.com/office/powerpoint/2010/main" val="77240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3D31B9B-29E1-4B60-BCD9-D711E6E61252}" type="slidenum">
              <a:rPr lang="en-US" smtClean="0"/>
              <a:t>1</a:t>
            </a:fld>
            <a:endParaRPr lang="en-US" dirty="0"/>
          </a:p>
        </p:txBody>
      </p:sp>
    </p:spTree>
    <p:extLst>
      <p:ext uri="{BB962C8B-B14F-4D97-AF65-F5344CB8AC3E}">
        <p14:creationId xmlns:p14="http://schemas.microsoft.com/office/powerpoint/2010/main" val="166282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Founded in the Pacific Northwest in 1968 by Wesley and Marie Funston, Wesmar Company is a family company.   We primarily serve the greater Pacific Northwest, Alaska, and Hawaii.  We just celebrated our 50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Anniversary.</a:t>
            </a:r>
          </a:p>
          <a:p>
            <a:endParaRPr lang="en-US" dirty="0"/>
          </a:p>
        </p:txBody>
      </p:sp>
      <p:sp>
        <p:nvSpPr>
          <p:cNvPr id="4" name="Slide Number Placeholder 3"/>
          <p:cNvSpPr>
            <a:spLocks noGrp="1"/>
          </p:cNvSpPr>
          <p:nvPr>
            <p:ph type="sldNum" sz="quarter" idx="10"/>
          </p:nvPr>
        </p:nvSpPr>
        <p:spPr/>
        <p:txBody>
          <a:bodyPr/>
          <a:lstStyle/>
          <a:p>
            <a:fld id="{63D31B9B-29E1-4B60-BCD9-D711E6E61252}" type="slidenum">
              <a:rPr lang="en-US" smtClean="0"/>
              <a:t>3</a:t>
            </a:fld>
            <a:endParaRPr lang="en-US" dirty="0"/>
          </a:p>
        </p:txBody>
      </p:sp>
    </p:spTree>
    <p:extLst>
      <p:ext uri="{BB962C8B-B14F-4D97-AF65-F5344CB8AC3E}">
        <p14:creationId xmlns:p14="http://schemas.microsoft.com/office/powerpoint/2010/main" val="211159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approach Food Safety through effective and efficient Chemistry, basic through advanced cleaning and sanitizing Training (Classroom and in the field), and thorough, efficient Consultation on FSMA, SQF, BRC, State, and local regulatory agency audit requirements.  </a:t>
            </a:r>
          </a:p>
          <a:p>
            <a:endParaRPr lang="en-US" dirty="0"/>
          </a:p>
        </p:txBody>
      </p:sp>
      <p:sp>
        <p:nvSpPr>
          <p:cNvPr id="4" name="Slide Number Placeholder 3"/>
          <p:cNvSpPr>
            <a:spLocks noGrp="1"/>
          </p:cNvSpPr>
          <p:nvPr>
            <p:ph type="sldNum" sz="quarter" idx="10"/>
          </p:nvPr>
        </p:nvSpPr>
        <p:spPr/>
        <p:txBody>
          <a:bodyPr/>
          <a:lstStyle/>
          <a:p>
            <a:fld id="{63D31B9B-29E1-4B60-BCD9-D711E6E61252}" type="slidenum">
              <a:rPr lang="en-US" smtClean="0"/>
              <a:t>4</a:t>
            </a:fld>
            <a:endParaRPr lang="en-US" dirty="0"/>
          </a:p>
        </p:txBody>
      </p:sp>
    </p:spTree>
    <p:extLst>
      <p:ext uri="{BB962C8B-B14F-4D97-AF65-F5344CB8AC3E}">
        <p14:creationId xmlns:p14="http://schemas.microsoft.com/office/powerpoint/2010/main" val="37193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service includes cleaning and sanitizing consultation in Operations, Production, Compliance, Inventory, Classroom and Field Training.  We are Bilingual in English and Spanish.  We manage all areas of your costs!</a:t>
            </a:r>
            <a:endParaRPr lang="en-US" dirty="0"/>
          </a:p>
        </p:txBody>
      </p:sp>
      <p:sp>
        <p:nvSpPr>
          <p:cNvPr id="4" name="Slide Number Placeholder 3"/>
          <p:cNvSpPr>
            <a:spLocks noGrp="1"/>
          </p:cNvSpPr>
          <p:nvPr>
            <p:ph type="sldNum" sz="quarter" idx="5"/>
          </p:nvPr>
        </p:nvSpPr>
        <p:spPr/>
        <p:txBody>
          <a:bodyPr/>
          <a:lstStyle/>
          <a:p>
            <a:fld id="{63D31B9B-29E1-4B60-BCD9-D711E6E61252}" type="slidenum">
              <a:rPr lang="en-US" smtClean="0"/>
              <a:t>5</a:t>
            </a:fld>
            <a:endParaRPr lang="en-US" dirty="0"/>
          </a:p>
        </p:txBody>
      </p:sp>
    </p:spTree>
    <p:extLst>
      <p:ext uri="{BB962C8B-B14F-4D97-AF65-F5344CB8AC3E}">
        <p14:creationId xmlns:p14="http://schemas.microsoft.com/office/powerpoint/2010/main" val="137419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1B9B-29E1-4B60-BCD9-D711E6E61252}" type="slidenum">
              <a:rPr lang="en-US" smtClean="0"/>
              <a:t>6</a:t>
            </a:fld>
            <a:endParaRPr lang="en-US" dirty="0"/>
          </a:p>
        </p:txBody>
      </p:sp>
    </p:spTree>
    <p:extLst>
      <p:ext uri="{BB962C8B-B14F-4D97-AF65-F5344CB8AC3E}">
        <p14:creationId xmlns:p14="http://schemas.microsoft.com/office/powerpoint/2010/main" val="397842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Operational Pie Chart may be reconciled differently on this pie chart; However, your chemical costs should always average 6%-9%.....</a:t>
            </a:r>
            <a:r>
              <a:rPr lang="en-US" sz="1200" b="1" kern="1200" dirty="0">
                <a:solidFill>
                  <a:schemeClr val="tx1"/>
                </a:solidFill>
                <a:effectLst/>
                <a:latin typeface="+mn-lt"/>
                <a:ea typeface="+mn-ea"/>
                <a:cs typeface="+mn-cs"/>
              </a:rPr>
              <a:t>SO</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Why do we make the decision on which Chemical vendor to buy from 6%-9% of your cost of doing business?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Vendor Presentation made, price List requested from vendor’s, ultimately the decision to buy is based on a few cents per gallon savings.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What if</a:t>
            </a:r>
            <a:r>
              <a:rPr lang="en-US" sz="1200" kern="1200" dirty="0">
                <a:solidFill>
                  <a:schemeClr val="tx1"/>
                </a:solidFill>
                <a:effectLst/>
                <a:latin typeface="+mn-lt"/>
                <a:ea typeface="+mn-ea"/>
                <a:cs typeface="+mn-cs"/>
              </a:rPr>
              <a:t> we save you pennies 7% of your chemical business or dollars in reducing your labor, water, energy, and waste water.</a:t>
            </a:r>
          </a:p>
          <a:p>
            <a:endParaRPr lang="en-US" dirty="0"/>
          </a:p>
        </p:txBody>
      </p:sp>
      <p:sp>
        <p:nvSpPr>
          <p:cNvPr id="4" name="Slide Number Placeholder 3"/>
          <p:cNvSpPr>
            <a:spLocks noGrp="1"/>
          </p:cNvSpPr>
          <p:nvPr>
            <p:ph type="sldNum" sz="quarter" idx="10"/>
          </p:nvPr>
        </p:nvSpPr>
        <p:spPr/>
        <p:txBody>
          <a:bodyPr/>
          <a:lstStyle/>
          <a:p>
            <a:fld id="{63D31B9B-29E1-4B60-BCD9-D711E6E61252}" type="slidenum">
              <a:rPr lang="en-US" smtClean="0"/>
              <a:t>8</a:t>
            </a:fld>
            <a:endParaRPr lang="en-US" dirty="0"/>
          </a:p>
        </p:txBody>
      </p:sp>
    </p:spTree>
    <p:extLst>
      <p:ext uri="{BB962C8B-B14F-4D97-AF65-F5344CB8AC3E}">
        <p14:creationId xmlns:p14="http://schemas.microsoft.com/office/powerpoint/2010/main" val="91026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you have the best sanitation program in the world, Wesmar, the best!  Great Wesmar Rep, great Wesmar chemistry, Audits 100%, trained labor, water and energy costs down, no waste water fines, a great safety record.…..you are sleeping like a baby…..then it hits you and your wake up screaming, </a:t>
            </a:r>
            <a:r>
              <a:rPr lang="en-US" sz="1200" b="1" kern="1200" dirty="0">
                <a:solidFill>
                  <a:schemeClr val="tx1"/>
                </a:solidFill>
                <a:effectLst/>
                <a:latin typeface="+mn-lt"/>
                <a:ea typeface="+mn-ea"/>
                <a:cs typeface="+mn-cs"/>
              </a:rPr>
              <a:t>“Oh My God, we are loading our product into a delivery truck that isn’t clean or sanitized!”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D31B9B-29E1-4B60-BCD9-D711E6E61252}" type="slidenum">
              <a:rPr lang="en-US" smtClean="0"/>
              <a:t>9</a:t>
            </a:fld>
            <a:endParaRPr lang="en-US" dirty="0"/>
          </a:p>
        </p:txBody>
      </p:sp>
    </p:spTree>
    <p:extLst>
      <p:ext uri="{BB962C8B-B14F-4D97-AF65-F5344CB8AC3E}">
        <p14:creationId xmlns:p14="http://schemas.microsoft.com/office/powerpoint/2010/main" val="243805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Storage and transportation of food must be under conditions that will protect against allergen cross-contact and against biological, chemical (including radiological), and physical contamination of food, as well as against deterioration of the food and the container. </a:t>
            </a:r>
            <a:endParaRPr lang="en-US" dirty="0"/>
          </a:p>
        </p:txBody>
      </p:sp>
      <p:sp>
        <p:nvSpPr>
          <p:cNvPr id="4" name="Slide Number Placeholder 3"/>
          <p:cNvSpPr>
            <a:spLocks noGrp="1"/>
          </p:cNvSpPr>
          <p:nvPr>
            <p:ph type="sldNum" sz="quarter" idx="10"/>
          </p:nvPr>
        </p:nvSpPr>
        <p:spPr/>
        <p:txBody>
          <a:bodyPr/>
          <a:lstStyle/>
          <a:p>
            <a:fld id="{63D31B9B-29E1-4B60-BCD9-D711E6E61252}" type="slidenum">
              <a:rPr lang="en-US" smtClean="0"/>
              <a:t>10</a:t>
            </a:fld>
            <a:endParaRPr lang="en-US" dirty="0"/>
          </a:p>
        </p:txBody>
      </p:sp>
    </p:spTree>
    <p:extLst>
      <p:ext uri="{BB962C8B-B14F-4D97-AF65-F5344CB8AC3E}">
        <p14:creationId xmlns:p14="http://schemas.microsoft.com/office/powerpoint/2010/main" val="369486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basics of the Wesmar Company Pure </a:t>
            </a:r>
            <a:r>
              <a:rPr lang="en-US" sz="1200" kern="1200" dirty="0" err="1">
                <a:solidFill>
                  <a:schemeClr val="tx1"/>
                </a:solidFill>
                <a:effectLst/>
                <a:latin typeface="+mn-lt"/>
                <a:ea typeface="+mn-ea"/>
                <a:cs typeface="+mn-cs"/>
              </a:rPr>
              <a:t>BioScience</a:t>
            </a:r>
            <a:r>
              <a:rPr lang="en-US" sz="1200" kern="1200" dirty="0">
                <a:solidFill>
                  <a:schemeClr val="tx1"/>
                </a:solidFill>
                <a:effectLst/>
                <a:latin typeface="+mn-lt"/>
                <a:ea typeface="+mn-ea"/>
                <a:cs typeface="+mn-cs"/>
              </a:rPr>
              <a:t> Program for Warehouse and Transportation: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Ready to Use Silver Ion </a:t>
            </a:r>
            <a:r>
              <a:rPr lang="en-US" sz="1200" b="1" kern="1200" dirty="0">
                <a:solidFill>
                  <a:schemeClr val="tx1"/>
                </a:solidFill>
                <a:effectLst/>
                <a:latin typeface="+mn-lt"/>
                <a:ea typeface="+mn-ea"/>
                <a:cs typeface="+mn-cs"/>
              </a:rPr>
              <a:t>disinfectant</a:t>
            </a:r>
            <a:r>
              <a:rPr lang="en-US" sz="1200" kern="1200" dirty="0">
                <a:solidFill>
                  <a:schemeClr val="tx1"/>
                </a:solidFill>
                <a:effectLst/>
                <a:latin typeface="+mn-lt"/>
                <a:ea typeface="+mn-ea"/>
                <a:cs typeface="+mn-cs"/>
              </a:rPr>
              <a:t> solution eliminates solution challenges. Simply Pour and mist. NO Rinsing.</a:t>
            </a:r>
          </a:p>
          <a:p>
            <a:pPr lvl="0"/>
            <a:r>
              <a:rPr lang="en-US" sz="1200" kern="1200" dirty="0">
                <a:solidFill>
                  <a:schemeClr val="tx1"/>
                </a:solidFill>
                <a:effectLst/>
                <a:latin typeface="+mn-lt"/>
                <a:ea typeface="+mn-ea"/>
                <a:cs typeface="+mn-cs"/>
              </a:rPr>
              <a:t>State of the Art Silver Ion Technology provides a </a:t>
            </a:r>
            <a:r>
              <a:rPr lang="en-US" sz="1200" b="1" kern="1200" dirty="0">
                <a:solidFill>
                  <a:schemeClr val="tx1"/>
                </a:solidFill>
                <a:effectLst/>
                <a:latin typeface="+mn-lt"/>
                <a:ea typeface="+mn-ea"/>
                <a:cs typeface="+mn-cs"/>
              </a:rPr>
              <a:t>5-log reduction</a:t>
            </a:r>
            <a:r>
              <a:rPr lang="en-US" sz="1200" kern="1200" dirty="0">
                <a:solidFill>
                  <a:schemeClr val="tx1"/>
                </a:solidFill>
                <a:effectLst/>
                <a:latin typeface="+mn-lt"/>
                <a:ea typeface="+mn-ea"/>
                <a:cs typeface="+mn-cs"/>
              </a:rPr>
              <a:t> in as little as </a:t>
            </a:r>
            <a:r>
              <a:rPr lang="en-US" sz="1200" b="1" kern="1200" dirty="0">
                <a:solidFill>
                  <a:schemeClr val="tx1"/>
                </a:solidFill>
                <a:effectLst/>
                <a:latin typeface="+mn-lt"/>
                <a:ea typeface="+mn-ea"/>
                <a:cs typeface="+mn-cs"/>
              </a:rPr>
              <a:t>30-seconds to 2-minutes on all Biofilms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1-gallon, when misted, disinfects up to 4,100 square feet or 43,000 cubic feet</a:t>
            </a:r>
          </a:p>
          <a:p>
            <a:pPr lvl="0"/>
            <a:r>
              <a:rPr lang="en-US" sz="1200" kern="1200" dirty="0">
                <a:solidFill>
                  <a:schemeClr val="tx1"/>
                </a:solidFill>
                <a:effectLst/>
                <a:latin typeface="+mn-lt"/>
                <a:ea typeface="+mn-ea"/>
                <a:cs typeface="+mn-cs"/>
              </a:rPr>
              <a:t>Can be applied through spray bottle, room misting, or misting hand wand on all hard surfaces.</a:t>
            </a:r>
          </a:p>
          <a:p>
            <a:pPr lvl="0"/>
            <a:r>
              <a:rPr lang="en-US" sz="1200" kern="1200" dirty="0">
                <a:solidFill>
                  <a:schemeClr val="tx1"/>
                </a:solidFill>
                <a:effectLst/>
                <a:latin typeface="+mn-lt"/>
                <a:ea typeface="+mn-ea"/>
                <a:cs typeface="+mn-cs"/>
              </a:rPr>
              <a:t>The only sanitizer that sanitizes on a </a:t>
            </a:r>
            <a:r>
              <a:rPr lang="en-US" sz="1200" b="1" kern="1200" dirty="0">
                <a:solidFill>
                  <a:schemeClr val="tx1"/>
                </a:solidFill>
                <a:effectLst/>
                <a:latin typeface="+mn-lt"/>
                <a:ea typeface="+mn-ea"/>
                <a:cs typeface="+mn-cs"/>
              </a:rPr>
              <a:t>disinfectant level and does not require rinsing on food contact surfaces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only sanitizer on the market with an </a:t>
            </a:r>
            <a:r>
              <a:rPr lang="en-US" sz="1200" b="1" kern="1200" dirty="0">
                <a:solidFill>
                  <a:schemeClr val="tx1"/>
                </a:solidFill>
                <a:effectLst/>
                <a:latin typeface="+mn-lt"/>
                <a:ea typeface="+mn-ea"/>
                <a:cs typeface="+mn-cs"/>
              </a:rPr>
              <a:t>EPA certified 24-hour active residual kill</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Non-corrosive on all metals</a:t>
            </a:r>
            <a:r>
              <a:rPr lang="en-US" sz="1200" kern="1200" dirty="0">
                <a:solidFill>
                  <a:schemeClr val="tx1"/>
                </a:solidFill>
                <a:effectLst/>
                <a:latin typeface="+mn-lt"/>
                <a:ea typeface="+mn-ea"/>
                <a:cs typeface="+mn-cs"/>
              </a:rPr>
              <a:t> including refrigeration/chiller units when misting.  Turn on the chiller units!</a:t>
            </a:r>
          </a:p>
          <a:p>
            <a:pPr lvl="0"/>
            <a:r>
              <a:rPr lang="en-US" sz="1200" b="1" kern="1200" dirty="0">
                <a:solidFill>
                  <a:schemeClr val="tx1"/>
                </a:solidFill>
                <a:effectLst/>
                <a:latin typeface="+mn-lt"/>
                <a:ea typeface="+mn-ea"/>
                <a:cs typeface="+mn-cs"/>
              </a:rPr>
              <a:t>GRAS certified</a:t>
            </a:r>
            <a:r>
              <a:rPr lang="en-US" sz="1200" kern="1200" dirty="0">
                <a:solidFill>
                  <a:schemeClr val="tx1"/>
                </a:solidFill>
                <a:effectLst/>
                <a:latin typeface="+mn-lt"/>
                <a:ea typeface="+mn-ea"/>
                <a:cs typeface="+mn-cs"/>
              </a:rPr>
              <a:t>, 100% non-toxic to the environment; </a:t>
            </a:r>
            <a:r>
              <a:rPr lang="en-US" sz="1200" b="1" kern="1200" dirty="0">
                <a:solidFill>
                  <a:schemeClr val="tx1"/>
                </a:solidFill>
                <a:effectLst/>
                <a:latin typeface="+mn-lt"/>
                <a:ea typeface="+mn-ea"/>
                <a:cs typeface="+mn-cs"/>
              </a:rPr>
              <a:t>Does not have to be captured </a:t>
            </a:r>
            <a:r>
              <a:rPr lang="en-US" sz="1200" kern="1200" dirty="0">
                <a:solidFill>
                  <a:schemeClr val="tx1"/>
                </a:solidFill>
                <a:effectLst/>
                <a:latin typeface="+mn-lt"/>
                <a:ea typeface="+mn-ea"/>
                <a:cs typeface="+mn-cs"/>
              </a:rPr>
              <a:t>with run-off water and hauled off to a Toxic Waste dump</a:t>
            </a:r>
          </a:p>
          <a:p>
            <a:pPr lvl="0"/>
            <a:r>
              <a:rPr lang="en-US" sz="1200" b="1" kern="1200" dirty="0">
                <a:solidFill>
                  <a:schemeClr val="tx1"/>
                </a:solidFill>
                <a:effectLst/>
                <a:latin typeface="+mn-lt"/>
                <a:ea typeface="+mn-ea"/>
                <a:cs typeface="+mn-cs"/>
              </a:rPr>
              <a:t>Non-Toxic </a:t>
            </a:r>
            <a:r>
              <a:rPr lang="en-US" sz="1200" kern="1200" dirty="0">
                <a:solidFill>
                  <a:schemeClr val="tx1"/>
                </a:solidFill>
                <a:effectLst/>
                <a:latin typeface="+mn-lt"/>
                <a:ea typeface="+mn-ea"/>
                <a:cs typeface="+mn-cs"/>
              </a:rPr>
              <a:t>to personnel; Room can be immediately occupied when visibility returns</a:t>
            </a:r>
          </a:p>
          <a:p>
            <a:pPr lvl="0"/>
            <a:r>
              <a:rPr lang="en-US" sz="1200" b="1" kern="1200" dirty="0">
                <a:solidFill>
                  <a:schemeClr val="tx1"/>
                </a:solidFill>
                <a:effectLst/>
                <a:latin typeface="+mn-lt"/>
                <a:ea typeface="+mn-ea"/>
                <a:cs typeface="+mn-cs"/>
              </a:rPr>
              <a:t>Minimum water usage</a:t>
            </a:r>
            <a:r>
              <a:rPr lang="en-US" sz="1200" kern="1200" dirty="0">
                <a:solidFill>
                  <a:schemeClr val="tx1"/>
                </a:solidFill>
                <a:effectLst/>
                <a:latin typeface="+mn-lt"/>
                <a:ea typeface="+mn-ea"/>
                <a:cs typeface="+mn-cs"/>
              </a:rPr>
              <a:t> even when paired with the Pure High Foam Concentrate Cleaner (1.5 gallons total water usage in 53’ trailer)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Wesmar Company is the exclusive distributor of the PURE </a:t>
            </a:r>
            <a:r>
              <a:rPr lang="en-US" sz="1200" kern="1200" dirty="0" err="1">
                <a:solidFill>
                  <a:schemeClr val="tx1"/>
                </a:solidFill>
                <a:effectLst/>
                <a:latin typeface="+mn-lt"/>
                <a:ea typeface="+mn-ea"/>
                <a:cs typeface="+mn-cs"/>
              </a:rPr>
              <a:t>BioScience</a:t>
            </a:r>
            <a:r>
              <a:rPr lang="en-US" sz="1200" kern="1200" dirty="0">
                <a:solidFill>
                  <a:schemeClr val="tx1"/>
                </a:solidFill>
                <a:effectLst/>
                <a:latin typeface="+mn-lt"/>
                <a:ea typeface="+mn-ea"/>
                <a:cs typeface="+mn-cs"/>
              </a:rPr>
              <a:t> Program in the Pacific Northwest.</a:t>
            </a:r>
          </a:p>
          <a:p>
            <a:endParaRPr lang="en-US" dirty="0"/>
          </a:p>
        </p:txBody>
      </p:sp>
      <p:sp>
        <p:nvSpPr>
          <p:cNvPr id="4" name="Slide Number Placeholder 3"/>
          <p:cNvSpPr>
            <a:spLocks noGrp="1"/>
          </p:cNvSpPr>
          <p:nvPr>
            <p:ph type="sldNum" sz="quarter" idx="5"/>
          </p:nvPr>
        </p:nvSpPr>
        <p:spPr/>
        <p:txBody>
          <a:bodyPr/>
          <a:lstStyle/>
          <a:p>
            <a:fld id="{63D31B9B-29E1-4B60-BCD9-D711E6E61252}" type="slidenum">
              <a:rPr lang="en-US" smtClean="0"/>
              <a:t>13</a:t>
            </a:fld>
            <a:endParaRPr lang="en-US" dirty="0"/>
          </a:p>
        </p:txBody>
      </p:sp>
    </p:spTree>
    <p:extLst>
      <p:ext uri="{BB962C8B-B14F-4D97-AF65-F5344CB8AC3E}">
        <p14:creationId xmlns:p14="http://schemas.microsoft.com/office/powerpoint/2010/main" val="319805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lvl1pPr>
              <a:defRPr>
                <a:latin typeface="Aleo" panose="020F0502020204030203"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845734"/>
            <a:ext cx="10058400" cy="4023360"/>
          </a:xfrm>
          <a:prstGeom prst="rect">
            <a:avLst/>
          </a:prstGeo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50B6E300-0A13-4A81-945A-7333C271A069}" type="datetimeFigureOut">
              <a:rPr lang="en-US" dirty="0"/>
              <a:t>9/21/2018</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a:prstGeom prst="rect">
            <a:avLst/>
          </a:prstGeo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4671962-1EA4-46E7-BCB0-F36CE46D1A59}" type="datetimeFigureOut">
              <a:rPr lang="en-US" dirty="0"/>
              <a:t>9/21/2018</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69113"/>
          </a:xfrm>
          <a:prstGeom prst="rect">
            <a:avLst/>
          </a:prstGeom>
        </p:spPr>
        <p:txBody>
          <a:bodyPr/>
          <a:lstStyle>
            <a:lvl1pPr>
              <a:defRPr sz="6000" b="1">
                <a:solidFill>
                  <a:srgbClr val="046A38"/>
                </a:solidFill>
                <a:effectLst>
                  <a:outerShdw blurRad="38100" dist="38100" dir="2700000" algn="tl">
                    <a:srgbClr val="000000">
                      <a:alpha val="43137"/>
                    </a:srgbClr>
                  </a:outerShdw>
                </a:effectLst>
                <a:latin typeface="Ale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1097280" y="1669224"/>
            <a:ext cx="10058400" cy="4023360"/>
          </a:xfrm>
          <a:prstGeom prst="rect">
            <a:avLst/>
          </a:prstGeom>
        </p:spPr>
        <p:txBody>
          <a:bodyPr/>
          <a:lstStyle>
            <a:lvl1pPr>
              <a:defRPr sz="4400">
                <a:solidFill>
                  <a:schemeClr val="tx1">
                    <a:lumMod val="75000"/>
                    <a:lumOff val="25000"/>
                  </a:schemeClr>
                </a:solidFill>
                <a:latin typeface="Century Gothic" panose="020B0502020202020204" pitchFamily="34" charset="0"/>
              </a:defRPr>
            </a:lvl1pPr>
            <a:lvl2pPr marL="384048" indent="-182880">
              <a:buClr>
                <a:srgbClr val="65A53B"/>
              </a:buClr>
              <a:buFont typeface="Arial" panose="020B0604020202020204" pitchFamily="34" charset="0"/>
              <a:buChar char="•"/>
              <a:defRPr sz="4000">
                <a:solidFill>
                  <a:schemeClr val="tx1">
                    <a:lumMod val="75000"/>
                    <a:lumOff val="25000"/>
                  </a:schemeClr>
                </a:solidFill>
                <a:latin typeface="Century Gothic" panose="020B0502020202020204" pitchFamily="34" charset="0"/>
              </a:defRPr>
            </a:lvl2pPr>
            <a:lvl3pPr marL="566928" indent="-182880">
              <a:buClr>
                <a:srgbClr val="65A53B"/>
              </a:buClr>
              <a:buFont typeface="Arial" panose="020B0604020202020204" pitchFamily="34" charset="0"/>
              <a:buChar char="•"/>
              <a:defRPr sz="3200">
                <a:solidFill>
                  <a:schemeClr val="tx1">
                    <a:lumMod val="75000"/>
                    <a:lumOff val="25000"/>
                  </a:schemeClr>
                </a:solidFill>
                <a:latin typeface="Century Gothic" panose="020B0502020202020204" pitchFamily="34" charset="0"/>
              </a:defRPr>
            </a:lvl3pPr>
            <a:lvl4pPr marL="749808" indent="-182880">
              <a:buClr>
                <a:srgbClr val="65A53B"/>
              </a:buClr>
              <a:buFont typeface="Arial" panose="020B0604020202020204" pitchFamily="34" charset="0"/>
              <a:buChar char="•"/>
              <a:defRPr sz="3200">
                <a:solidFill>
                  <a:schemeClr val="tx1">
                    <a:lumMod val="75000"/>
                    <a:lumOff val="25000"/>
                  </a:schemeClr>
                </a:solidFill>
                <a:latin typeface="Century Gothic" panose="020B0502020202020204" pitchFamily="34" charset="0"/>
              </a:defRPr>
            </a:lvl4pPr>
            <a:lvl5pPr marL="932688" indent="-182880">
              <a:buClr>
                <a:srgbClr val="65A53B"/>
              </a:buClr>
              <a:buFont typeface="Arial" panose="020B0604020202020204" pitchFamily="34" charset="0"/>
              <a:buChar char="•"/>
              <a:defRPr sz="32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lvl1pPr>
              <a:defRPr>
                <a:latin typeface="+mn-lt"/>
              </a:defRPr>
            </a:lvl1pPr>
          </a:lstStyle>
          <a:p>
            <a:fld id="{D30BB376-B19C-488D-ABEB-03C7E6E9E3E0}" type="datetimeFigureOut">
              <a:rPr lang="en-US" smtClean="0"/>
              <a:pPr/>
              <a:t>9/21/2018</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lvl1pPr>
              <a:defRPr>
                <a:latin typeface="+mn-lt"/>
              </a:defRPr>
            </a:lvl1p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latin typeface="+mn-lt"/>
              </a:defRPr>
            </a:lvl1pPr>
          </a:lstStyle>
          <a:p>
            <a:fld id="{629637A9-119A-49DA-BD12-AAC58B377D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E90D64-0FFC-448B-98EF-18045147971E}"/>
              </a:ext>
            </a:extLst>
          </p:cNvPr>
          <p:cNvSpPr/>
          <p:nvPr userDrawn="1"/>
        </p:nvSpPr>
        <p:spPr>
          <a:xfrm>
            <a:off x="0" y="0"/>
            <a:ext cx="12192000" cy="6858000"/>
          </a:xfrm>
          <a:prstGeom prst="rect">
            <a:avLst/>
          </a:prstGeom>
          <a:solidFill>
            <a:srgbClr val="046A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2" name="Title 1">
            <a:extLst>
              <a:ext uri="{FF2B5EF4-FFF2-40B4-BE49-F238E27FC236}">
                <a16:creationId xmlns:a16="http://schemas.microsoft.com/office/drawing/2014/main" id="{432AC4A1-C696-46C3-B671-5706C21A2CB3}"/>
              </a:ext>
            </a:extLst>
          </p:cNvPr>
          <p:cNvSpPr>
            <a:spLocks noGrp="1"/>
          </p:cNvSpPr>
          <p:nvPr>
            <p:ph type="title"/>
          </p:nvPr>
        </p:nvSpPr>
        <p:spPr>
          <a:xfrm>
            <a:off x="388154" y="2544611"/>
            <a:ext cx="5872687" cy="769113"/>
          </a:xfrm>
          <a:prstGeom prst="rect">
            <a:avLst/>
          </a:prstGeom>
        </p:spPr>
        <p:txBody>
          <a:bodyPr/>
          <a:lstStyle>
            <a:lvl1pPr>
              <a:defRPr sz="7200" b="1">
                <a:solidFill>
                  <a:schemeClr val="bg1"/>
                </a:solidFill>
                <a:effectLst/>
                <a:latin typeface="Aleo" panose="020F0502020204030203" pitchFamily="34"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a:prstGeom prst="rect">
            <a:avLst/>
          </a:prstGeom>
        </p:spPr>
        <p:txBody>
          <a:bodyPr/>
          <a:lstStyle>
            <a:lvl1pPr>
              <a:defRPr sz="6000">
                <a:solidFill>
                  <a:srgbClr val="046A38"/>
                </a:solidFill>
                <a:latin typeface="Ale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1097278" y="2452229"/>
            <a:ext cx="4937760" cy="4023360"/>
          </a:xfrm>
          <a:prstGeom prst="rect">
            <a:avLst/>
          </a:prstGeom>
        </p:spPr>
        <p:txBody>
          <a:bodyPr/>
          <a:lstStyle>
            <a:lvl1pPr>
              <a:defRPr sz="4400">
                <a:solidFill>
                  <a:schemeClr val="tx1">
                    <a:lumMod val="75000"/>
                    <a:lumOff val="25000"/>
                  </a:schemeClr>
                </a:solidFill>
                <a:latin typeface="Century Gothic" panose="020B0502020202020204" pitchFamily="34" charset="0"/>
              </a:defRPr>
            </a:lvl1pPr>
            <a:lvl2pPr>
              <a:defRPr sz="4000">
                <a:solidFill>
                  <a:schemeClr val="tx1">
                    <a:lumMod val="75000"/>
                    <a:lumOff val="25000"/>
                  </a:schemeClr>
                </a:solidFill>
                <a:latin typeface="Century Gothic" panose="020B0502020202020204" pitchFamily="34" charset="0"/>
              </a:defRPr>
            </a:lvl2pPr>
            <a:lvl3pPr>
              <a:defRPr sz="3200">
                <a:solidFill>
                  <a:schemeClr val="tx1">
                    <a:lumMod val="75000"/>
                    <a:lumOff val="25000"/>
                  </a:schemeClr>
                </a:solidFill>
                <a:latin typeface="Century Gothic" panose="020B0502020202020204" pitchFamily="34" charset="0"/>
              </a:defRPr>
            </a:lvl3pPr>
            <a:lvl4pPr>
              <a:defRPr sz="3200">
                <a:solidFill>
                  <a:schemeClr val="tx1">
                    <a:lumMod val="75000"/>
                    <a:lumOff val="25000"/>
                  </a:schemeClr>
                </a:solidFill>
                <a:latin typeface="Century Gothic" panose="020B0502020202020204" pitchFamily="34" charset="0"/>
              </a:defRPr>
            </a:lvl4pPr>
            <a:lvl5pPr>
              <a:defRPr sz="32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2433561"/>
            <a:ext cx="4937760" cy="4023360"/>
          </a:xfrm>
          <a:prstGeom prst="rect">
            <a:avLst/>
          </a:prstGeom>
        </p:spPr>
        <p:txBody>
          <a:bodyPr/>
          <a:lstStyle>
            <a:lvl1pPr>
              <a:defRPr sz="4400">
                <a:solidFill>
                  <a:schemeClr val="tx1">
                    <a:lumMod val="75000"/>
                    <a:lumOff val="25000"/>
                  </a:schemeClr>
                </a:solidFill>
                <a:latin typeface="Century Gothic" panose="020B0502020202020204" pitchFamily="34" charset="0"/>
              </a:defRPr>
            </a:lvl1pPr>
            <a:lvl2pPr>
              <a:defRPr sz="4000">
                <a:solidFill>
                  <a:schemeClr val="tx1">
                    <a:lumMod val="75000"/>
                    <a:lumOff val="25000"/>
                  </a:schemeClr>
                </a:solidFill>
                <a:latin typeface="Century Gothic" panose="020B0502020202020204" pitchFamily="34" charset="0"/>
              </a:defRPr>
            </a:lvl2pPr>
            <a:lvl3pPr>
              <a:defRPr sz="3200">
                <a:solidFill>
                  <a:schemeClr val="tx1">
                    <a:lumMod val="75000"/>
                    <a:lumOff val="25000"/>
                  </a:schemeClr>
                </a:solidFill>
                <a:latin typeface="Century Gothic" panose="020B0502020202020204" pitchFamily="34" charset="0"/>
              </a:defRPr>
            </a:lvl3pPr>
            <a:lvl4pPr>
              <a:defRPr sz="3200">
                <a:solidFill>
                  <a:schemeClr val="tx1">
                    <a:lumMod val="75000"/>
                    <a:lumOff val="25000"/>
                  </a:schemeClr>
                </a:solidFill>
                <a:latin typeface="Century Gothic" panose="020B0502020202020204" pitchFamily="34" charset="0"/>
              </a:defRPr>
            </a:lvl4pPr>
            <a:lvl5pPr>
              <a:defRPr sz="32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lvl1pPr>
              <a:defRPr>
                <a:latin typeface="Century Gothic" panose="020B0502020202020204" pitchFamily="34" charset="0"/>
              </a:defRPr>
            </a:lvl1pPr>
          </a:lstStyle>
          <a:p>
            <a:fld id="{7D9E2A62-1983-43A1-A163-D8AA46534C80}" type="datetimeFigureOut">
              <a:rPr lang="en-US" smtClean="0"/>
              <a:pPr/>
              <a:t>9/21/2018</a:t>
            </a:fld>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lvl1pPr>
              <a:defRPr>
                <a:latin typeface="Century Gothic" panose="020B0502020202020204" pitchFamily="34" charset="0"/>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latin typeface="Century Gothic" panose="020B0502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lvl1pPr>
              <a:defRPr sz="6000">
                <a:solidFill>
                  <a:srgbClr val="046A38"/>
                </a:solidFill>
                <a:latin typeface="Ale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rgbClr val="046A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lvl1pPr>
              <a:defRPr>
                <a:solidFill>
                  <a:srgbClr val="046A38"/>
                </a:solidFill>
              </a:defRPr>
            </a:lvl1pPr>
            <a:lvl2pPr>
              <a:defRPr>
                <a:solidFill>
                  <a:srgbClr val="046A38"/>
                </a:solidFill>
              </a:defRPr>
            </a:lvl2pPr>
            <a:lvl3pPr>
              <a:defRPr>
                <a:solidFill>
                  <a:srgbClr val="046A38"/>
                </a:solidFill>
              </a:defRPr>
            </a:lvl3pPr>
            <a:lvl4pPr>
              <a:defRPr>
                <a:solidFill>
                  <a:srgbClr val="046A38"/>
                </a:solidFill>
              </a:defRPr>
            </a:lvl4pPr>
            <a:lvl5pPr>
              <a:defRPr>
                <a:solidFill>
                  <a:srgbClr val="046A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rgbClr val="046A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lvl1pPr>
              <a:defRPr>
                <a:solidFill>
                  <a:srgbClr val="046A38"/>
                </a:solidFill>
              </a:defRPr>
            </a:lvl1pPr>
            <a:lvl2pPr>
              <a:defRPr>
                <a:solidFill>
                  <a:srgbClr val="046A38"/>
                </a:solidFill>
              </a:defRPr>
            </a:lvl2pPr>
            <a:lvl3pPr>
              <a:defRPr>
                <a:solidFill>
                  <a:srgbClr val="046A38"/>
                </a:solidFill>
              </a:defRPr>
            </a:lvl3pPr>
            <a:lvl4pPr>
              <a:defRPr>
                <a:solidFill>
                  <a:srgbClr val="046A38"/>
                </a:solidFill>
              </a:defRPr>
            </a:lvl4pPr>
            <a:lvl5pPr>
              <a:defRPr>
                <a:solidFill>
                  <a:srgbClr val="046A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898F3E3B-34E3-4345-B2A1-994B83598A9C}" type="datetimeFigureOut">
              <a:rPr lang="en-US" dirty="0"/>
              <a:t>9/21/2018</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lvl1pPr>
              <a:defRPr>
                <a:solidFill>
                  <a:srgbClr val="046A38"/>
                </a:solidFill>
                <a:latin typeface="Aleo" panose="020F0502020204030203" pitchFamily="34" charset="0"/>
              </a:defRPr>
            </a:lvl1pPr>
          </a:lstStyle>
          <a:p>
            <a:r>
              <a:rPr lang="en-US" dirty="0"/>
              <a:t>Click to edit Master title style</a:t>
            </a:r>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FD816C96-82A1-4D77-8ADA-627AC6FE3D65}" type="datetimeFigureOut">
              <a:rPr lang="en-US" dirty="0"/>
              <a:t>9/21/2018</a:t>
            </a:fld>
            <a:endParaRPr lang="en-US"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1D102C1E-28F2-47E9-802D-339E64E2F920}" type="datetimeFigureOut">
              <a:rPr lang="en-US" dirty="0"/>
              <a:t>9/21/2018</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latin typeface="Ale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24271A48-F18A-45B3-BC05-1E27DA3F88AF}" type="datetimeFigureOut">
              <a:rPr lang="en-US" dirty="0"/>
              <a:t>9/21/2018</a:t>
            </a:fld>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65B747F8-9654-4282-85D2-65F41AAE7A75}" type="datetimeFigureOut">
              <a:rPr lang="en-US" dirty="0"/>
              <a:t>9/21/2018</a:t>
            </a:fld>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hyperlink" Target="mailto:gflores@wesmarcompan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1267" y="5648319"/>
            <a:ext cx="3225800" cy="9143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12760" y="1504707"/>
            <a:ext cx="11454307" cy="2806233"/>
          </a:xfrm>
          <a:prstGeom prst="rect">
            <a:avLst/>
          </a:prstGeom>
        </p:spPr>
      </p:pic>
      <p:sp>
        <p:nvSpPr>
          <p:cNvPr id="4" name="TextBox 3">
            <a:extLst>
              <a:ext uri="{FF2B5EF4-FFF2-40B4-BE49-F238E27FC236}">
                <a16:creationId xmlns:a16="http://schemas.microsoft.com/office/drawing/2014/main" id="{B7850B23-A918-47BA-A29A-BDC44F3A71B9}"/>
              </a:ext>
            </a:extLst>
          </p:cNvPr>
          <p:cNvSpPr txBox="1"/>
          <p:nvPr/>
        </p:nvSpPr>
        <p:spPr>
          <a:xfrm>
            <a:off x="3849329" y="4726121"/>
            <a:ext cx="7536426" cy="646331"/>
          </a:xfrm>
          <a:prstGeom prst="rect">
            <a:avLst/>
          </a:prstGeom>
          <a:noFill/>
        </p:spPr>
        <p:txBody>
          <a:bodyPr wrap="square" rtlCol="0">
            <a:spAutoFit/>
          </a:bodyPr>
          <a:lstStyle/>
          <a:p>
            <a:r>
              <a:rPr lang="en-US" sz="3600" b="1" i="1" dirty="0">
                <a:solidFill>
                  <a:srgbClr val="046A38"/>
                </a:solidFill>
                <a:effectLst>
                  <a:outerShdw blurRad="38100" dist="38100" dir="2700000" algn="tl">
                    <a:srgbClr val="000000">
                      <a:alpha val="43137"/>
                    </a:srgbClr>
                  </a:outerShdw>
                </a:effectLst>
                <a:latin typeface="Aleo" panose="020F0502020204030203" pitchFamily="34" charset="0"/>
              </a:rPr>
              <a:t>			a Food Safety Company</a:t>
            </a:r>
          </a:p>
        </p:txBody>
      </p:sp>
    </p:spTree>
    <p:extLst>
      <p:ext uri="{BB962C8B-B14F-4D97-AF65-F5344CB8AC3E}">
        <p14:creationId xmlns:p14="http://schemas.microsoft.com/office/powerpoint/2010/main" val="311371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E4FCCB-9CEC-4721-896B-473BF03E057A}"/>
              </a:ext>
            </a:extLst>
          </p:cNvPr>
          <p:cNvSpPr/>
          <p:nvPr/>
        </p:nvSpPr>
        <p:spPr>
          <a:xfrm>
            <a:off x="6568681" y="-96625"/>
            <a:ext cx="1319754" cy="7051249"/>
          </a:xfrm>
          <a:prstGeom prst="rect">
            <a:avLst/>
          </a:prstGeom>
          <a:gradFill flip="none" rotWithShape="1">
            <a:gsLst>
              <a:gs pos="71000">
                <a:schemeClr val="bg1">
                  <a:alpha val="58000"/>
                </a:schemeClr>
              </a:gs>
              <a:gs pos="38000">
                <a:schemeClr val="bg1"/>
              </a:gs>
              <a:gs pos="0">
                <a:schemeClr val="bg1"/>
              </a:gs>
              <a:gs pos="100000">
                <a:srgbClr val="FAFCF5">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9FE72-55B1-4B7D-AB71-A49BCB4B436F}"/>
              </a:ext>
            </a:extLst>
          </p:cNvPr>
          <p:cNvSpPr>
            <a:spLocks noGrp="1"/>
          </p:cNvSpPr>
          <p:nvPr>
            <p:ph type="title"/>
          </p:nvPr>
        </p:nvSpPr>
        <p:spPr>
          <a:xfrm>
            <a:off x="1097280" y="286603"/>
            <a:ext cx="10820400" cy="769113"/>
          </a:xfrm>
        </p:spPr>
        <p:txBody>
          <a:bodyPr/>
          <a:lstStyle/>
          <a:p>
            <a:r>
              <a:rPr lang="en-US" b="1" dirty="0">
                <a:effectLst>
                  <a:outerShdw blurRad="38100" dist="38100" dir="2700000" algn="tl">
                    <a:srgbClr val="000000">
                      <a:alpha val="43137"/>
                    </a:srgbClr>
                  </a:outerShdw>
                </a:effectLst>
              </a:rPr>
              <a:t>Loading your product onto a Delivery Truck</a:t>
            </a:r>
          </a:p>
        </p:txBody>
      </p:sp>
      <p:sp>
        <p:nvSpPr>
          <p:cNvPr id="10" name="Content Placeholder 9">
            <a:extLst>
              <a:ext uri="{FF2B5EF4-FFF2-40B4-BE49-F238E27FC236}">
                <a16:creationId xmlns:a16="http://schemas.microsoft.com/office/drawing/2014/main" id="{2EF7D34A-BB26-4381-BACE-2E5768B7BF26}"/>
              </a:ext>
            </a:extLst>
          </p:cNvPr>
          <p:cNvSpPr>
            <a:spLocks noGrp="1"/>
          </p:cNvSpPr>
          <p:nvPr>
            <p:ph idx="1"/>
          </p:nvPr>
        </p:nvSpPr>
        <p:spPr>
          <a:xfrm>
            <a:off x="1097280" y="2151797"/>
            <a:ext cx="10058400" cy="4023360"/>
          </a:xfrm>
        </p:spPr>
        <p:txBody>
          <a:bodyPr/>
          <a:lstStyle/>
          <a:p>
            <a:pPr marL="517525" indent="-457200">
              <a:buFont typeface="Arial" panose="020B0604020202020204" pitchFamily="34" charset="0"/>
              <a:buChar char="•"/>
            </a:pPr>
            <a:r>
              <a:rPr lang="en-US" sz="4800" dirty="0"/>
              <a:t>CFR Title 21 Sub-chapter B 	    PART 117.93 </a:t>
            </a:r>
          </a:p>
          <a:p>
            <a:pPr marL="810133" lvl="1" indent="-457200"/>
            <a:r>
              <a:rPr lang="en-US" sz="4400" dirty="0"/>
              <a:t>Warehousing and Distribution</a:t>
            </a:r>
          </a:p>
          <a:p>
            <a:pPr marL="810133" lvl="1" indent="-457200"/>
            <a:endParaRPr lang="en-US" sz="1800" dirty="0"/>
          </a:p>
          <a:p>
            <a:pPr marL="810133" lvl="1" indent="-457200"/>
            <a:r>
              <a:rPr lang="en-US" sz="2400" dirty="0">
                <a:solidFill>
                  <a:schemeClr val="tx1"/>
                </a:solidFill>
              </a:rPr>
              <a:t>Storage and transportation of food </a:t>
            </a:r>
            <a:r>
              <a:rPr lang="en-US" sz="2400" b="1" dirty="0">
                <a:solidFill>
                  <a:schemeClr val="tx1"/>
                </a:solidFill>
              </a:rPr>
              <a:t>must be under conditions </a:t>
            </a:r>
            <a:r>
              <a:rPr lang="en-US" sz="2400" dirty="0">
                <a:solidFill>
                  <a:schemeClr val="tx1"/>
                </a:solidFill>
              </a:rPr>
              <a:t>that will protect against allergen cross-contact and against biological, chemical (including radiological), and physical contamination of food, as well as against deterioration of the food and the container. </a:t>
            </a:r>
            <a:endParaRPr lang="en-US" sz="2400" dirty="0"/>
          </a:p>
          <a:p>
            <a:pPr marL="810133" lvl="1" indent="-457200"/>
            <a:endParaRPr lang="en-US" sz="4400" dirty="0"/>
          </a:p>
          <a:p>
            <a:pPr marL="810133" lvl="1" indent="-457200"/>
            <a:endParaRPr lang="en-US" sz="4400" dirty="0"/>
          </a:p>
        </p:txBody>
      </p:sp>
    </p:spTree>
    <p:extLst>
      <p:ext uri="{BB962C8B-B14F-4D97-AF65-F5344CB8AC3E}">
        <p14:creationId xmlns:p14="http://schemas.microsoft.com/office/powerpoint/2010/main" val="380289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2DB0-0CFD-433C-AFAF-BE5BB0AA5E5F}"/>
              </a:ext>
            </a:extLst>
          </p:cNvPr>
          <p:cNvSpPr>
            <a:spLocks noGrp="1"/>
          </p:cNvSpPr>
          <p:nvPr>
            <p:ph type="title"/>
          </p:nvPr>
        </p:nvSpPr>
        <p:spPr/>
        <p:txBody>
          <a:bodyPr/>
          <a:lstStyle/>
          <a:p>
            <a:r>
              <a:rPr lang="en-US" dirty="0"/>
              <a:t>How do you comply?		</a:t>
            </a:r>
          </a:p>
        </p:txBody>
      </p:sp>
      <p:sp>
        <p:nvSpPr>
          <p:cNvPr id="3" name="Content Placeholder 2">
            <a:extLst>
              <a:ext uri="{FF2B5EF4-FFF2-40B4-BE49-F238E27FC236}">
                <a16:creationId xmlns:a16="http://schemas.microsoft.com/office/drawing/2014/main" id="{9B31CDB2-E81D-4AEE-945E-20E58789CF18}"/>
              </a:ext>
            </a:extLst>
          </p:cNvPr>
          <p:cNvSpPr>
            <a:spLocks noGrp="1"/>
          </p:cNvSpPr>
          <p:nvPr>
            <p:ph idx="1"/>
          </p:nvPr>
        </p:nvSpPr>
        <p:spPr/>
        <p:txBody>
          <a:bodyPr/>
          <a:lstStyle/>
          <a:p>
            <a:r>
              <a:rPr lang="en-US" sz="5400" b="1" i="1" dirty="0"/>
              <a:t>Wesmar Company 		 Pure Bioscience Program</a:t>
            </a:r>
          </a:p>
          <a:p>
            <a:endParaRPr lang="en-US" dirty="0"/>
          </a:p>
        </p:txBody>
      </p:sp>
      <p:pic>
        <p:nvPicPr>
          <p:cNvPr id="6" name="Picture 5">
            <a:extLst>
              <a:ext uri="{FF2B5EF4-FFF2-40B4-BE49-F238E27FC236}">
                <a16:creationId xmlns:a16="http://schemas.microsoft.com/office/drawing/2014/main" id="{5354C856-6CA6-4008-9220-91DF271B5293}"/>
              </a:ext>
            </a:extLst>
          </p:cNvPr>
          <p:cNvPicPr>
            <a:picLocks noChangeAspect="1"/>
          </p:cNvPicPr>
          <p:nvPr/>
        </p:nvPicPr>
        <p:blipFill>
          <a:blip r:embed="rId2"/>
          <a:stretch>
            <a:fillRect/>
          </a:stretch>
        </p:blipFill>
        <p:spPr>
          <a:xfrm>
            <a:off x="1800113" y="4213048"/>
            <a:ext cx="5152111" cy="1262235"/>
          </a:xfrm>
          <a:prstGeom prst="rect">
            <a:avLst/>
          </a:prstGeom>
        </p:spPr>
      </p:pic>
      <p:pic>
        <p:nvPicPr>
          <p:cNvPr id="8" name="Picture 7">
            <a:extLst>
              <a:ext uri="{FF2B5EF4-FFF2-40B4-BE49-F238E27FC236}">
                <a16:creationId xmlns:a16="http://schemas.microsoft.com/office/drawing/2014/main" id="{73DD232A-112E-41DC-B0EE-A91440E62215}"/>
              </a:ext>
            </a:extLst>
          </p:cNvPr>
          <p:cNvPicPr>
            <a:picLocks noChangeAspect="1"/>
          </p:cNvPicPr>
          <p:nvPr/>
        </p:nvPicPr>
        <p:blipFill>
          <a:blip r:embed="rId3"/>
          <a:stretch>
            <a:fillRect/>
          </a:stretch>
        </p:blipFill>
        <p:spPr>
          <a:xfrm>
            <a:off x="6889471" y="3715508"/>
            <a:ext cx="3686855" cy="1977076"/>
          </a:xfrm>
          <a:prstGeom prst="rect">
            <a:avLst/>
          </a:prstGeom>
        </p:spPr>
      </p:pic>
    </p:spTree>
    <p:extLst>
      <p:ext uri="{BB962C8B-B14F-4D97-AF65-F5344CB8AC3E}">
        <p14:creationId xmlns:p14="http://schemas.microsoft.com/office/powerpoint/2010/main" val="404681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B3BD9-679E-494D-908D-BE28A6E1CD00}"/>
              </a:ext>
            </a:extLst>
          </p:cNvPr>
          <p:cNvPicPr>
            <a:picLocks noChangeAspect="1"/>
          </p:cNvPicPr>
          <p:nvPr/>
        </p:nvPicPr>
        <p:blipFill>
          <a:blip r:embed="rId2"/>
          <a:stretch>
            <a:fillRect/>
          </a:stretch>
        </p:blipFill>
        <p:spPr>
          <a:xfrm>
            <a:off x="0" y="-495599"/>
            <a:ext cx="12192000" cy="7434147"/>
          </a:xfrm>
          <a:prstGeom prst="rect">
            <a:avLst/>
          </a:prstGeom>
        </p:spPr>
      </p:pic>
      <p:sp>
        <p:nvSpPr>
          <p:cNvPr id="2" name="Title 1">
            <a:extLst>
              <a:ext uri="{FF2B5EF4-FFF2-40B4-BE49-F238E27FC236}">
                <a16:creationId xmlns:a16="http://schemas.microsoft.com/office/drawing/2014/main" id="{58DA7DAF-6FCD-45D7-AEF4-3D11DA298A68}"/>
              </a:ext>
            </a:extLst>
          </p:cNvPr>
          <p:cNvSpPr>
            <a:spLocks noGrp="1"/>
          </p:cNvSpPr>
          <p:nvPr>
            <p:ph type="title"/>
          </p:nvPr>
        </p:nvSpPr>
        <p:spPr>
          <a:xfrm>
            <a:off x="0" y="-495599"/>
            <a:ext cx="12192000" cy="2814253"/>
          </a:xfrm>
          <a:solidFill>
            <a:srgbClr val="FFFFFF"/>
          </a:solidFill>
        </p:spPr>
        <p:txBody>
          <a:bodyPr/>
          <a:lstStyle/>
          <a:p>
            <a:r>
              <a:rPr lang="en-US" dirty="0"/>
              <a:t>	</a:t>
            </a:r>
            <a:br>
              <a:rPr lang="en-US" dirty="0"/>
            </a:br>
            <a:r>
              <a:rPr lang="en-US" dirty="0"/>
              <a:t>	Wesmar Company </a:t>
            </a:r>
            <a:br>
              <a:rPr lang="en-US" dirty="0"/>
            </a:br>
            <a:r>
              <a:rPr lang="en-US" dirty="0"/>
              <a:t>	PURE Bioscience Program</a:t>
            </a:r>
          </a:p>
        </p:txBody>
      </p:sp>
      <p:sp>
        <p:nvSpPr>
          <p:cNvPr id="3" name="Content Placeholder 2">
            <a:extLst>
              <a:ext uri="{FF2B5EF4-FFF2-40B4-BE49-F238E27FC236}">
                <a16:creationId xmlns:a16="http://schemas.microsoft.com/office/drawing/2014/main" id="{9AC7D97E-1F0C-417B-9D4A-73A2E12B81F7}"/>
              </a:ext>
            </a:extLst>
          </p:cNvPr>
          <p:cNvSpPr>
            <a:spLocks noGrp="1"/>
          </p:cNvSpPr>
          <p:nvPr>
            <p:ph idx="1"/>
          </p:nvPr>
        </p:nvSpPr>
        <p:spPr>
          <a:xfrm>
            <a:off x="5760720" y="2498312"/>
            <a:ext cx="6553200" cy="4023360"/>
          </a:xfrm>
        </p:spPr>
        <p:txBody>
          <a:bodyPr/>
          <a:lstStyle/>
          <a:p>
            <a:pPr marL="517525" indent="-517525">
              <a:buFont typeface="Arial" panose="020B0604020202020204" pitchFamily="34" charset="0"/>
              <a:buChar char="•"/>
            </a:pPr>
            <a:r>
              <a:rPr lang="en-US" dirty="0">
                <a:solidFill>
                  <a:schemeClr val="bg1"/>
                </a:solidFill>
              </a:rPr>
              <a:t>Only formal FSMA compliance program in the PNW for Warehouse and Transportation</a:t>
            </a:r>
          </a:p>
        </p:txBody>
      </p:sp>
      <p:sp>
        <p:nvSpPr>
          <p:cNvPr id="8" name="Rectangle 7">
            <a:extLst>
              <a:ext uri="{FF2B5EF4-FFF2-40B4-BE49-F238E27FC236}">
                <a16:creationId xmlns:a16="http://schemas.microsoft.com/office/drawing/2014/main" id="{34819464-83EF-4B66-9CD2-EB652EB95FC9}"/>
              </a:ext>
            </a:extLst>
          </p:cNvPr>
          <p:cNvSpPr/>
          <p:nvPr/>
        </p:nvSpPr>
        <p:spPr>
          <a:xfrm>
            <a:off x="6852620" y="5703307"/>
            <a:ext cx="5339379" cy="123524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ED97AE7-2739-4E01-841D-14A4693CD19E}"/>
              </a:ext>
            </a:extLst>
          </p:cNvPr>
          <p:cNvPicPr>
            <a:picLocks noChangeAspect="1"/>
          </p:cNvPicPr>
          <p:nvPr/>
        </p:nvPicPr>
        <p:blipFill>
          <a:blip r:embed="rId3"/>
          <a:stretch>
            <a:fillRect/>
          </a:stretch>
        </p:blipFill>
        <p:spPr>
          <a:xfrm>
            <a:off x="7053328" y="5966009"/>
            <a:ext cx="2997942" cy="734477"/>
          </a:xfrm>
          <a:prstGeom prst="rect">
            <a:avLst/>
          </a:prstGeom>
        </p:spPr>
      </p:pic>
      <p:pic>
        <p:nvPicPr>
          <p:cNvPr id="12" name="Picture 11">
            <a:extLst>
              <a:ext uri="{FF2B5EF4-FFF2-40B4-BE49-F238E27FC236}">
                <a16:creationId xmlns:a16="http://schemas.microsoft.com/office/drawing/2014/main" id="{36A5B2CA-61FE-451A-A58D-E6BF22186DCD}"/>
              </a:ext>
            </a:extLst>
          </p:cNvPr>
          <p:cNvPicPr>
            <a:picLocks noChangeAspect="1"/>
          </p:cNvPicPr>
          <p:nvPr/>
        </p:nvPicPr>
        <p:blipFill>
          <a:blip r:embed="rId4"/>
          <a:stretch>
            <a:fillRect/>
          </a:stretch>
        </p:blipFill>
        <p:spPr>
          <a:xfrm>
            <a:off x="10051270" y="5703307"/>
            <a:ext cx="2145330" cy="1150433"/>
          </a:xfrm>
          <a:prstGeom prst="rect">
            <a:avLst/>
          </a:prstGeom>
        </p:spPr>
      </p:pic>
    </p:spTree>
    <p:extLst>
      <p:ext uri="{BB962C8B-B14F-4D97-AF65-F5344CB8AC3E}">
        <p14:creationId xmlns:p14="http://schemas.microsoft.com/office/powerpoint/2010/main" val="327872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C087-1FE4-48F1-950E-75ED3A88A0B8}"/>
              </a:ext>
            </a:extLst>
          </p:cNvPr>
          <p:cNvSpPr>
            <a:spLocks noGrp="1"/>
          </p:cNvSpPr>
          <p:nvPr>
            <p:ph type="title"/>
          </p:nvPr>
        </p:nvSpPr>
        <p:spPr/>
        <p:txBody>
          <a:bodyPr/>
          <a:lstStyle/>
          <a:p>
            <a:r>
              <a:rPr lang="en-US" dirty="0"/>
              <a:t>Wesmar PURE Bioscience Program</a:t>
            </a:r>
          </a:p>
        </p:txBody>
      </p:sp>
      <p:sp>
        <p:nvSpPr>
          <p:cNvPr id="3" name="Content Placeholder 2">
            <a:extLst>
              <a:ext uri="{FF2B5EF4-FFF2-40B4-BE49-F238E27FC236}">
                <a16:creationId xmlns:a16="http://schemas.microsoft.com/office/drawing/2014/main" id="{CB984DF4-115F-4432-B3BF-5CE0CC8B0DA0}"/>
              </a:ext>
            </a:extLst>
          </p:cNvPr>
          <p:cNvSpPr>
            <a:spLocks noGrp="1"/>
          </p:cNvSpPr>
          <p:nvPr>
            <p:ph idx="1"/>
          </p:nvPr>
        </p:nvSpPr>
        <p:spPr>
          <a:xfrm>
            <a:off x="757442" y="1989264"/>
            <a:ext cx="8401798" cy="4735386"/>
          </a:xfrm>
        </p:spPr>
        <p:txBody>
          <a:bodyPr/>
          <a:lstStyle/>
          <a:p>
            <a:pPr marL="457200" indent="-457200">
              <a:buFont typeface="Arial" panose="020B0604020202020204" pitchFamily="34" charset="0"/>
              <a:buChar char="•"/>
            </a:pPr>
            <a:r>
              <a:rPr lang="en-US" sz="3200" dirty="0"/>
              <a:t>Silver Ion disinfectant w/NO Rinse</a:t>
            </a:r>
          </a:p>
          <a:p>
            <a:pPr marL="457200" indent="-457200">
              <a:buFont typeface="Arial" panose="020B0604020202020204" pitchFamily="34" charset="0"/>
              <a:buChar char="•"/>
            </a:pPr>
            <a:r>
              <a:rPr lang="en-US" sz="3200" dirty="0"/>
              <a:t>Mist into trucks, CA rooms, warehouse and refer systems-No wait times</a:t>
            </a:r>
          </a:p>
          <a:p>
            <a:pPr marL="457200" indent="-457200">
              <a:buFont typeface="Arial" panose="020B0604020202020204" pitchFamily="34" charset="0"/>
              <a:buChar char="•"/>
            </a:pPr>
            <a:r>
              <a:rPr lang="en-US" sz="3200" dirty="0"/>
              <a:t>EPA 24-hour active residual kill</a:t>
            </a:r>
          </a:p>
          <a:p>
            <a:pPr marL="457200" indent="-457200">
              <a:buFont typeface="Arial" panose="020B0604020202020204" pitchFamily="34" charset="0"/>
              <a:buChar char="•"/>
            </a:pPr>
            <a:r>
              <a:rPr lang="en-US" sz="3200" dirty="0"/>
              <a:t>Non-corrosive / Non-Toxic (GRAS)</a:t>
            </a:r>
          </a:p>
          <a:p>
            <a:pPr marL="457200" indent="-457200">
              <a:buFont typeface="Arial" panose="020B0604020202020204" pitchFamily="34" charset="0"/>
              <a:buChar char="•"/>
            </a:pPr>
            <a:r>
              <a:rPr lang="en-US" sz="3200" dirty="0"/>
              <a:t>Minimum water usage reduces mold</a:t>
            </a:r>
          </a:p>
          <a:p>
            <a:pPr marL="457200" indent="-457200">
              <a:buFont typeface="Arial" panose="020B0604020202020204" pitchFamily="34" charset="0"/>
              <a:buChar char="•"/>
            </a:pPr>
            <a:r>
              <a:rPr lang="en-US" sz="3200" dirty="0"/>
              <a:t>5-log Reduction 30 seconds to 2 minutes – </a:t>
            </a:r>
            <a:r>
              <a:rPr lang="en-US" sz="3200" u="sng" dirty="0"/>
              <a:t>ALL Biofilms</a:t>
            </a:r>
          </a:p>
        </p:txBody>
      </p:sp>
      <p:pic>
        <p:nvPicPr>
          <p:cNvPr id="4" name="Picture 10" descr="Untitledpure1.png">
            <a:extLst>
              <a:ext uri="{FF2B5EF4-FFF2-40B4-BE49-F238E27FC236}">
                <a16:creationId xmlns:a16="http://schemas.microsoft.com/office/drawing/2014/main" id="{329F537D-E062-44C0-86E7-60D47A5C79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8518" y="1743814"/>
            <a:ext cx="2606040" cy="3032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D0BAE8C-E7B6-4CDF-B7DF-C1B5D541D378}"/>
              </a:ext>
            </a:extLst>
          </p:cNvPr>
          <p:cNvPicPr>
            <a:picLocks noChangeAspect="1"/>
          </p:cNvPicPr>
          <p:nvPr/>
        </p:nvPicPr>
        <p:blipFill>
          <a:blip r:embed="rId4"/>
          <a:stretch>
            <a:fillRect/>
          </a:stretch>
        </p:blipFill>
        <p:spPr>
          <a:xfrm>
            <a:off x="7053328" y="5836919"/>
            <a:ext cx="2997942" cy="734477"/>
          </a:xfrm>
          <a:prstGeom prst="rect">
            <a:avLst/>
          </a:prstGeom>
        </p:spPr>
      </p:pic>
      <p:pic>
        <p:nvPicPr>
          <p:cNvPr id="6" name="Picture 5">
            <a:extLst>
              <a:ext uri="{FF2B5EF4-FFF2-40B4-BE49-F238E27FC236}">
                <a16:creationId xmlns:a16="http://schemas.microsoft.com/office/drawing/2014/main" id="{C7E37C87-1736-4407-971E-0B11AFC46B85}"/>
              </a:ext>
            </a:extLst>
          </p:cNvPr>
          <p:cNvPicPr>
            <a:picLocks noChangeAspect="1"/>
          </p:cNvPicPr>
          <p:nvPr/>
        </p:nvPicPr>
        <p:blipFill>
          <a:blip r:embed="rId5"/>
          <a:stretch>
            <a:fillRect/>
          </a:stretch>
        </p:blipFill>
        <p:spPr>
          <a:xfrm>
            <a:off x="10051270" y="5574217"/>
            <a:ext cx="2145330" cy="1150433"/>
          </a:xfrm>
          <a:prstGeom prst="rect">
            <a:avLst/>
          </a:prstGeom>
        </p:spPr>
      </p:pic>
    </p:spTree>
    <p:extLst>
      <p:ext uri="{BB962C8B-B14F-4D97-AF65-F5344CB8AC3E}">
        <p14:creationId xmlns:p14="http://schemas.microsoft.com/office/powerpoint/2010/main" val="118967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DF88-9133-4459-9616-E5EA13CF70F9}"/>
              </a:ext>
            </a:extLst>
          </p:cNvPr>
          <p:cNvSpPr>
            <a:spLocks noGrp="1"/>
          </p:cNvSpPr>
          <p:nvPr>
            <p:ph type="title"/>
          </p:nvPr>
        </p:nvSpPr>
        <p:spPr/>
        <p:txBody>
          <a:bodyPr/>
          <a:lstStyle/>
          <a:p>
            <a:r>
              <a:rPr lang="en-US" dirty="0"/>
              <a:t>Bonus Scream Question</a:t>
            </a:r>
          </a:p>
        </p:txBody>
      </p:sp>
      <p:sp>
        <p:nvSpPr>
          <p:cNvPr id="3" name="Content Placeholder 2">
            <a:extLst>
              <a:ext uri="{FF2B5EF4-FFF2-40B4-BE49-F238E27FC236}">
                <a16:creationId xmlns:a16="http://schemas.microsoft.com/office/drawing/2014/main" id="{9290B6B3-7A54-49CB-8CCB-E42BF485FB60}"/>
              </a:ext>
            </a:extLst>
          </p:cNvPr>
          <p:cNvSpPr>
            <a:spLocks noGrp="1"/>
          </p:cNvSpPr>
          <p:nvPr>
            <p:ph idx="1"/>
          </p:nvPr>
        </p:nvSpPr>
        <p:spPr>
          <a:xfrm>
            <a:off x="1019175" y="1669223"/>
            <a:ext cx="10136505" cy="4322001"/>
          </a:xfrm>
        </p:spPr>
        <p:txBody>
          <a:bodyPr/>
          <a:lstStyle/>
          <a:p>
            <a:pPr>
              <a:lnSpc>
                <a:spcPct val="100000"/>
              </a:lnSpc>
            </a:pPr>
            <a:r>
              <a:rPr lang="en-US" sz="4000" i="1" dirty="0"/>
              <a:t>Are you disinfecting your refrigeration and chiller units in your processing rooms, freezer, warehouse, and transportation units?</a:t>
            </a:r>
          </a:p>
          <a:p>
            <a:pPr>
              <a:lnSpc>
                <a:spcPct val="100000"/>
              </a:lnSpc>
            </a:pPr>
            <a:endParaRPr lang="en-US" sz="1600" i="1" dirty="0"/>
          </a:p>
          <a:p>
            <a:pPr lvl="1">
              <a:lnSpc>
                <a:spcPct val="100000"/>
              </a:lnSpc>
            </a:pPr>
            <a:r>
              <a:rPr lang="en-US" sz="2800" i="1" dirty="0"/>
              <a:t>Btw…Thermal King has certified this product as safe on  units when being disinfected with Pure Sanitizer. </a:t>
            </a:r>
          </a:p>
          <a:p>
            <a:endParaRPr lang="en-US" dirty="0"/>
          </a:p>
        </p:txBody>
      </p:sp>
      <p:pic>
        <p:nvPicPr>
          <p:cNvPr id="4" name="Picture 3">
            <a:extLst>
              <a:ext uri="{FF2B5EF4-FFF2-40B4-BE49-F238E27FC236}">
                <a16:creationId xmlns:a16="http://schemas.microsoft.com/office/drawing/2014/main" id="{46513349-248A-4CF1-BF35-5C458A960400}"/>
              </a:ext>
            </a:extLst>
          </p:cNvPr>
          <p:cNvPicPr>
            <a:picLocks noChangeAspect="1"/>
          </p:cNvPicPr>
          <p:nvPr/>
        </p:nvPicPr>
        <p:blipFill>
          <a:blip r:embed="rId2"/>
          <a:stretch>
            <a:fillRect/>
          </a:stretch>
        </p:blipFill>
        <p:spPr>
          <a:xfrm>
            <a:off x="7053328" y="5836919"/>
            <a:ext cx="2997942" cy="734477"/>
          </a:xfrm>
          <a:prstGeom prst="rect">
            <a:avLst/>
          </a:prstGeom>
        </p:spPr>
      </p:pic>
      <p:pic>
        <p:nvPicPr>
          <p:cNvPr id="5" name="Picture 4">
            <a:extLst>
              <a:ext uri="{FF2B5EF4-FFF2-40B4-BE49-F238E27FC236}">
                <a16:creationId xmlns:a16="http://schemas.microsoft.com/office/drawing/2014/main" id="{936876F2-1C2B-49F0-9D55-CB428A9DE181}"/>
              </a:ext>
            </a:extLst>
          </p:cNvPr>
          <p:cNvPicPr>
            <a:picLocks noChangeAspect="1"/>
          </p:cNvPicPr>
          <p:nvPr/>
        </p:nvPicPr>
        <p:blipFill>
          <a:blip r:embed="rId3"/>
          <a:stretch>
            <a:fillRect/>
          </a:stretch>
        </p:blipFill>
        <p:spPr>
          <a:xfrm>
            <a:off x="10051270" y="5574217"/>
            <a:ext cx="2145330" cy="1150433"/>
          </a:xfrm>
          <a:prstGeom prst="rect">
            <a:avLst/>
          </a:prstGeom>
        </p:spPr>
      </p:pic>
    </p:spTree>
    <p:extLst>
      <p:ext uri="{BB962C8B-B14F-4D97-AF65-F5344CB8AC3E}">
        <p14:creationId xmlns:p14="http://schemas.microsoft.com/office/powerpoint/2010/main" val="416422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968E-63E2-40CA-9A4E-0B96CEBBFB92}"/>
              </a:ext>
            </a:extLst>
          </p:cNvPr>
          <p:cNvSpPr>
            <a:spLocks noGrp="1"/>
          </p:cNvSpPr>
          <p:nvPr>
            <p:ph type="title"/>
          </p:nvPr>
        </p:nvSpPr>
        <p:spPr>
          <a:xfrm>
            <a:off x="649808" y="2037582"/>
            <a:ext cx="10058400" cy="769113"/>
          </a:xfrm>
        </p:spPr>
        <p:txBody>
          <a:bodyPr/>
          <a:lstStyle/>
          <a:p>
            <a:r>
              <a:rPr lang="en-US" dirty="0"/>
              <a:t>Sleep Well…</a:t>
            </a:r>
          </a:p>
        </p:txBody>
      </p:sp>
      <p:sp>
        <p:nvSpPr>
          <p:cNvPr id="3" name="Content Placeholder 2">
            <a:extLst>
              <a:ext uri="{FF2B5EF4-FFF2-40B4-BE49-F238E27FC236}">
                <a16:creationId xmlns:a16="http://schemas.microsoft.com/office/drawing/2014/main" id="{BBDB97A0-3592-4D74-8B59-F6B7CF385C51}"/>
              </a:ext>
            </a:extLst>
          </p:cNvPr>
          <p:cNvSpPr>
            <a:spLocks noGrp="1"/>
          </p:cNvSpPr>
          <p:nvPr>
            <p:ph idx="1"/>
          </p:nvPr>
        </p:nvSpPr>
        <p:spPr>
          <a:xfrm>
            <a:off x="649808" y="3191603"/>
            <a:ext cx="10058400" cy="4023360"/>
          </a:xfrm>
        </p:spPr>
        <p:txBody>
          <a:bodyPr/>
          <a:lstStyle/>
          <a:p>
            <a:r>
              <a:rPr lang="en-US" sz="3200" dirty="0"/>
              <a:t>Gabe Flores</a:t>
            </a:r>
          </a:p>
          <a:p>
            <a:r>
              <a:rPr lang="en-US" sz="3200" dirty="0"/>
              <a:t>Wesmar Company, Inc.</a:t>
            </a:r>
          </a:p>
          <a:p>
            <a:r>
              <a:rPr lang="en-US" sz="3200" dirty="0">
                <a:hlinkClick r:id="rId2"/>
              </a:rPr>
              <a:t>gflores@wesmarcompany.com</a:t>
            </a:r>
            <a:endParaRPr lang="en-US" sz="3200" dirty="0"/>
          </a:p>
          <a:p>
            <a:r>
              <a:rPr lang="en-US" sz="3200" dirty="0"/>
              <a:t>425-248-4300</a:t>
            </a:r>
          </a:p>
          <a:p>
            <a:r>
              <a:rPr lang="en-US" sz="3200" dirty="0"/>
              <a:t>wesmarcompany.com</a:t>
            </a:r>
          </a:p>
        </p:txBody>
      </p:sp>
      <p:pic>
        <p:nvPicPr>
          <p:cNvPr id="5" name="Picture 4" descr="A close up of a sign&#10;&#10;Description generated with very high confidence">
            <a:extLst>
              <a:ext uri="{FF2B5EF4-FFF2-40B4-BE49-F238E27FC236}">
                <a16:creationId xmlns:a16="http://schemas.microsoft.com/office/drawing/2014/main" id="{286E6183-AC73-42B7-B1E4-3FFD8F3633D9}"/>
              </a:ext>
            </a:extLst>
          </p:cNvPr>
          <p:cNvPicPr>
            <a:picLocks noChangeAspect="1"/>
          </p:cNvPicPr>
          <p:nvPr/>
        </p:nvPicPr>
        <p:blipFill>
          <a:blip r:embed="rId3"/>
          <a:stretch>
            <a:fillRect/>
          </a:stretch>
        </p:blipFill>
        <p:spPr>
          <a:xfrm>
            <a:off x="6523904" y="1936431"/>
            <a:ext cx="5364072" cy="1314166"/>
          </a:xfrm>
          <a:prstGeom prst="rect">
            <a:avLst/>
          </a:prstGeom>
        </p:spPr>
      </p:pic>
    </p:spTree>
    <p:extLst>
      <p:ext uri="{BB962C8B-B14F-4D97-AF65-F5344CB8AC3E}">
        <p14:creationId xmlns:p14="http://schemas.microsoft.com/office/powerpoint/2010/main" val="51190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5011-2D9F-475E-8A15-CA010DC7EB9D}"/>
              </a:ext>
            </a:extLst>
          </p:cNvPr>
          <p:cNvSpPr>
            <a:spLocks noGrp="1"/>
          </p:cNvSpPr>
          <p:nvPr>
            <p:ph type="title"/>
          </p:nvPr>
        </p:nvSpPr>
        <p:spPr>
          <a:xfrm>
            <a:off x="388154" y="2544611"/>
            <a:ext cx="6143275" cy="1098241"/>
          </a:xfrm>
        </p:spPr>
        <p:txBody>
          <a:bodyPr/>
          <a:lstStyle/>
          <a:p>
            <a:r>
              <a:rPr lang="en-US" sz="7200" dirty="0"/>
              <a:t>Who we are</a:t>
            </a:r>
          </a:p>
        </p:txBody>
      </p:sp>
    </p:spTree>
    <p:extLst>
      <p:ext uri="{BB962C8B-B14F-4D97-AF65-F5344CB8AC3E}">
        <p14:creationId xmlns:p14="http://schemas.microsoft.com/office/powerpoint/2010/main" val="226762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191-8F64-4B58-A7BF-DE723214E0C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F3A6DED-C621-45E1-A8DD-B1F850C380F6}"/>
              </a:ext>
            </a:extLst>
          </p:cNvPr>
          <p:cNvSpPr>
            <a:spLocks noGrp="1"/>
          </p:cNvSpPr>
          <p:nvPr>
            <p:ph idx="1"/>
          </p:nvPr>
        </p:nvSpPr>
        <p:spPr>
          <a:xfrm>
            <a:off x="628650" y="1669224"/>
            <a:ext cx="8176137" cy="4788726"/>
          </a:xfrm>
        </p:spPr>
        <p:txBody>
          <a:bodyPr/>
          <a:lstStyle/>
          <a:p>
            <a:pPr marL="350838" indent="-350838">
              <a:lnSpc>
                <a:spcPct val="100000"/>
              </a:lnSpc>
              <a:buFont typeface="Arial" panose="020B0604020202020204" pitchFamily="34" charset="0"/>
              <a:buChar char="•"/>
            </a:pPr>
            <a:r>
              <a:rPr lang="en-US" sz="4000" dirty="0"/>
              <a:t>Founded in 1968 by               Wes and Marie Funston</a:t>
            </a:r>
          </a:p>
          <a:p>
            <a:pPr marL="350838" indent="-350838">
              <a:lnSpc>
                <a:spcPct val="100000"/>
              </a:lnSpc>
              <a:buFont typeface="Arial" panose="020B0604020202020204" pitchFamily="34" charset="0"/>
              <a:buChar char="•"/>
            </a:pPr>
            <a:r>
              <a:rPr lang="en-US" sz="4000" dirty="0"/>
              <a:t>PNW Family Company</a:t>
            </a:r>
          </a:p>
          <a:p>
            <a:pPr marL="350838" indent="-350838">
              <a:lnSpc>
                <a:spcPct val="100000"/>
              </a:lnSpc>
              <a:buFont typeface="Arial" panose="020B0604020202020204" pitchFamily="34" charset="0"/>
              <a:buChar char="•"/>
            </a:pPr>
            <a:r>
              <a:rPr lang="en-US" sz="4000" dirty="0"/>
              <a:t>Manufacturing plants in Lynnwood &amp; Seattle, WA</a:t>
            </a:r>
          </a:p>
          <a:p>
            <a:pPr marL="350838" indent="-350838">
              <a:lnSpc>
                <a:spcPct val="100000"/>
              </a:lnSpc>
              <a:buFont typeface="Arial" panose="020B0604020202020204" pitchFamily="34" charset="0"/>
              <a:buChar char="•"/>
            </a:pPr>
            <a:r>
              <a:rPr lang="en-US" sz="4000" dirty="0"/>
              <a:t>Pacific Northwest, Alaska, Hawaii</a:t>
            </a:r>
          </a:p>
          <a:p>
            <a:endParaRPr lang="en-US" sz="3200" dirty="0"/>
          </a:p>
        </p:txBody>
      </p:sp>
      <p:pic>
        <p:nvPicPr>
          <p:cNvPr id="5" name="Picture 4" descr="A close up of a sign&#10;&#10;Description generated with very high confidence">
            <a:extLst>
              <a:ext uri="{FF2B5EF4-FFF2-40B4-BE49-F238E27FC236}">
                <a16:creationId xmlns:a16="http://schemas.microsoft.com/office/drawing/2014/main" id="{C27FD15B-2090-4FC6-860E-5795170CBF17}"/>
              </a:ext>
            </a:extLst>
          </p:cNvPr>
          <p:cNvPicPr>
            <a:picLocks noChangeAspect="1"/>
          </p:cNvPicPr>
          <p:nvPr/>
        </p:nvPicPr>
        <p:blipFill>
          <a:blip r:embed="rId3"/>
          <a:stretch>
            <a:fillRect/>
          </a:stretch>
        </p:blipFill>
        <p:spPr>
          <a:xfrm>
            <a:off x="8604109" y="1910530"/>
            <a:ext cx="3382997" cy="3036940"/>
          </a:xfrm>
          <a:prstGeom prst="rect">
            <a:avLst/>
          </a:prstGeom>
        </p:spPr>
      </p:pic>
    </p:spTree>
    <p:extLst>
      <p:ext uri="{BB962C8B-B14F-4D97-AF65-F5344CB8AC3E}">
        <p14:creationId xmlns:p14="http://schemas.microsoft.com/office/powerpoint/2010/main" val="403239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DBCF-5DEB-4F16-ACD0-86E387BE3EBF}"/>
              </a:ext>
            </a:extLst>
          </p:cNvPr>
          <p:cNvSpPr>
            <a:spLocks noGrp="1"/>
          </p:cNvSpPr>
          <p:nvPr>
            <p:ph type="title"/>
          </p:nvPr>
        </p:nvSpPr>
        <p:spPr/>
        <p:txBody>
          <a:bodyPr/>
          <a:lstStyle/>
          <a:p>
            <a:r>
              <a:rPr lang="en-US" dirty="0"/>
              <a:t>Food Safety Company</a:t>
            </a:r>
          </a:p>
        </p:txBody>
      </p:sp>
      <p:sp>
        <p:nvSpPr>
          <p:cNvPr id="3" name="Content Placeholder 2">
            <a:extLst>
              <a:ext uri="{FF2B5EF4-FFF2-40B4-BE49-F238E27FC236}">
                <a16:creationId xmlns:a16="http://schemas.microsoft.com/office/drawing/2014/main" id="{60CC5776-9D7B-494A-BA0F-64A617AA3383}"/>
              </a:ext>
            </a:extLst>
          </p:cNvPr>
          <p:cNvSpPr>
            <a:spLocks noGrp="1"/>
          </p:cNvSpPr>
          <p:nvPr>
            <p:ph idx="1"/>
          </p:nvPr>
        </p:nvSpPr>
        <p:spPr>
          <a:xfrm>
            <a:off x="1097280" y="1591056"/>
            <a:ext cx="10058400" cy="4663439"/>
          </a:xfrm>
        </p:spPr>
        <p:txBody>
          <a:bodyPr/>
          <a:lstStyle/>
          <a:p>
            <a:pPr marL="685800" lvl="1" indent="-485775">
              <a:lnSpc>
                <a:spcPct val="100000"/>
              </a:lnSpc>
            </a:pPr>
            <a:r>
              <a:rPr lang="en-US" sz="4400" b="1" dirty="0"/>
              <a:t>Products </a:t>
            </a:r>
            <a:r>
              <a:rPr lang="en-US" sz="4400" dirty="0"/>
              <a:t>– Cleaning, Sanitation, Water &amp; Waste Water Treatment, Boiler/Cooling Towers</a:t>
            </a:r>
          </a:p>
          <a:p>
            <a:pPr marL="685800" lvl="1" indent="-485775">
              <a:lnSpc>
                <a:spcPct val="100000"/>
              </a:lnSpc>
              <a:buNone/>
            </a:pPr>
            <a:endParaRPr lang="en-US" sz="3600" b="1" dirty="0"/>
          </a:p>
          <a:p>
            <a:pPr marL="685800" lvl="1" indent="-485775">
              <a:lnSpc>
                <a:spcPct val="100000"/>
              </a:lnSpc>
            </a:pPr>
            <a:r>
              <a:rPr lang="en-US" sz="4400" b="1" dirty="0"/>
              <a:t>Training &amp; Consultation</a:t>
            </a:r>
            <a:r>
              <a:rPr lang="en-US" sz="4400" dirty="0"/>
              <a:t> – </a:t>
            </a:r>
            <a:r>
              <a:rPr lang="en-US" sz="4400" dirty="0" err="1"/>
              <a:t>Cleaning&amp;Sanitation</a:t>
            </a:r>
            <a:r>
              <a:rPr lang="en-US" sz="4400" dirty="0"/>
              <a:t>, FSMA, SQF, BRC, GFSI, State/Local Regulatory</a:t>
            </a:r>
            <a:endParaRPr lang="en-US" sz="4400" b="1" dirty="0"/>
          </a:p>
        </p:txBody>
      </p:sp>
    </p:spTree>
    <p:extLst>
      <p:ext uri="{BB962C8B-B14F-4D97-AF65-F5344CB8AC3E}">
        <p14:creationId xmlns:p14="http://schemas.microsoft.com/office/powerpoint/2010/main" val="42725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BDD0-C6B9-4C4D-8581-BD67B9F130C1}"/>
              </a:ext>
            </a:extLst>
          </p:cNvPr>
          <p:cNvSpPr>
            <a:spLocks noGrp="1"/>
          </p:cNvSpPr>
          <p:nvPr>
            <p:ph type="title"/>
          </p:nvPr>
        </p:nvSpPr>
        <p:spPr/>
        <p:txBody>
          <a:bodyPr/>
          <a:lstStyle/>
          <a:p>
            <a:r>
              <a:rPr lang="en-US" dirty="0"/>
              <a:t>Service</a:t>
            </a:r>
          </a:p>
        </p:txBody>
      </p:sp>
      <p:sp>
        <p:nvSpPr>
          <p:cNvPr id="3" name="Content Placeholder 2">
            <a:extLst>
              <a:ext uri="{FF2B5EF4-FFF2-40B4-BE49-F238E27FC236}">
                <a16:creationId xmlns:a16="http://schemas.microsoft.com/office/drawing/2014/main" id="{5DADE55E-BC6D-47B7-B535-BD733A79CEEA}"/>
              </a:ext>
            </a:extLst>
          </p:cNvPr>
          <p:cNvSpPr>
            <a:spLocks noGrp="1"/>
          </p:cNvSpPr>
          <p:nvPr>
            <p:ph idx="1"/>
          </p:nvPr>
        </p:nvSpPr>
        <p:spPr>
          <a:xfrm>
            <a:off x="1097280" y="1379664"/>
            <a:ext cx="10789920" cy="5310696"/>
          </a:xfrm>
        </p:spPr>
        <p:txBody>
          <a:bodyPr/>
          <a:lstStyle/>
          <a:p>
            <a:pPr marL="457200" indent="-457200">
              <a:lnSpc>
                <a:spcPct val="100000"/>
              </a:lnSpc>
              <a:buFont typeface="Arial" panose="020B0604020202020204" pitchFamily="34" charset="0"/>
              <a:buChar char="•"/>
            </a:pPr>
            <a:r>
              <a:rPr lang="en-US" b="1" dirty="0"/>
              <a:t>Plant Service</a:t>
            </a:r>
            <a:r>
              <a:rPr lang="en-US" dirty="0"/>
              <a:t> - Sanitation Program Development, in-plant service</a:t>
            </a:r>
          </a:p>
          <a:p>
            <a:pPr marL="457200" indent="-457200">
              <a:lnSpc>
                <a:spcPct val="100000"/>
              </a:lnSpc>
              <a:buFont typeface="Arial" panose="020B0604020202020204" pitchFamily="34" charset="0"/>
              <a:buChar char="•"/>
            </a:pPr>
            <a:r>
              <a:rPr lang="en-US" b="1" dirty="0"/>
              <a:t>Consultation</a:t>
            </a:r>
            <a:r>
              <a:rPr lang="en-US" dirty="0"/>
              <a:t> - Operations, Production, Compliance, Inventory</a:t>
            </a:r>
          </a:p>
          <a:p>
            <a:pPr marL="457200" indent="-457200">
              <a:lnSpc>
                <a:spcPct val="150000"/>
              </a:lnSpc>
              <a:buFont typeface="Arial" panose="020B0604020202020204" pitchFamily="34" charset="0"/>
              <a:buChar char="•"/>
            </a:pPr>
            <a:r>
              <a:rPr lang="en-US" b="1" dirty="0"/>
              <a:t>Training </a:t>
            </a:r>
            <a:r>
              <a:rPr lang="en-US" dirty="0"/>
              <a:t>– Classroom, Field, Online</a:t>
            </a:r>
          </a:p>
          <a:p>
            <a:pPr marL="457200" indent="-457200">
              <a:lnSpc>
                <a:spcPct val="150000"/>
              </a:lnSpc>
              <a:buFont typeface="Arial" panose="020B0604020202020204" pitchFamily="34" charset="0"/>
              <a:buChar char="•"/>
            </a:pPr>
            <a:r>
              <a:rPr lang="en-US" b="1" dirty="0"/>
              <a:t>Bilingual </a:t>
            </a:r>
            <a:r>
              <a:rPr lang="en-US" dirty="0"/>
              <a:t>– English &amp; Spanish</a:t>
            </a:r>
          </a:p>
        </p:txBody>
      </p:sp>
    </p:spTree>
    <p:extLst>
      <p:ext uri="{BB962C8B-B14F-4D97-AF65-F5344CB8AC3E}">
        <p14:creationId xmlns:p14="http://schemas.microsoft.com/office/powerpoint/2010/main" val="291890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E4FCCB-9CEC-4721-896B-473BF03E057A}"/>
              </a:ext>
            </a:extLst>
          </p:cNvPr>
          <p:cNvSpPr/>
          <p:nvPr/>
        </p:nvSpPr>
        <p:spPr>
          <a:xfrm>
            <a:off x="6568681" y="-96625"/>
            <a:ext cx="1319754" cy="7051249"/>
          </a:xfrm>
          <a:prstGeom prst="rect">
            <a:avLst/>
          </a:prstGeom>
          <a:gradFill flip="none" rotWithShape="1">
            <a:gsLst>
              <a:gs pos="71000">
                <a:schemeClr val="bg1">
                  <a:alpha val="58000"/>
                </a:schemeClr>
              </a:gs>
              <a:gs pos="38000">
                <a:schemeClr val="bg1"/>
              </a:gs>
              <a:gs pos="0">
                <a:schemeClr val="bg1"/>
              </a:gs>
              <a:gs pos="100000">
                <a:srgbClr val="FAFCF5">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9FE72-55B1-4B7D-AB71-A49BCB4B436F}"/>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Industries Served</a:t>
            </a:r>
          </a:p>
        </p:txBody>
      </p:sp>
      <p:sp>
        <p:nvSpPr>
          <p:cNvPr id="3" name="Content Placeholder 2">
            <a:extLst>
              <a:ext uri="{FF2B5EF4-FFF2-40B4-BE49-F238E27FC236}">
                <a16:creationId xmlns:a16="http://schemas.microsoft.com/office/drawing/2014/main" id="{1B31C1B7-D525-4A92-9963-E1D00232EC60}"/>
              </a:ext>
            </a:extLst>
          </p:cNvPr>
          <p:cNvSpPr>
            <a:spLocks noGrp="1"/>
          </p:cNvSpPr>
          <p:nvPr>
            <p:ph sz="half" idx="1"/>
          </p:nvPr>
        </p:nvSpPr>
        <p:spPr>
          <a:xfrm>
            <a:off x="1097278" y="1705469"/>
            <a:ext cx="4937760" cy="4023360"/>
          </a:xfrm>
        </p:spPr>
        <p:txBody>
          <a:bodyPr/>
          <a:lstStyle/>
          <a:p>
            <a:pPr marL="396875" indent="-396875">
              <a:lnSpc>
                <a:spcPct val="100000"/>
              </a:lnSpc>
              <a:buFont typeface="Arial" panose="020B0604020202020204" pitchFamily="34" charset="0"/>
              <a:buChar char="•"/>
              <a:tabLst>
                <a:tab pos="398463" algn="l"/>
              </a:tabLst>
            </a:pPr>
            <a:r>
              <a:rPr lang="en-US" sz="3600" dirty="0"/>
              <a:t>Seafood</a:t>
            </a:r>
          </a:p>
          <a:p>
            <a:pPr marL="396875" indent="-396875">
              <a:lnSpc>
                <a:spcPct val="100000"/>
              </a:lnSpc>
              <a:buFont typeface="Arial" panose="020B0604020202020204" pitchFamily="34" charset="0"/>
              <a:buChar char="•"/>
              <a:tabLst>
                <a:tab pos="398463" algn="l"/>
              </a:tabLst>
            </a:pPr>
            <a:r>
              <a:rPr lang="en-US" sz="3600" dirty="0"/>
              <a:t>Dairy &amp; Cheese</a:t>
            </a:r>
          </a:p>
          <a:p>
            <a:pPr marL="396875" indent="-396875">
              <a:lnSpc>
                <a:spcPct val="100000"/>
              </a:lnSpc>
              <a:buFont typeface="Arial" panose="020B0604020202020204" pitchFamily="34" charset="0"/>
              <a:buChar char="•"/>
              <a:tabLst>
                <a:tab pos="398463" algn="l"/>
              </a:tabLst>
            </a:pPr>
            <a:r>
              <a:rPr lang="en-US" sz="3600" dirty="0"/>
              <a:t>Beverage, Brewery, and Wine</a:t>
            </a:r>
          </a:p>
          <a:p>
            <a:pPr marL="396875" indent="-396875">
              <a:lnSpc>
                <a:spcPct val="100000"/>
              </a:lnSpc>
              <a:buFont typeface="Arial" panose="020B0604020202020204" pitchFamily="34" charset="0"/>
              <a:buChar char="•"/>
              <a:tabLst>
                <a:tab pos="398463" algn="l"/>
              </a:tabLst>
            </a:pPr>
            <a:r>
              <a:rPr lang="en-US" sz="3600" dirty="0"/>
              <a:t>Beef &amp; Poultry</a:t>
            </a:r>
          </a:p>
          <a:p>
            <a:pPr marL="396875" indent="-396875">
              <a:lnSpc>
                <a:spcPct val="100000"/>
              </a:lnSpc>
              <a:buFont typeface="Arial" panose="020B0604020202020204" pitchFamily="34" charset="0"/>
              <a:buChar char="•"/>
              <a:tabLst>
                <a:tab pos="398463" algn="l"/>
              </a:tabLst>
            </a:pPr>
            <a:r>
              <a:rPr lang="en-US" sz="3600" dirty="0"/>
              <a:t>Fruit &amp; Vegetable</a:t>
            </a:r>
          </a:p>
          <a:p>
            <a:pPr marL="0" indent="0">
              <a:spcBef>
                <a:spcPts val="0"/>
              </a:spcBef>
              <a:buNone/>
              <a:tabLst>
                <a:tab pos="398463" algn="l"/>
              </a:tabLst>
            </a:pPr>
            <a:endParaRPr lang="en-US" sz="3200" dirty="0"/>
          </a:p>
        </p:txBody>
      </p:sp>
      <p:sp>
        <p:nvSpPr>
          <p:cNvPr id="4" name="Content Placeholder 3">
            <a:extLst>
              <a:ext uri="{FF2B5EF4-FFF2-40B4-BE49-F238E27FC236}">
                <a16:creationId xmlns:a16="http://schemas.microsoft.com/office/drawing/2014/main" id="{34CCA8B7-B570-43AA-8939-BF60716D7C4E}"/>
              </a:ext>
            </a:extLst>
          </p:cNvPr>
          <p:cNvSpPr>
            <a:spLocks noGrp="1"/>
          </p:cNvSpPr>
          <p:nvPr>
            <p:ph sz="half" idx="2"/>
          </p:nvPr>
        </p:nvSpPr>
        <p:spPr>
          <a:xfrm>
            <a:off x="6217920" y="1686801"/>
            <a:ext cx="4937760" cy="4023360"/>
          </a:xfrm>
        </p:spPr>
        <p:txBody>
          <a:bodyPr/>
          <a:lstStyle/>
          <a:p>
            <a:pPr marL="457200" indent="-457200">
              <a:lnSpc>
                <a:spcPct val="100000"/>
              </a:lnSpc>
              <a:buFont typeface="Arial" panose="020B0604020202020204" pitchFamily="34" charset="0"/>
              <a:buChar char="•"/>
            </a:pPr>
            <a:r>
              <a:rPr lang="en-US" sz="3600" dirty="0"/>
              <a:t>Food processing</a:t>
            </a:r>
          </a:p>
          <a:p>
            <a:pPr marL="457200" indent="-457200">
              <a:lnSpc>
                <a:spcPct val="100000"/>
              </a:lnSpc>
              <a:buFont typeface="Arial" panose="020B0604020202020204" pitchFamily="34" charset="0"/>
              <a:buChar char="•"/>
            </a:pPr>
            <a:r>
              <a:rPr lang="en-US" sz="3600" dirty="0"/>
              <a:t>Water</a:t>
            </a:r>
          </a:p>
          <a:p>
            <a:pPr marL="457200" indent="-457200">
              <a:lnSpc>
                <a:spcPct val="100000"/>
              </a:lnSpc>
              <a:buFont typeface="Arial" panose="020B0604020202020204" pitchFamily="34" charset="0"/>
              <a:buChar char="•"/>
            </a:pPr>
            <a:r>
              <a:rPr lang="en-US" sz="3600" dirty="0"/>
              <a:t>Waste Water Treatment</a:t>
            </a:r>
          </a:p>
          <a:p>
            <a:pPr marL="457200" indent="-457200">
              <a:lnSpc>
                <a:spcPct val="100000"/>
              </a:lnSpc>
              <a:buFont typeface="Arial" panose="020B0604020202020204" pitchFamily="34" charset="0"/>
              <a:buChar char="•"/>
            </a:pPr>
            <a:r>
              <a:rPr lang="en-US" sz="3600" dirty="0"/>
              <a:t>Bakery</a:t>
            </a:r>
          </a:p>
          <a:p>
            <a:pPr marL="457200" indent="-457200">
              <a:lnSpc>
                <a:spcPct val="100000"/>
              </a:lnSpc>
              <a:buFont typeface="Arial" panose="020B0604020202020204" pitchFamily="34" charset="0"/>
              <a:buChar char="•"/>
            </a:pPr>
            <a:r>
              <a:rPr lang="en-US" sz="3600" dirty="0"/>
              <a:t>Vehicle Wash</a:t>
            </a:r>
          </a:p>
          <a:p>
            <a:endParaRPr lang="en-US" sz="3600" dirty="0"/>
          </a:p>
        </p:txBody>
      </p:sp>
    </p:spTree>
    <p:extLst>
      <p:ext uri="{BB962C8B-B14F-4D97-AF65-F5344CB8AC3E}">
        <p14:creationId xmlns:p14="http://schemas.microsoft.com/office/powerpoint/2010/main" val="87682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5011-2D9F-475E-8A15-CA010DC7EB9D}"/>
              </a:ext>
            </a:extLst>
          </p:cNvPr>
          <p:cNvSpPr>
            <a:spLocks noGrp="1"/>
          </p:cNvSpPr>
          <p:nvPr>
            <p:ph type="title"/>
          </p:nvPr>
        </p:nvSpPr>
        <p:spPr>
          <a:xfrm>
            <a:off x="388154" y="2544611"/>
            <a:ext cx="11590486" cy="1098241"/>
          </a:xfrm>
        </p:spPr>
        <p:txBody>
          <a:bodyPr/>
          <a:lstStyle/>
          <a:p>
            <a:r>
              <a:rPr lang="en-US" sz="7200" dirty="0"/>
              <a:t>Chemical Supplier Decisions</a:t>
            </a:r>
          </a:p>
        </p:txBody>
      </p:sp>
    </p:spTree>
    <p:extLst>
      <p:ext uri="{BB962C8B-B14F-4D97-AF65-F5344CB8AC3E}">
        <p14:creationId xmlns:p14="http://schemas.microsoft.com/office/powerpoint/2010/main" val="76203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E4FCCB-9CEC-4721-896B-473BF03E057A}"/>
              </a:ext>
            </a:extLst>
          </p:cNvPr>
          <p:cNvSpPr/>
          <p:nvPr/>
        </p:nvSpPr>
        <p:spPr>
          <a:xfrm>
            <a:off x="6568681" y="-96625"/>
            <a:ext cx="1319754" cy="7051249"/>
          </a:xfrm>
          <a:prstGeom prst="rect">
            <a:avLst/>
          </a:prstGeom>
          <a:gradFill flip="none" rotWithShape="1">
            <a:gsLst>
              <a:gs pos="71000">
                <a:schemeClr val="bg1">
                  <a:alpha val="58000"/>
                </a:schemeClr>
              </a:gs>
              <a:gs pos="38000">
                <a:schemeClr val="bg1"/>
              </a:gs>
              <a:gs pos="0">
                <a:schemeClr val="bg1"/>
              </a:gs>
              <a:gs pos="100000">
                <a:srgbClr val="FAFCF5">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9FE72-55B1-4B7D-AB71-A49BCB4B436F}"/>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Cost of Operation</a:t>
            </a:r>
          </a:p>
        </p:txBody>
      </p:sp>
      <p:graphicFrame>
        <p:nvGraphicFramePr>
          <p:cNvPr id="6" name="Content Placeholder 5">
            <a:extLst>
              <a:ext uri="{FF2B5EF4-FFF2-40B4-BE49-F238E27FC236}">
                <a16:creationId xmlns:a16="http://schemas.microsoft.com/office/drawing/2014/main" id="{6E29B35D-A45B-4D67-90C6-8FD0E92CACD7}"/>
              </a:ext>
            </a:extLst>
          </p:cNvPr>
          <p:cNvGraphicFramePr>
            <a:graphicFrameLocks noGrp="1"/>
          </p:cNvGraphicFramePr>
          <p:nvPr>
            <p:ph idx="1"/>
            <p:extLst>
              <p:ext uri="{D42A27DB-BD31-4B8C-83A1-F6EECF244321}">
                <p14:modId xmlns:p14="http://schemas.microsoft.com/office/powerpoint/2010/main" val="4121742741"/>
              </p:ext>
            </p:extLst>
          </p:nvPr>
        </p:nvGraphicFramePr>
        <p:xfrm>
          <a:off x="-213360" y="1234440"/>
          <a:ext cx="12405360" cy="60067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AFEA8CE-A5EA-4AD3-B157-120B981187CE}"/>
              </a:ext>
            </a:extLst>
          </p:cNvPr>
          <p:cNvSpPr txBox="1"/>
          <p:nvPr/>
        </p:nvSpPr>
        <p:spPr>
          <a:xfrm>
            <a:off x="4754880" y="1965960"/>
            <a:ext cx="990600" cy="461665"/>
          </a:xfrm>
          <a:prstGeom prst="rect">
            <a:avLst/>
          </a:prstGeom>
          <a:noFill/>
          <a:ln>
            <a:noFill/>
          </a:ln>
        </p:spPr>
        <p:txBody>
          <a:bodyPr wrap="square" rtlCol="0">
            <a:spAutoFit/>
          </a:bodyPr>
          <a:lstStyle/>
          <a:p>
            <a:r>
              <a:rPr lang="en-US" sz="2400" b="1" i="1" dirty="0">
                <a:effectLst>
                  <a:outerShdw blurRad="38100" dist="38100" dir="2700000" algn="tl">
                    <a:srgbClr val="000000">
                      <a:alpha val="43137"/>
                    </a:srgbClr>
                  </a:outerShdw>
                </a:effectLst>
              </a:rPr>
              <a:t>6-9%</a:t>
            </a:r>
          </a:p>
        </p:txBody>
      </p:sp>
    </p:spTree>
    <p:extLst>
      <p:ext uri="{BB962C8B-B14F-4D97-AF65-F5344CB8AC3E}">
        <p14:creationId xmlns:p14="http://schemas.microsoft.com/office/powerpoint/2010/main" val="168385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5011-2D9F-475E-8A15-CA010DC7EB9D}"/>
              </a:ext>
            </a:extLst>
          </p:cNvPr>
          <p:cNvSpPr>
            <a:spLocks noGrp="1"/>
          </p:cNvSpPr>
          <p:nvPr>
            <p:ph type="title"/>
          </p:nvPr>
        </p:nvSpPr>
        <p:spPr>
          <a:xfrm>
            <a:off x="388154" y="2544611"/>
            <a:ext cx="11590486" cy="1098241"/>
          </a:xfrm>
        </p:spPr>
        <p:txBody>
          <a:bodyPr/>
          <a:lstStyle/>
          <a:p>
            <a:r>
              <a:rPr lang="en-US" sz="7200" dirty="0"/>
              <a:t>“Scream in Your Sleep”</a:t>
            </a:r>
          </a:p>
        </p:txBody>
      </p:sp>
    </p:spTree>
    <p:extLst>
      <p:ext uri="{BB962C8B-B14F-4D97-AF65-F5344CB8AC3E}">
        <p14:creationId xmlns:p14="http://schemas.microsoft.com/office/powerpoint/2010/main" val="2097402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286C4D7B9CF419E4672776EDDD4EF" ma:contentTypeVersion="8" ma:contentTypeDescription="Create a new document." ma:contentTypeScope="" ma:versionID="fa7853f4f98f256db7f691100d19135c">
  <xsd:schema xmlns:xsd="http://www.w3.org/2001/XMLSchema" xmlns:xs="http://www.w3.org/2001/XMLSchema" xmlns:p="http://schemas.microsoft.com/office/2006/metadata/properties" xmlns:ns2="606883b8-029c-4ded-b6b5-ad738a1e527c" xmlns:ns3="b50205f1-b446-4a7e-b99c-bd523951c23a" targetNamespace="http://schemas.microsoft.com/office/2006/metadata/properties" ma:root="true" ma:fieldsID="afd2498830b5afb2c46ec75197c7bd41" ns2:_="" ns3:_="">
    <xsd:import namespace="606883b8-029c-4ded-b6b5-ad738a1e527c"/>
    <xsd:import namespace="b50205f1-b446-4a7e-b99c-bd523951c23a"/>
    <xsd:element name="properties">
      <xsd:complexType>
        <xsd:sequence>
          <xsd:element name="documentManagement">
            <xsd:complexType>
              <xsd:all>
                <xsd:element ref="ns2:SharedWithUsers" minOccurs="0"/>
                <xsd:element ref="ns2:SharedWithDetails" minOccurs="0"/>
                <xsd:element ref="ns2:SharingHintHash"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883b8-029c-4ded-b6b5-ad738a1e52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50205f1-b446-4a7e-b99c-bd523951c23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930E97-1D00-4219-A158-0A5220857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6883b8-029c-4ded-b6b5-ad738a1e527c"/>
    <ds:schemaRef ds:uri="b50205f1-b446-4a7e-b99c-bd523951c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0835A-FC5C-4E2B-923A-3186B197F310}">
  <ds:schemaRefs>
    <ds:schemaRef ds:uri="http://purl.org/dc/elements/1.1/"/>
    <ds:schemaRef ds:uri="http://schemas.microsoft.com/office/2006/metadata/properties"/>
    <ds:schemaRef ds:uri="b50205f1-b446-4a7e-b99c-bd523951c23a"/>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606883b8-029c-4ded-b6b5-ad738a1e527c"/>
    <ds:schemaRef ds:uri="http://www.w3.org/XML/1998/namespace"/>
    <ds:schemaRef ds:uri="http://purl.org/dc/dcmitype/"/>
  </ds:schemaRefs>
</ds:datastoreItem>
</file>

<file path=customXml/itemProps3.xml><?xml version="1.0" encoding="utf-8"?>
<ds:datastoreItem xmlns:ds="http://schemas.openxmlformats.org/officeDocument/2006/customXml" ds:itemID="{8BBDAD5E-C5B3-4067-989D-105B28969B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18314</TotalTime>
  <Words>581</Words>
  <Application>Microsoft Office PowerPoint</Application>
  <PresentationFormat>Widescreen</PresentationFormat>
  <Paragraphs>93</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Aleo</vt:lpstr>
      <vt:lpstr>Arial</vt:lpstr>
      <vt:lpstr>Calibri Light</vt:lpstr>
      <vt:lpstr>Calibri</vt:lpstr>
      <vt:lpstr>Century Gothic</vt:lpstr>
      <vt:lpstr>Retrospect</vt:lpstr>
      <vt:lpstr>PowerPoint Presentation</vt:lpstr>
      <vt:lpstr>Who we are</vt:lpstr>
      <vt:lpstr>Background</vt:lpstr>
      <vt:lpstr>Food Safety Company</vt:lpstr>
      <vt:lpstr>Service</vt:lpstr>
      <vt:lpstr>Industries Served</vt:lpstr>
      <vt:lpstr>Chemical Supplier Decisions</vt:lpstr>
      <vt:lpstr>Cost of Operation</vt:lpstr>
      <vt:lpstr>“Scream in Your Sleep”</vt:lpstr>
      <vt:lpstr>Loading your product onto a Delivery Truck</vt:lpstr>
      <vt:lpstr>How do you comply?  </vt:lpstr>
      <vt:lpstr>   Wesmar Company   PURE Bioscience Program</vt:lpstr>
      <vt:lpstr>Wesmar PURE Bioscience Program</vt:lpstr>
      <vt:lpstr>Bonus Scream Question</vt:lpstr>
      <vt:lpstr>Sleep Well…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Safety</dc:title>
  <dc:creator>Kevin Funston</dc:creator>
  <cp:lastModifiedBy>Matthew Andrews</cp:lastModifiedBy>
  <cp:revision>289</cp:revision>
  <dcterms:created xsi:type="dcterms:W3CDTF">2014-01-03T20:01:19Z</dcterms:created>
  <dcterms:modified xsi:type="dcterms:W3CDTF">2018-09-21T14:37:30Z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0x010100ED5286C4D7B9CF419E4672776EDDD4EF</vt:lpwstr>
  </property>
</Properties>
</file>