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5" r:id="rId3"/>
    <p:sldId id="284" r:id="rId4"/>
    <p:sldId id="270" r:id="rId5"/>
    <p:sldId id="271" r:id="rId6"/>
    <p:sldId id="283" r:id="rId7"/>
    <p:sldId id="268" r:id="rId8"/>
    <p:sldId id="280" r:id="rId9"/>
    <p:sldId id="272" r:id="rId10"/>
    <p:sldId id="281" r:id="rId11"/>
    <p:sldId id="273" r:id="rId12"/>
    <p:sldId id="274" r:id="rId13"/>
    <p:sldId id="275" r:id="rId14"/>
    <p:sldId id="276" r:id="rId15"/>
    <p:sldId id="277" r:id="rId16"/>
    <p:sldId id="282" r:id="rId17"/>
    <p:sldId id="278" r:id="rId18"/>
    <p:sldId id="279" r:id="rId19"/>
    <p:sldId id="267" r:id="rId20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C3A"/>
    <a:srgbClr val="81211B"/>
    <a:srgbClr val="353A5A"/>
    <a:srgbClr val="2C689B"/>
    <a:srgbClr val="DC4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8" autoAdjust="0"/>
    <p:restoredTop sz="94436"/>
  </p:normalViewPr>
  <p:slideViewPr>
    <p:cSldViewPr snapToGrid="0" snapToObjects="1">
      <p:cViewPr varScale="1">
        <p:scale>
          <a:sx n="103" d="100"/>
          <a:sy n="103" d="100"/>
        </p:scale>
        <p:origin x="978" y="10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01A081E-F133-4648-A3CF-186145692E63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33B45FA-4F11-46BC-8F32-26D85D07F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52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38A0696-E8A4-5E47-B426-CB2DE1C28947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A39D37-EB39-9B49-85DF-DD837FDB4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4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3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45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15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5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99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82" y="0"/>
            <a:ext cx="12202985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67960" y="1866359"/>
            <a:ext cx="7167417" cy="3480716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7957" y="544353"/>
            <a:ext cx="11450595" cy="4561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337" y="5727152"/>
            <a:ext cx="3662823" cy="11308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82" y="0"/>
            <a:ext cx="1220298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355" y="2020186"/>
            <a:ext cx="9126309" cy="281762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>
                <a:latin typeface="Kievit Offc" panose="020B0504030101020102" pitchFamily="34" charset="0"/>
              </a:defRPr>
            </a:lvl1pPr>
            <a:lvl2pPr>
              <a:defRPr sz="2800">
                <a:latin typeface="Kievit Offc" panose="020B0504030101020102" pitchFamily="34" charset="0"/>
              </a:defRPr>
            </a:lvl2pPr>
            <a:lvl3pPr>
              <a:defRPr sz="2400">
                <a:latin typeface="Kievit Offc" panose="020B0504030101020102" pitchFamily="34" charset="0"/>
              </a:defRPr>
            </a:lvl3pPr>
            <a:lvl4pPr>
              <a:defRPr sz="2000">
                <a:latin typeface="Kievit Offc" panose="020B0504030101020102" pitchFamily="34" charset="0"/>
              </a:defRPr>
            </a:lvl4pPr>
            <a:lvl5pPr>
              <a:defRPr sz="2000">
                <a:latin typeface="Kievit Offc" panose="020B0504030101020102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>
                <a:latin typeface="Kievit Offc" panose="020B0504030101020102" pitchFamily="34" charset="0"/>
              </a:defRPr>
            </a:lvl1pPr>
            <a:lvl2pPr>
              <a:defRPr sz="2800">
                <a:latin typeface="Kievit Offc" panose="020B0504030101020102" pitchFamily="34" charset="0"/>
              </a:defRPr>
            </a:lvl2pPr>
            <a:lvl3pPr>
              <a:defRPr sz="2400">
                <a:latin typeface="Kievit Offc" panose="020B0504030101020102" pitchFamily="34" charset="0"/>
              </a:defRPr>
            </a:lvl3pPr>
            <a:lvl4pPr>
              <a:defRPr sz="2000">
                <a:latin typeface="Kievit Offc" panose="020B0504030101020102" pitchFamily="34" charset="0"/>
              </a:defRPr>
            </a:lvl4pPr>
            <a:lvl5pPr>
              <a:defRPr sz="2000">
                <a:latin typeface="Kievit Offc" panose="020B0504030101020102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Kievit Offc" panose="020B0504030101020102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82" y="0"/>
            <a:ext cx="12202985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97595" y="2343437"/>
            <a:ext cx="6663836" cy="3480716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86" y="181852"/>
            <a:ext cx="3652748" cy="112773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Kievit Offc" panose="020B0504030101020102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Kievit Offc" panose="020B0504030101020102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86" r="16014"/>
          <a:stretch/>
        </p:blipFill>
        <p:spPr>
          <a:xfrm>
            <a:off x="-10984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6171512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tx1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7957" y="544353"/>
            <a:ext cx="11450595" cy="4561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86" y="5730262"/>
            <a:ext cx="3652748" cy="112773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4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8660" y="1866359"/>
            <a:ext cx="7712765" cy="3480716"/>
          </a:xfrm>
        </p:spPr>
        <p:txBody>
          <a:bodyPr wrap="square" lIns="0" tIns="0" rIns="0" bIns="0" anchor="t" anchorCtr="0">
            <a:normAutofit/>
          </a:bodyPr>
          <a:lstStyle>
            <a:lvl1pPr algn="r">
              <a:defRPr sz="8000" cap="all" baseline="0">
                <a:solidFill>
                  <a:schemeClr val="bg1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674624" cy="456108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803" y="5730262"/>
            <a:ext cx="3652748" cy="112773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66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337" y="5670794"/>
            <a:ext cx="3662823" cy="113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37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66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bg1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</a:t>
            </a:r>
            <a:r>
              <a:rPr lang="en-US"/>
              <a:t>or department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335" y="5727154"/>
            <a:ext cx="3662823" cy="113084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66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</a:t>
            </a:r>
            <a:r>
              <a:rPr lang="en-US"/>
              <a:t>or department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803" y="5730262"/>
            <a:ext cx="3652748" cy="112773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503" y="365129"/>
            <a:ext cx="1155150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503" y="1825625"/>
            <a:ext cx="11551508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0811" y="6226184"/>
            <a:ext cx="6680200" cy="365125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1011" y="6226184"/>
            <a:ext cx="635000" cy="365125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26184"/>
            <a:ext cx="668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Kievit Offc" charset="0"/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18800" y="6226184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/>
                </a:solidFill>
                <a:latin typeface="Kievit Offc" charset="0"/>
              </a:defRPr>
            </a:lvl1pPr>
          </a:lstStyle>
          <a:p>
            <a:r>
              <a:rPr lang="en-US" dirty="0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7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6" r:id="rId2"/>
    <p:sldLayoutId id="2147483707" r:id="rId3"/>
    <p:sldLayoutId id="2147483704" r:id="rId4"/>
    <p:sldLayoutId id="2147483705" r:id="rId5"/>
    <p:sldLayoutId id="2147483649" r:id="rId6"/>
    <p:sldLayoutId id="2147483677" r:id="rId7"/>
    <p:sldLayoutId id="2147483678" r:id="rId8"/>
    <p:sldLayoutId id="2147483679" r:id="rId9"/>
    <p:sldLayoutId id="2147483659" r:id="rId10"/>
    <p:sldLayoutId id="2147483681" r:id="rId11"/>
    <p:sldLayoutId id="2147483682" r:id="rId12"/>
    <p:sldLayoutId id="2147483683" r:id="rId13"/>
    <p:sldLayoutId id="2147483669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Rufina-Stencil-Bold" charset="0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bg1"/>
          </a:solidFill>
          <a:latin typeface="Kievit Offc" charset="0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bg1"/>
          </a:solidFill>
          <a:latin typeface="Kievit Offc" charset="0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/>
          </a:solidFill>
          <a:latin typeface="Kievit Offc" charset="0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Kievit Offc" charset="0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Kievit Offc" charset="0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blogs.oregonstate.edu/bsps" TargetMode="External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tif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gif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6668" y="725166"/>
            <a:ext cx="9723282" cy="3748071"/>
          </a:xfrm>
        </p:spPr>
        <p:txBody>
          <a:bodyPr>
            <a:normAutofit/>
          </a:bodyPr>
          <a:lstStyle/>
          <a:p>
            <a:pPr algn="ctr"/>
            <a:r>
              <a:rPr lang="en-US" sz="7200" cap="small" dirty="0">
                <a:latin typeface="Kievit Offc"/>
              </a:rPr>
              <a:t>Better Seafood Processing School (BSPS)</a:t>
            </a:r>
            <a:br>
              <a:rPr lang="en-US" sz="7200" u="sng" cap="small" dirty="0">
                <a:latin typeface="Kievit Offc"/>
              </a:rPr>
            </a:br>
            <a:r>
              <a:rPr lang="en-US" sz="2400" u="sng" cap="small" dirty="0">
                <a:latin typeface="Kievit Offc"/>
              </a:rPr>
              <a:t>  </a:t>
            </a:r>
            <a:br>
              <a:rPr lang="en-US" sz="6600" u="sng" cap="small" dirty="0">
                <a:latin typeface="Kievit Offc"/>
              </a:rPr>
            </a:br>
            <a:r>
              <a:rPr lang="en-US" sz="3200" i="1" cap="small" dirty="0">
                <a:latin typeface="Kievit Offc"/>
              </a:rPr>
              <a:t>Cultivating Seafood for the Future</a:t>
            </a:r>
            <a:endParaRPr lang="en-US" sz="4000" i="1" cap="small" dirty="0">
              <a:latin typeface="Kievit Off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6670" y="5030467"/>
            <a:ext cx="7543800" cy="1498924"/>
          </a:xfrm>
        </p:spPr>
        <p:txBody>
          <a:bodyPr>
            <a:normAutofit/>
          </a:bodyPr>
          <a:lstStyle/>
          <a:p>
            <a:r>
              <a:rPr lang="en-US" dirty="0">
                <a:latin typeface="Kievit Offc"/>
              </a:rPr>
              <a:t>Washington Association for Food Protection Conference</a:t>
            </a:r>
          </a:p>
          <a:p>
            <a:r>
              <a:rPr lang="en-US" dirty="0">
                <a:latin typeface="Kievit Offc"/>
              </a:rPr>
              <a:t>September 20-21, 2018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Kievit Offc"/>
              </a:rPr>
              <a:t>Angee Hunt 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Kievit Offc"/>
              </a:rPr>
              <a:t>Senior Faculty Research Assistant II</a:t>
            </a:r>
          </a:p>
        </p:txBody>
      </p:sp>
    </p:spTree>
    <p:extLst>
      <p:ext uri="{BB962C8B-B14F-4D97-AF65-F5344CB8AC3E}">
        <p14:creationId xmlns:p14="http://schemas.microsoft.com/office/powerpoint/2010/main" val="1279053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u="dbl" dirty="0"/>
              <a:t>2018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E36C3A"/>
          </a:solidFill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u="sng" dirty="0">
                <a:solidFill>
                  <a:schemeClr val="bg1"/>
                </a:solidFill>
              </a:rPr>
              <a:t>Survey Comments:</a:t>
            </a:r>
            <a:endParaRPr lang="en-US" b="1" u="sng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2060"/>
                </a:solidFill>
              </a:rPr>
              <a:t>“</a:t>
            </a:r>
            <a:r>
              <a:rPr lang="en-US" i="1" dirty="0">
                <a:solidFill>
                  <a:srgbClr val="002060"/>
                </a:solidFill>
              </a:rPr>
              <a:t>Speakers were great and knowledgeable. Sometimes it seems too crammed with a lot of information.”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i="1" dirty="0">
                <a:solidFill>
                  <a:srgbClr val="002060"/>
                </a:solidFill>
              </a:rPr>
              <a:t>“Interactive presentations helps keep the audience more involved.”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i="1" dirty="0">
                <a:solidFill>
                  <a:srgbClr val="002060"/>
                </a:solidFill>
              </a:rPr>
              <a:t>“Day 1 less packed with info. If possible, it would have been nice if some of the lectures could have been moved to Day 2.”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i="1" dirty="0">
                <a:solidFill>
                  <a:srgbClr val="002060"/>
                </a:solidFill>
              </a:rPr>
              <a:t>“Great info, wonderful course.”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i="1" dirty="0">
                <a:solidFill>
                  <a:srgbClr val="002060"/>
                </a:solidFill>
              </a:rPr>
              <a:t>“More Chopped Trivia”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205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BSPS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13-14, 2019</a:t>
            </a:r>
          </a:p>
          <a:p>
            <a:r>
              <a:rPr lang="en-US" dirty="0"/>
              <a:t>Holiday Inn Express</a:t>
            </a:r>
          </a:p>
          <a:p>
            <a:r>
              <a:rPr lang="en-US" dirty="0"/>
              <a:t>Astoria, 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712" t="18808" r="9011" b="35417"/>
          <a:stretch/>
        </p:blipFill>
        <p:spPr>
          <a:xfrm rot="20979611">
            <a:off x="534438" y="693802"/>
            <a:ext cx="3674760" cy="2058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583" t="2917" r="19948" b="32501"/>
          <a:stretch/>
        </p:blipFill>
        <p:spPr>
          <a:xfrm>
            <a:off x="9069666" y="380734"/>
            <a:ext cx="2671738" cy="19767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3333" t="23957" r="104" b="5626"/>
          <a:stretch/>
        </p:blipFill>
        <p:spPr>
          <a:xfrm>
            <a:off x="7386638" y="3490131"/>
            <a:ext cx="3768547" cy="25995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8125" r="28229" b="34167"/>
          <a:stretch/>
        </p:blipFill>
        <p:spPr>
          <a:xfrm>
            <a:off x="4984484" y="1143000"/>
            <a:ext cx="3309895" cy="19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2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655" y="294799"/>
            <a:ext cx="2635494" cy="1976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34" y="1631957"/>
            <a:ext cx="2963484" cy="1976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078" y="4307286"/>
            <a:ext cx="2963484" cy="1976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BSPS Program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E36C3A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u="sng" dirty="0">
                <a:solidFill>
                  <a:schemeClr val="bg1"/>
                </a:solidFill>
              </a:rPr>
              <a:t>Target Audience</a:t>
            </a:r>
          </a:p>
          <a:p>
            <a:pPr lvl="1">
              <a:spcAft>
                <a:spcPts val="1200"/>
              </a:spcAft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New Talent Development</a:t>
            </a:r>
          </a:p>
          <a:p>
            <a:pPr lvl="1">
              <a:spcAft>
                <a:spcPts val="1200"/>
              </a:spcAft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QA Supervisor/Manager</a:t>
            </a:r>
          </a:p>
          <a:p>
            <a:pPr marL="0" indent="0">
              <a:buNone/>
            </a:pPr>
            <a:r>
              <a:rPr lang="en-US" sz="3200" b="1" u="sng" dirty="0">
                <a:solidFill>
                  <a:schemeClr val="bg1"/>
                </a:solidFill>
              </a:rPr>
              <a:t>Session Categories</a:t>
            </a:r>
          </a:p>
          <a:p>
            <a:pPr marL="914377" lvl="1" indent="-457200">
              <a:spcBef>
                <a:spcPts val="1800"/>
              </a:spcBef>
              <a:buFont typeface="+mj-lt"/>
              <a:buAutoNum type="arabicPeriod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Compliance</a:t>
            </a:r>
          </a:p>
          <a:p>
            <a:pPr marL="914377" lvl="1" indent="-457200">
              <a:spcBef>
                <a:spcPts val="1800"/>
              </a:spcBef>
              <a:buFont typeface="+mj-lt"/>
              <a:buAutoNum type="arabicPeriod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Utilization</a:t>
            </a:r>
          </a:p>
          <a:p>
            <a:pPr marL="914377" lvl="1" indent="-457200">
              <a:spcBef>
                <a:spcPts val="1800"/>
              </a:spcBef>
              <a:buFont typeface="+mj-lt"/>
              <a:buAutoNum type="arabicPeriod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Employee Development</a:t>
            </a:r>
          </a:p>
          <a:p>
            <a:pPr marL="914377" lvl="1" indent="-457200">
              <a:spcBef>
                <a:spcPts val="1800"/>
              </a:spcBef>
              <a:buFont typeface="+mj-lt"/>
              <a:buAutoNum type="arabicPeriod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Hands-On Training Sessions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 t="4466" r="31" b="14003"/>
          <a:stretch/>
        </p:blipFill>
        <p:spPr>
          <a:xfrm rot="712519">
            <a:off x="8964748" y="2810757"/>
            <a:ext cx="326039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69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ckwell" panose="02060603020205020403" pitchFamily="18" charset="0"/>
              </a:rPr>
              <a:t>COMPLIANCE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92"/>
            <a:ext cx="7124700" cy="4486271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b="1" u="sng" dirty="0"/>
              <a:t>Regulatory Introduction</a:t>
            </a:r>
            <a:r>
              <a:rPr lang="en-US" dirty="0"/>
              <a:t>: FSMA's seven rules; seafood HACCP; NOAA SIP program; state laws; etc.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Understanding the FDA Hazards Guidance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The importance of prerequisite programs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Traceability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GFSI Accreditation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945" y="1857375"/>
            <a:ext cx="3887880" cy="36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45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452">
            <a:off x="4568651" y="5075848"/>
            <a:ext cx="1682763" cy="1633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>
                <a:latin typeface="Rockwell" panose="02060603020205020403" pitchFamily="18" charset="0"/>
              </a:rPr>
              <a:t>Utilization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92"/>
            <a:ext cx="10515600" cy="490061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u="sng" dirty="0">
                <a:solidFill>
                  <a:srgbClr val="E36C3A"/>
                </a:solidFill>
              </a:rPr>
              <a:t>PANEL DISCUSSION-Fishery Topics</a:t>
            </a:r>
            <a:r>
              <a:rPr lang="en-US" dirty="0">
                <a:solidFill>
                  <a:srgbClr val="E36C3A"/>
                </a:solidFill>
              </a:rPr>
              <a:t>: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Resource management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Methods of harvest/Good fishing practices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Fleet management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Holding fish/what to do with a deck-load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QA Role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u="sng" dirty="0">
                <a:solidFill>
                  <a:srgbClr val="E36C3A"/>
                </a:solidFill>
              </a:rPr>
              <a:t>PANEL DISCUSSION-Process Control</a:t>
            </a:r>
            <a:r>
              <a:rPr lang="en-US" dirty="0"/>
              <a:t>: Developing, understanding, and using specifications.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Equipment use/misuse considerations for process control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Marketing/retail perspective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QA perspective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cap="small" dirty="0">
                <a:solidFill>
                  <a:srgbClr val="E36C3A"/>
                </a:solidFill>
              </a:rPr>
              <a:t>Basics of Document Control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198" y="839304"/>
            <a:ext cx="4432302" cy="294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24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194">
            <a:off x="7348719" y="3528618"/>
            <a:ext cx="4808450" cy="270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>
                <a:latin typeface="Rockwell" panose="02060603020205020403" pitchFamily="18" charset="0"/>
              </a:rPr>
              <a:t>Employee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24700" cy="435133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b="1" u="sng" dirty="0">
                <a:solidFill>
                  <a:srgbClr val="E36C3A"/>
                </a:solidFill>
              </a:rPr>
              <a:t>Worker hazards and welfare</a:t>
            </a:r>
            <a:r>
              <a:rPr lang="en-US" dirty="0">
                <a:solidFill>
                  <a:srgbClr val="E36C3A"/>
                </a:solidFill>
              </a:rPr>
              <a:t>: </a:t>
            </a:r>
            <a:r>
              <a:rPr lang="en-US" dirty="0"/>
              <a:t>Survival techniques for a wet, cold processing line</a:t>
            </a:r>
          </a:p>
          <a:p>
            <a:pPr>
              <a:spcAft>
                <a:spcPts val="1800"/>
              </a:spcAft>
            </a:pPr>
            <a:r>
              <a:rPr lang="en-US" b="1" u="sng" dirty="0">
                <a:solidFill>
                  <a:srgbClr val="E36C3A"/>
                </a:solidFill>
              </a:rPr>
              <a:t>Developing training programs</a:t>
            </a:r>
            <a:r>
              <a:rPr lang="en-US" dirty="0">
                <a:solidFill>
                  <a:srgbClr val="E36C3A"/>
                </a:solidFill>
              </a:rPr>
              <a:t>: </a:t>
            </a:r>
            <a:r>
              <a:rPr lang="en-US" dirty="0"/>
              <a:t>How to train adults, dealing with a multi-lingual workforce, cultural awareness, etc.</a:t>
            </a:r>
          </a:p>
          <a:p>
            <a:pPr>
              <a:spcAft>
                <a:spcPts val="1800"/>
              </a:spcAft>
            </a:pPr>
            <a:r>
              <a:rPr lang="en-US" b="1" u="sng" dirty="0">
                <a:solidFill>
                  <a:srgbClr val="E36C3A"/>
                </a:solidFill>
              </a:rPr>
              <a:t>Resources and how to use/access them</a:t>
            </a:r>
            <a:r>
              <a:rPr lang="en-US" dirty="0"/>
              <a:t>: Academics, regulators, auditors, industry experts, the Seafood Listserv, etc.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328617"/>
            <a:ext cx="27241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>
                <a:latin typeface="Rockwell" panose="02060603020205020403" pitchFamily="18" charset="0"/>
              </a:rPr>
              <a:t>Wrap Up Panel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srgbClr val="E36C3A"/>
                </a:solidFill>
              </a:rPr>
              <a:t>Holistic Compliance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b="1" i="1" dirty="0"/>
              <a:t>Balancing the (sometimes competing) requirements for</a:t>
            </a:r>
            <a:r>
              <a:rPr lang="en-US" dirty="0"/>
              <a:t>:</a:t>
            </a:r>
          </a:p>
          <a:p>
            <a:r>
              <a:rPr lang="en-US" dirty="0"/>
              <a:t>Food Safety &amp; Quality Assurance</a:t>
            </a:r>
          </a:p>
          <a:p>
            <a:r>
              <a:rPr lang="en-US" dirty="0"/>
              <a:t>Environmental Compliance</a:t>
            </a:r>
          </a:p>
          <a:p>
            <a:r>
              <a:rPr lang="en-US" dirty="0"/>
              <a:t>Workplace Safety </a:t>
            </a:r>
          </a:p>
          <a:p>
            <a:r>
              <a:rPr lang="en-US" dirty="0"/>
              <a:t>Social Compliance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739913"/>
            <a:ext cx="5728415" cy="412385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621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69" y="5143833"/>
            <a:ext cx="2021032" cy="1359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40" y="5162162"/>
            <a:ext cx="1368260" cy="13682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>
                <a:latin typeface="Rockwell" panose="02060603020205020403" pitchFamily="18" charset="0"/>
              </a:rPr>
              <a:t>Hands-On Laboratory Sessions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5644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Introduction to </a:t>
            </a:r>
            <a:r>
              <a:rPr lang="en-US" b="1" dirty="0"/>
              <a:t>seafood sensory </a:t>
            </a:r>
            <a:r>
              <a:rPr lang="en-US" dirty="0"/>
              <a:t>evaluation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Surimi Gel Testing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b="1" u="sng" dirty="0">
                <a:solidFill>
                  <a:srgbClr val="E36C3A"/>
                </a:solidFill>
              </a:rPr>
              <a:t>Sanitization</a:t>
            </a:r>
            <a:r>
              <a:rPr lang="en-US" dirty="0">
                <a:solidFill>
                  <a:srgbClr val="E36C3A"/>
                </a:solidFill>
              </a:rPr>
              <a:t>: </a:t>
            </a:r>
            <a:r>
              <a:rPr lang="en-US" dirty="0"/>
              <a:t>Basic Cleaning and Choosing a Sanitizer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Bacterial Laboratory for QA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b="1" u="sng" dirty="0">
                <a:solidFill>
                  <a:srgbClr val="E36C3A"/>
                </a:solidFill>
              </a:rPr>
              <a:t>Laboratory Equipment</a:t>
            </a:r>
            <a:r>
              <a:rPr lang="en-US" dirty="0"/>
              <a:t>: Maintenance, proper use, and calibration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54" y="5085106"/>
            <a:ext cx="1345903" cy="13459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00" y="5210448"/>
            <a:ext cx="1193085" cy="147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06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Building Activity 2.0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7083" t="27708" r="24948" b="8958"/>
          <a:stretch/>
        </p:blipFill>
        <p:spPr>
          <a:xfrm rot="20626758">
            <a:off x="680852" y="3822429"/>
            <a:ext cx="2946266" cy="24141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7" y="1543050"/>
            <a:ext cx="7764852" cy="245078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172451" y="4339884"/>
            <a:ext cx="3186112" cy="2239324"/>
            <a:chOff x="8172451" y="4339884"/>
            <a:chExt cx="3186112" cy="2239324"/>
          </a:xfrm>
        </p:grpSpPr>
        <p:sp>
          <p:nvSpPr>
            <p:cNvPr id="10" name="Rounded Rectangle 9"/>
            <p:cNvSpPr/>
            <p:nvPr/>
          </p:nvSpPr>
          <p:spPr>
            <a:xfrm>
              <a:off x="8172451" y="4339884"/>
              <a:ext cx="3186112" cy="223932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36C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3887" y="4360748"/>
              <a:ext cx="3057525" cy="2197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9735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764" y="1497792"/>
            <a:ext cx="8509734" cy="2648187"/>
          </a:xfrm>
        </p:spPr>
        <p:txBody>
          <a:bodyPr>
            <a:normAutofit fontScale="90000"/>
          </a:bodyPr>
          <a:lstStyle/>
          <a:p>
            <a:pPr algn="ctr">
              <a:spcBef>
                <a:spcPts val="600"/>
              </a:spcBef>
            </a:pPr>
            <a:r>
              <a:rPr lang="en-US" sz="4800" dirty="0">
                <a:latin typeface="Kievit Offc"/>
              </a:rPr>
              <a:t>Better Seafood Processing School</a:t>
            </a:r>
            <a:br>
              <a:rPr lang="en-US" sz="4800" dirty="0">
                <a:latin typeface="Kievit Offc"/>
              </a:rPr>
            </a:br>
            <a:r>
              <a:rPr lang="en-US" sz="2700" dirty="0">
                <a:latin typeface="Kievit Offc"/>
              </a:rPr>
              <a:t> </a:t>
            </a:r>
            <a:br>
              <a:rPr lang="en-US" sz="4800" dirty="0">
                <a:latin typeface="Kievit Offc"/>
              </a:rPr>
            </a:br>
            <a:r>
              <a:rPr lang="en-US" sz="4800" dirty="0">
                <a:solidFill>
                  <a:schemeClr val="accent2"/>
                </a:solidFill>
                <a:latin typeface="Kievit Offc"/>
              </a:rPr>
              <a:t>May 13-14 2019</a:t>
            </a:r>
            <a:br>
              <a:rPr lang="en-US" sz="4800" dirty="0">
                <a:solidFill>
                  <a:schemeClr val="accent2"/>
                </a:solidFill>
                <a:latin typeface="Kievit Offc"/>
              </a:rPr>
            </a:br>
            <a:br>
              <a:rPr lang="en-US" sz="2700" dirty="0">
                <a:latin typeface="Kievit Offc"/>
              </a:rPr>
            </a:br>
            <a:r>
              <a:rPr lang="en-US" sz="4800" dirty="0">
                <a:latin typeface="Kievit Offc"/>
              </a:rPr>
              <a:t>Astoria, Oregon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300" y="4705515"/>
            <a:ext cx="7949140" cy="721436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latin typeface="Kievit Offc"/>
              </a:rPr>
              <a:t>Cultivating Seafood for the Future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337" y="5727152"/>
            <a:ext cx="3662823" cy="11308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802" y="2060"/>
            <a:ext cx="2966198" cy="2224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2419595"/>
            <a:ext cx="4305300" cy="3228975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759700" y="5760734"/>
            <a:ext cx="7949140" cy="721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Kievit Offc" panose="020B0504030101020102" pitchFamily="34" charset="0"/>
                <a:ea typeface="+mn-ea"/>
                <a:cs typeface="+mn-cs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Kievit Offc" charset="0"/>
                <a:ea typeface="+mn-ea"/>
                <a:cs typeface="+mn-cs"/>
              </a:defRPr>
            </a:lvl2pPr>
            <a:lvl3pPr marL="914354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Kievit Offc" charset="0"/>
                <a:ea typeface="+mn-ea"/>
                <a:cs typeface="+mn-cs"/>
              </a:defRPr>
            </a:lvl3pPr>
            <a:lvl4pPr marL="1371532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Kievit Offc" charset="0"/>
                <a:ea typeface="+mn-ea"/>
                <a:cs typeface="+mn-cs"/>
              </a:defRPr>
            </a:lvl4pPr>
            <a:lvl5pPr marL="1828709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Kievit Offc" charset="0"/>
                <a:ea typeface="+mn-ea"/>
                <a:cs typeface="+mn-cs"/>
              </a:defRPr>
            </a:lvl5pPr>
            <a:lvl6pPr marL="2285886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62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40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18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solidFill>
                  <a:schemeClr val="accent2"/>
                </a:solidFill>
                <a:latin typeface="Kievit Offc"/>
                <a:hlinkClick r:id="rId5"/>
              </a:rPr>
              <a:t>http://blogs.oregonstate.edu/bsps</a:t>
            </a:r>
            <a:endParaRPr lang="en-US" b="1" i="1" dirty="0">
              <a:solidFill>
                <a:schemeClr val="accent2"/>
              </a:solidFill>
              <a:latin typeface="Kievit Offc"/>
            </a:endParaRPr>
          </a:p>
          <a:p>
            <a:pPr algn="ctr"/>
            <a:endParaRPr lang="en-US" b="1" i="1" dirty="0">
              <a:solidFill>
                <a:schemeClr val="accent2"/>
              </a:solidFill>
              <a:latin typeface="Kievit Offc"/>
            </a:endParaRPr>
          </a:p>
        </p:txBody>
      </p:sp>
    </p:spTree>
    <p:extLst>
      <p:ext uri="{BB962C8B-B14F-4D97-AF65-F5344CB8AC3E}">
        <p14:creationId xmlns:p14="http://schemas.microsoft.com/office/powerpoint/2010/main" val="417970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i="1" cap="small" dirty="0">
                <a:latin typeface="Kievit Offc"/>
              </a:rPr>
              <a:t>bringing the </a:t>
            </a:r>
            <a:r>
              <a:rPr lang="en-US" sz="4000" b="1" i="1" cap="small" dirty="0">
                <a:solidFill>
                  <a:srgbClr val="0070C0"/>
                </a:solidFill>
                <a:latin typeface="Kievit Offc"/>
              </a:rPr>
              <a:t>Seafood Industry </a:t>
            </a:r>
            <a:r>
              <a:rPr lang="en-US" sz="4000" b="1" i="1" cap="small" dirty="0">
                <a:latin typeface="Kievit Offc"/>
              </a:rPr>
              <a:t>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3013"/>
            <a:ext cx="10515600" cy="520930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200"/>
              </a:spcAft>
              <a:buNone/>
            </a:pPr>
            <a:r>
              <a:rPr lang="en-US" sz="3600" b="1" u="sng" dirty="0"/>
              <a:t>1993- and beyond: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spcAft>
                <a:spcPts val="200"/>
              </a:spcAft>
            </a:pPr>
            <a:r>
              <a:rPr lang="en-US" sz="3100" b="1" dirty="0"/>
              <a:t>OSU Surimi School 1993-2017 Dr. Jae W. Park</a:t>
            </a:r>
            <a:endParaRPr lang="en-US" sz="3100" dirty="0"/>
          </a:p>
          <a:p>
            <a:pPr lvl="1">
              <a:lnSpc>
                <a:spcPct val="100000"/>
              </a:lnSpc>
              <a:spcBef>
                <a:spcPts val="1800"/>
              </a:spcBef>
              <a:spcAft>
                <a:spcPts val="200"/>
              </a:spcAft>
            </a:pPr>
            <a:r>
              <a:rPr lang="en-US" sz="3100" b="1" dirty="0">
                <a:solidFill>
                  <a:schemeClr val="accent2"/>
                </a:solidFill>
              </a:rPr>
              <a:t>Seafood Processing Wastewater Workshop </a:t>
            </a:r>
          </a:p>
          <a:p>
            <a:pPr lvl="2">
              <a:lnSpc>
                <a:spcPct val="100000"/>
              </a:lnSpc>
              <a:spcBef>
                <a:spcPts val="1800"/>
              </a:spcBef>
              <a:spcAft>
                <a:spcPts val="200"/>
              </a:spcAft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March 21-23, 2018</a:t>
            </a:r>
          </a:p>
          <a:p>
            <a:pPr lvl="2">
              <a:lnSpc>
                <a:spcPct val="100000"/>
              </a:lnSpc>
              <a:spcBef>
                <a:spcPts val="1800"/>
              </a:spcBef>
              <a:spcAft>
                <a:spcPts val="200"/>
              </a:spcAft>
            </a:pPr>
            <a:r>
              <a:rPr lang="en-US" sz="2700" b="1" u="dotted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March 25-27, 2019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spcAft>
                <a:spcPts val="200"/>
              </a:spcAft>
            </a:pPr>
            <a:r>
              <a:rPr lang="en-US" sz="3100" b="1" dirty="0">
                <a:solidFill>
                  <a:srgbClr val="C00000"/>
                </a:solidFill>
              </a:rPr>
              <a:t>Better Seafood Processing School</a:t>
            </a:r>
          </a:p>
          <a:p>
            <a:pPr lvl="2">
              <a:lnSpc>
                <a:spcPct val="100000"/>
              </a:lnSpc>
              <a:spcBef>
                <a:spcPts val="1800"/>
              </a:spcBef>
              <a:spcAft>
                <a:spcPts val="200"/>
              </a:spcAft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May 9-10, 2018</a:t>
            </a:r>
          </a:p>
          <a:p>
            <a:pPr lvl="2">
              <a:lnSpc>
                <a:spcPct val="100000"/>
              </a:lnSpc>
              <a:spcBef>
                <a:spcPts val="1800"/>
              </a:spcBef>
              <a:spcAft>
                <a:spcPts val="200"/>
              </a:spcAft>
            </a:pPr>
            <a:r>
              <a:rPr lang="en-US" sz="2700" b="1" u="dotted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May 13-14, 2019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1200"/>
              </a:spcAft>
            </a:pPr>
            <a:endParaRPr lang="en-US" b="1" dirty="0">
              <a:latin typeface="Kievit Offc"/>
            </a:endParaRP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</a:pPr>
            <a:endParaRPr lang="en-US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697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i="1" dirty="0">
                <a:solidFill>
                  <a:schemeClr val="tx1"/>
                </a:solidFill>
              </a:rPr>
              <a:t>2018 Better Seafood Processing School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8362"/>
          <a:stretch/>
        </p:blipFill>
        <p:spPr>
          <a:xfrm rot="21392021">
            <a:off x="5900738" y="2072091"/>
            <a:ext cx="6161656" cy="377269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u="sng" cap="small" dirty="0">
                <a:solidFill>
                  <a:srgbClr val="C00000"/>
                </a:solidFill>
              </a:rPr>
              <a:t>Target Audience</a:t>
            </a:r>
            <a:r>
              <a:rPr lang="en-US" sz="2600" b="1" dirty="0">
                <a:solidFill>
                  <a:srgbClr val="C00000"/>
                </a:solidFill>
              </a:rPr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QC/QA, R&amp;D, technical staff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/>
              <a:t>Focus Area Day 1 – </a:t>
            </a:r>
            <a:r>
              <a:rPr lang="en-US" sz="2600" b="1" i="1" dirty="0"/>
              <a:t>morning session</a:t>
            </a:r>
            <a:r>
              <a:rPr lang="en-US" sz="2600" b="1" dirty="0"/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u="sng" cap="small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Utilization</a:t>
            </a:r>
            <a:endParaRPr lang="en-US" sz="26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Processing and handling considerations/concerns from a retail perspective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Current seafood processing &amp; handling issues from a processor perspective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Fillet block quality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Seafood nutrition and consideration of processing impacts</a:t>
            </a:r>
          </a:p>
        </p:txBody>
      </p:sp>
    </p:spTree>
    <p:extLst>
      <p:ext uri="{BB962C8B-B14F-4D97-AF65-F5344CB8AC3E}">
        <p14:creationId xmlns:p14="http://schemas.microsoft.com/office/powerpoint/2010/main" val="85944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11306"/>
            <a:ext cx="5181600" cy="476091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Focus Area Day 1 – </a:t>
            </a:r>
            <a:r>
              <a:rPr lang="en-US" b="1" i="1" dirty="0"/>
              <a:t>afternoon session: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u="sng" cap="small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Innovation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Lucida Fax" panose="020606020505050202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</a:rPr>
              <a:t>Innovation for inactivating pathogenic and spoilage </a:t>
            </a:r>
            <a:r>
              <a:rPr lang="en-US" b="1" dirty="0" err="1">
                <a:solidFill>
                  <a:schemeClr val="tx1"/>
                </a:solidFill>
              </a:rPr>
              <a:t>micoorganisms</a:t>
            </a:r>
            <a:r>
              <a:rPr lang="en-US" b="1" dirty="0">
                <a:solidFill>
                  <a:schemeClr val="tx1"/>
                </a:solidFill>
              </a:rPr>
              <a:t> in seafood</a:t>
            </a:r>
          </a:p>
          <a:p>
            <a:pPr lvl="1">
              <a:lnSpc>
                <a:spcPct val="150000"/>
              </a:lnSpc>
            </a:pPr>
            <a:r>
              <a:rPr lang="en-US" b="1" dirty="0" err="1"/>
              <a:t>Bioimpedence</a:t>
            </a:r>
            <a:r>
              <a:rPr lang="en-US" b="1" dirty="0"/>
              <a:t> machine for improved quality assessment</a:t>
            </a:r>
          </a:p>
          <a:p>
            <a:pPr lvl="1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</a:rPr>
              <a:t>Simplified recovery of food grade soluble protein from seafood process water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Harvest time effects on nutrition and quality</a:t>
            </a:r>
          </a:p>
          <a:p>
            <a:pPr lvl="1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</a:rPr>
              <a:t>By-product utilization for improved value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b="1" i="1" u="dotted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Dinner &amp; Team Building Activity</a:t>
            </a:r>
            <a:endParaRPr lang="en-US" b="1" i="1" dirty="0">
              <a:solidFill>
                <a:schemeClr val="tx1"/>
              </a:solidFill>
            </a:endParaRPr>
          </a:p>
          <a:p>
            <a:pPr marL="457177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i="1" dirty="0">
                <a:solidFill>
                  <a:schemeClr val="tx1"/>
                </a:solidFill>
              </a:rPr>
              <a:t>2018 Better Seafood Processing School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2406"/>
          <a:stretch/>
        </p:blipFill>
        <p:spPr>
          <a:xfrm rot="190135">
            <a:off x="6172199" y="2343150"/>
            <a:ext cx="5844475" cy="340121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98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3333" b="11459"/>
          <a:stretch/>
        </p:blipFill>
        <p:spPr>
          <a:xfrm>
            <a:off x="3289528" y="542926"/>
            <a:ext cx="5612944" cy="4957762"/>
          </a:xfrm>
          <a:prstGeom prst="rect">
            <a:avLst/>
          </a:prstGeom>
        </p:spPr>
      </p:pic>
      <p:pic>
        <p:nvPicPr>
          <p:cNvPr id="1026" name="Picture 2" descr="http://blogs.oregonstate.edu/bsps/files/2018/05/09D627AA-0B84-46D0-8B61-8414C3C8850C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22440"/>
          <a:stretch/>
        </p:blipFill>
        <p:spPr bwMode="auto">
          <a:xfrm>
            <a:off x="242887" y="-13001625"/>
            <a:ext cx="4789487" cy="283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logs.oregonstate.edu/bsps/files/2018/05/657C042C-813F-4276-91DB-D1F218896E2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7" y="-13522325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899342" y="3619901"/>
            <a:ext cx="5778125" cy="3277796"/>
            <a:chOff x="-36513" y="3793330"/>
            <a:chExt cx="5068718" cy="28753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-1075" t="19922" r="1758" b="8593"/>
            <a:stretch/>
          </p:blipFill>
          <p:spPr>
            <a:xfrm rot="21222066">
              <a:off x="-36513" y="3793330"/>
              <a:ext cx="4843462" cy="2614613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2" name="TextBox 11"/>
            <p:cNvSpPr txBox="1"/>
            <p:nvPr/>
          </p:nvSpPr>
          <p:spPr>
            <a:xfrm rot="21198905">
              <a:off x="525162" y="6299364"/>
              <a:ext cx="4507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/>
                  </a:solidFill>
                </a:rPr>
                <a:t>The Blue Fins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62" y="0"/>
            <a:ext cx="6091238" cy="3972066"/>
            <a:chOff x="4762" y="0"/>
            <a:chExt cx="4760912" cy="31045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/>
            <a:srcRect l="2376" t="25391"/>
            <a:stretch/>
          </p:blipFill>
          <p:spPr>
            <a:xfrm>
              <a:off x="4762" y="0"/>
              <a:ext cx="4760912" cy="2728912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31697" y="2735235"/>
              <a:ext cx="4507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Sockeye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885304" y="262408"/>
            <a:ext cx="6438493" cy="4233657"/>
            <a:chOff x="10811718" y="-4947003"/>
            <a:chExt cx="6438493" cy="42336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/>
            <a:srcRect l="586" t="17968" r="1855" b="8984"/>
            <a:stretch/>
          </p:blipFill>
          <p:spPr>
            <a:xfrm rot="684834">
              <a:off x="10811718" y="-4947003"/>
              <a:ext cx="6428810" cy="3610173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20" name="TextBox 19"/>
            <p:cNvSpPr txBox="1"/>
            <p:nvPr/>
          </p:nvSpPr>
          <p:spPr>
            <a:xfrm rot="673138">
              <a:off x="11160150" y="-1359677"/>
              <a:ext cx="60900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The Green Mean </a:t>
              </a:r>
            </a:p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Salmon Machine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2105" y="490092"/>
            <a:ext cx="10987790" cy="5712131"/>
            <a:chOff x="602105" y="490092"/>
            <a:chExt cx="10987790" cy="571213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/>
            <a:srcRect l="3021" t="22291" r="6511" b="15000"/>
            <a:stretch/>
          </p:blipFill>
          <p:spPr>
            <a:xfrm>
              <a:off x="602105" y="490092"/>
              <a:ext cx="10987790" cy="5712131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1910862" y="5185970"/>
              <a:ext cx="83702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Stencil" panose="040409050D0802020404" pitchFamily="82" charset="0"/>
                </a:rPr>
                <a:t>2018 BSPS Chopped Trivia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337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297624"/>
            <a:ext cx="6680200" cy="365125"/>
          </a:xfrm>
        </p:spPr>
        <p:txBody>
          <a:bodyPr/>
          <a:lstStyle/>
          <a:p>
            <a:r>
              <a:rPr lang="en-US" dirty="0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18800" y="6297624"/>
            <a:ext cx="63500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317" t="18734" b="7517"/>
          <a:stretch/>
        </p:blipFill>
        <p:spPr>
          <a:xfrm>
            <a:off x="1509485" y="928694"/>
            <a:ext cx="9173029" cy="50577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5890" y="265335"/>
            <a:ext cx="915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TEAM BAKED ALASKA-</a:t>
            </a:r>
            <a:r>
              <a:rPr lang="en-US" sz="3200" dirty="0">
                <a:solidFill>
                  <a:schemeClr val="accent4"/>
                </a:solidFill>
              </a:rPr>
              <a:t> Matt, Billy, Chef Beau, &amp; Ben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376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i="1" dirty="0">
                <a:solidFill>
                  <a:schemeClr val="tx1"/>
                </a:solidFill>
              </a:rPr>
              <a:t>2018 Better Seafood Processing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57338"/>
            <a:ext cx="5181600" cy="5033971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500"/>
              </a:spcBef>
              <a:spcAft>
                <a:spcPts val="600"/>
              </a:spcAft>
              <a:buNone/>
            </a:pPr>
            <a:r>
              <a:rPr lang="en-US" sz="2200" b="1" dirty="0"/>
              <a:t>Focus Areas Day 2: </a:t>
            </a:r>
            <a:r>
              <a:rPr lang="en-US" sz="2200" b="1" i="1" dirty="0"/>
              <a:t>morning session</a:t>
            </a:r>
            <a:endParaRPr lang="en-US" sz="2200" b="1" dirty="0"/>
          </a:p>
          <a:p>
            <a:pPr>
              <a:spcAft>
                <a:spcPts val="600"/>
              </a:spcAft>
            </a:pPr>
            <a:r>
              <a:rPr lang="en-US" sz="2400" b="1" u="sng" cap="small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Compliance: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Lucida Fax" panose="02060602050505020204" pitchFamily="18" charset="0"/>
            </a:endParaRPr>
          </a:p>
          <a:p>
            <a:pPr lvl="1">
              <a:spcAft>
                <a:spcPts val="600"/>
              </a:spcAft>
            </a:pPr>
            <a:r>
              <a:rPr lang="en-US" sz="2200" b="1" dirty="0">
                <a:solidFill>
                  <a:schemeClr val="tx1"/>
                </a:solidFill>
              </a:rPr>
              <a:t>Ensuring truth in seafood labeling: FDA resources for seafood industry</a:t>
            </a:r>
          </a:p>
          <a:p>
            <a:pPr lvl="1">
              <a:spcAft>
                <a:spcPts val="600"/>
              </a:spcAft>
            </a:pPr>
            <a:r>
              <a:rPr lang="en-US" sz="2200" b="1" dirty="0"/>
              <a:t>Chemical safety and </a:t>
            </a:r>
            <a:r>
              <a:rPr lang="en-US" sz="2200" b="1" dirty="0" err="1"/>
              <a:t>preventiative</a:t>
            </a:r>
            <a:r>
              <a:rPr lang="en-US" sz="2200" b="1" dirty="0"/>
              <a:t> measures for employee health</a:t>
            </a:r>
          </a:p>
          <a:p>
            <a:pPr lvl="1">
              <a:spcAft>
                <a:spcPts val="600"/>
              </a:spcAft>
            </a:pPr>
            <a:r>
              <a:rPr lang="en-US" sz="2200" b="1" dirty="0">
                <a:solidFill>
                  <a:schemeClr val="tx1"/>
                </a:solidFill>
              </a:rPr>
              <a:t>Listeria and RTE </a:t>
            </a:r>
            <a:r>
              <a:rPr lang="en-US" sz="2200" b="1" dirty="0" err="1">
                <a:solidFill>
                  <a:schemeClr val="tx1"/>
                </a:solidFill>
              </a:rPr>
              <a:t>seafoods</a:t>
            </a:r>
            <a:endParaRPr lang="en-US" sz="2200" b="1" dirty="0">
              <a:solidFill>
                <a:schemeClr val="tx1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sz="2200" b="1" dirty="0"/>
              <a:t>ATP monitoring, allergen prevention and bacteria/pathogen testing</a:t>
            </a:r>
          </a:p>
          <a:p>
            <a:pPr lvl="1">
              <a:spcAft>
                <a:spcPts val="600"/>
              </a:spcAft>
            </a:pPr>
            <a:r>
              <a:rPr lang="en-US" sz="2200" b="1" dirty="0">
                <a:solidFill>
                  <a:schemeClr val="tx1"/>
                </a:solidFill>
              </a:rPr>
              <a:t>Checklist for food safety and environmental compliance</a:t>
            </a:r>
          </a:p>
          <a:p>
            <a:pPr lvl="1">
              <a:spcAft>
                <a:spcPts val="600"/>
              </a:spcAft>
            </a:pPr>
            <a:r>
              <a:rPr lang="en-US" sz="2200" b="1" dirty="0"/>
              <a:t>Labeling: species/species substation, country of origin, additives.</a:t>
            </a:r>
            <a:endParaRPr lang="en-US" sz="2200" b="1" dirty="0">
              <a:solidFill>
                <a:schemeClr val="tx1"/>
              </a:solidFill>
            </a:endParaRPr>
          </a:p>
          <a:p>
            <a:pPr lvl="2">
              <a:spcAft>
                <a:spcPts val="600"/>
              </a:spcAft>
            </a:pPr>
            <a:endParaRPr lang="en-US" b="1" i="1" dirty="0">
              <a:solidFill>
                <a:schemeClr val="tx1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79700" y="4554546"/>
            <a:ext cx="6680200" cy="365125"/>
          </a:xfrm>
        </p:spPr>
        <p:txBody>
          <a:bodyPr/>
          <a:lstStyle/>
          <a:p>
            <a:r>
              <a:rPr lang="en-US" dirty="0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6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574" t="17626"/>
          <a:stretch/>
        </p:blipFill>
        <p:spPr>
          <a:xfrm rot="21250836">
            <a:off x="6592662" y="2052992"/>
            <a:ext cx="5216759" cy="360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63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i="1" dirty="0">
                <a:solidFill>
                  <a:schemeClr val="tx1"/>
                </a:solidFill>
              </a:rPr>
              <a:t>2018 Better Seafood Processing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57338"/>
            <a:ext cx="5181600" cy="5033971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600"/>
              </a:spcAft>
              <a:buNone/>
            </a:pPr>
            <a:r>
              <a:rPr lang="en-US" b="1" dirty="0"/>
              <a:t>Focus Areas Day 2: </a:t>
            </a:r>
            <a:r>
              <a:rPr lang="en-US" b="1" i="1" dirty="0"/>
              <a:t>afternoon session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b="1" u="sng" cap="small" dirty="0">
                <a:solidFill>
                  <a:srgbClr val="353A5A"/>
                </a:solidFill>
                <a:latin typeface="Lucida Fax" panose="02060602050505020204" pitchFamily="18" charset="0"/>
              </a:rPr>
              <a:t>Laboratory Trainings – </a:t>
            </a:r>
          </a:p>
          <a:p>
            <a:pPr>
              <a:spcAft>
                <a:spcPts val="600"/>
              </a:spcAft>
            </a:pPr>
            <a:r>
              <a:rPr lang="en-US" b="1" i="1" dirty="0">
                <a:solidFill>
                  <a:srgbClr val="C00000"/>
                </a:solidFill>
              </a:rPr>
              <a:t>Lab Equipment</a:t>
            </a:r>
            <a:r>
              <a:rPr lang="en-US" b="1" i="1" dirty="0">
                <a:solidFill>
                  <a:schemeClr val="tx1"/>
                </a:solidFill>
              </a:rPr>
              <a:t>: Maintenance, proper use and calibration</a:t>
            </a:r>
          </a:p>
          <a:p>
            <a:pPr>
              <a:spcAft>
                <a:spcPts val="600"/>
              </a:spcAft>
            </a:pPr>
            <a:r>
              <a:rPr lang="en-US" b="1" i="1" dirty="0">
                <a:solidFill>
                  <a:srgbClr val="C00000"/>
                </a:solidFill>
              </a:rPr>
              <a:t>Bacterial Lab</a:t>
            </a:r>
            <a:r>
              <a:rPr lang="en-US" b="1" i="1" dirty="0"/>
              <a:t>: Testing for Quality Assurance</a:t>
            </a:r>
          </a:p>
          <a:p>
            <a:pPr>
              <a:spcAft>
                <a:spcPts val="600"/>
              </a:spcAft>
            </a:pPr>
            <a:r>
              <a:rPr lang="en-US" b="1" i="1" dirty="0">
                <a:solidFill>
                  <a:srgbClr val="C00000"/>
                </a:solidFill>
              </a:rPr>
              <a:t>Sanitization</a:t>
            </a:r>
            <a:r>
              <a:rPr lang="en-US" b="1" i="1" dirty="0"/>
              <a:t>: How to choose a sanitizer &amp; basic cleaning</a:t>
            </a:r>
            <a:endParaRPr lang="en-US" b="1" i="1" dirty="0">
              <a:solidFill>
                <a:schemeClr val="tx1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797447"/>
            <a:ext cx="5529263" cy="414694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13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03" y="3171083"/>
            <a:ext cx="2586430" cy="519761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62" y="4237416"/>
            <a:ext cx="3580806" cy="9107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4445890" cy="1325563"/>
          </a:xfrm>
          <a:noFill/>
        </p:spPr>
        <p:txBody>
          <a:bodyPr/>
          <a:lstStyle/>
          <a:p>
            <a:r>
              <a:rPr lang="en-US" u="dbl" dirty="0"/>
              <a:t>2018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90692"/>
            <a:ext cx="4445890" cy="4486271"/>
          </a:xfrm>
          <a:solidFill>
            <a:srgbClr val="E36C3A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2-Day Program</a:t>
            </a:r>
          </a:p>
          <a:p>
            <a:pPr lvl="1"/>
            <a:r>
              <a:rPr lang="en-US" b="1" dirty="0"/>
              <a:t>3 Lecture sessions</a:t>
            </a:r>
          </a:p>
          <a:p>
            <a:pPr lvl="1"/>
            <a:r>
              <a:rPr lang="en-US" b="1" dirty="0"/>
              <a:t>3 Lab training sessions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~60 participants</a:t>
            </a:r>
          </a:p>
          <a:p>
            <a:pPr lvl="1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Industry</a:t>
            </a:r>
          </a:p>
          <a:p>
            <a:pPr lvl="1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Government</a:t>
            </a:r>
          </a:p>
          <a:p>
            <a:pPr lvl="1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Academia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13 Sponsors</a:t>
            </a:r>
          </a:p>
          <a:p>
            <a:pPr marL="0" indent="0">
              <a:buNone/>
            </a:pPr>
            <a:r>
              <a:rPr lang="en-US" b="1" u="sng" dirty="0">
                <a:solidFill>
                  <a:schemeClr val="bg1"/>
                </a:solidFill>
              </a:rPr>
              <a:t>Participant Survey Results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Offer Annually</a:t>
            </a:r>
          </a:p>
          <a:p>
            <a:pPr lvl="1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Overall 8.7/10</a:t>
            </a:r>
          </a:p>
          <a:p>
            <a:pPr lvl="1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Individual Sessions=7.5-8.5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59" y="5440372"/>
            <a:ext cx="2327870" cy="907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765" y="229197"/>
            <a:ext cx="1727298" cy="7681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468" y="4534080"/>
            <a:ext cx="2834772" cy="694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00"/>
          <a:stretch/>
        </p:blipFill>
        <p:spPr>
          <a:xfrm>
            <a:off x="5614988" y="550830"/>
            <a:ext cx="2117828" cy="8533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721" y="1987802"/>
            <a:ext cx="2056284" cy="9085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79" y="1869338"/>
            <a:ext cx="1703695" cy="701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393" y="3251438"/>
            <a:ext cx="1739961" cy="9859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14" y="2859546"/>
            <a:ext cx="1241449" cy="11424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79" y="5522293"/>
            <a:ext cx="1827951" cy="7510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923" y="488903"/>
            <a:ext cx="961736" cy="1159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594" y="1478103"/>
            <a:ext cx="909217" cy="81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49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emplate_4x3-brand_fonts" id="{0A796448-5AA0-584F-8919-5E27420D057A}" vid="{F05BA2C0-1816-9247-9853-242B0B972A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2959</TotalTime>
  <Words>750</Words>
  <Application>Microsoft Office PowerPoint</Application>
  <PresentationFormat>Widescreen</PresentationFormat>
  <Paragraphs>162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Century</vt:lpstr>
      <vt:lpstr>Kievit Offc</vt:lpstr>
      <vt:lpstr>Lucida Fax</vt:lpstr>
      <vt:lpstr>Rockwell</vt:lpstr>
      <vt:lpstr>Rufina-Stencil-Bold</vt:lpstr>
      <vt:lpstr>Stencil</vt:lpstr>
      <vt:lpstr>Stratum2 Bold</vt:lpstr>
      <vt:lpstr>Office Theme</vt:lpstr>
      <vt:lpstr>Better Seafood Processing School (BSPS)    Cultivating Seafood for the Future</vt:lpstr>
      <vt:lpstr>bringing the Seafood Industry together</vt:lpstr>
      <vt:lpstr>2018 Better Seafood Processing School</vt:lpstr>
      <vt:lpstr>2018 Better Seafood Processing School</vt:lpstr>
      <vt:lpstr>PowerPoint Presentation</vt:lpstr>
      <vt:lpstr>PowerPoint Presentation</vt:lpstr>
      <vt:lpstr>2018 Better Seafood Processing School</vt:lpstr>
      <vt:lpstr>2018 Better Seafood Processing School</vt:lpstr>
      <vt:lpstr>2018 Summary</vt:lpstr>
      <vt:lpstr>2018 Summary</vt:lpstr>
      <vt:lpstr>2019 BSPS</vt:lpstr>
      <vt:lpstr>2019 BSPS Program Development</vt:lpstr>
      <vt:lpstr>COMPLIANCE</vt:lpstr>
      <vt:lpstr>Utilization</vt:lpstr>
      <vt:lpstr>Employee Development</vt:lpstr>
      <vt:lpstr>Wrap Up Panel Discussion</vt:lpstr>
      <vt:lpstr>Hands-On Laboratory Sessions </vt:lpstr>
      <vt:lpstr>TEAM Building Activity 2.0</vt:lpstr>
      <vt:lpstr>Better Seafood Processing School   May 13-14 2019  Astoria, Oregon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Better Seafood Processing School: safety, utilization, innovation</dc:title>
  <dc:creator>angee hunt</dc:creator>
  <cp:lastModifiedBy>Matthew Andrews</cp:lastModifiedBy>
  <cp:revision>90</cp:revision>
  <cp:lastPrinted>2017-09-27T18:56:59Z</cp:lastPrinted>
  <dcterms:created xsi:type="dcterms:W3CDTF">2017-09-27T18:04:08Z</dcterms:created>
  <dcterms:modified xsi:type="dcterms:W3CDTF">2018-09-20T14:33:08Z</dcterms:modified>
</cp:coreProperties>
</file>