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1" r:id="rId1"/>
    <p:sldMasterId id="2147483756" r:id="rId2"/>
  </p:sldMasterIdLst>
  <p:notesMasterIdLst>
    <p:notesMasterId r:id="rId21"/>
  </p:notesMasterIdLst>
  <p:handoutMasterIdLst>
    <p:handoutMasterId r:id="rId22"/>
  </p:handoutMasterIdLst>
  <p:sldIdLst>
    <p:sldId id="409" r:id="rId3"/>
    <p:sldId id="302" r:id="rId4"/>
    <p:sldId id="422" r:id="rId5"/>
    <p:sldId id="411" r:id="rId6"/>
    <p:sldId id="419" r:id="rId7"/>
    <p:sldId id="379" r:id="rId8"/>
    <p:sldId id="414" r:id="rId9"/>
    <p:sldId id="407" r:id="rId10"/>
    <p:sldId id="406" r:id="rId11"/>
    <p:sldId id="404" r:id="rId12"/>
    <p:sldId id="421" r:id="rId13"/>
    <p:sldId id="413" r:id="rId14"/>
    <p:sldId id="412" r:id="rId15"/>
    <p:sldId id="415" r:id="rId16"/>
    <p:sldId id="416" r:id="rId17"/>
    <p:sldId id="417" r:id="rId18"/>
    <p:sldId id="418" r:id="rId19"/>
    <p:sldId id="265" r:id="rId20"/>
  </p:sldIdLst>
  <p:sldSz cx="9144000" cy="6858000" type="screen4x3"/>
  <p:notesSz cx="6954838" cy="9309100"/>
  <p:embeddedFontLst>
    <p:embeddedFont>
      <p:font typeface="나눔명조 ExtraBold" panose="020B0604020202020204" charset="-127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Malgun Gothic" panose="020B0503020000020004" pitchFamily="34" charset="-127"/>
      <p:regular r:id="rId34"/>
      <p:bold r:id="rId35"/>
    </p:embeddedFont>
    <p:embeddedFont>
      <p:font typeface="Segoe UI" panose="020B0502040204020203" pitchFamily="34" charset="0"/>
      <p:regular r:id="rId36"/>
      <p:bold r:id="rId37"/>
      <p:italic r:id="rId38"/>
      <p:boldItalic r:id="rId39"/>
    </p:embeddedFont>
    <p:embeddedFont>
      <p:font typeface="Verdana" panose="020B0604030504040204" pitchFamily="34" charset="0"/>
      <p:regular r:id="rId40"/>
      <p:bold r:id="rId41"/>
      <p:italic r:id="rId42"/>
      <p:boldItalic r:id="rId4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9B00"/>
    <a:srgbClr val="5E6D7C"/>
    <a:srgbClr val="0E161F"/>
    <a:srgbClr val="585858"/>
    <a:srgbClr val="F2F2F2"/>
    <a:srgbClr val="F0F3F7"/>
    <a:srgbClr val="A48179"/>
    <a:srgbClr val="523F3E"/>
    <a:srgbClr val="EFBF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밝은 스타일 3 - 강조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29" autoAdjust="0"/>
    <p:restoredTop sz="95897" autoAdjust="0"/>
  </p:normalViewPr>
  <p:slideViewPr>
    <p:cSldViewPr snapToGrid="0">
      <p:cViewPr varScale="1">
        <p:scale>
          <a:sx n="109" d="100"/>
          <a:sy n="109" d="100"/>
        </p:scale>
        <p:origin x="2046" y="108"/>
      </p:cViewPr>
      <p:guideLst>
        <p:guide orient="horz" pos="2160"/>
        <p:guide pos="4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711" y="2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A6EE593A-6B44-487E-B64A-BF4872A4BE59}" type="datetimeFigureOut">
              <a:rPr lang="ko-KR" altLang="en-US" smtClean="0"/>
              <a:t>2018-09-20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32F1E8CA-136D-40F0-9B6E-207DA0E2B8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2955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E41A8724-E045-4183-A8F3-F40DEFCE34E5}" type="datetimeFigureOut">
              <a:rPr lang="ko-KR" altLang="en-US" smtClean="0"/>
              <a:t>2018-09-20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84300" y="1163638"/>
            <a:ext cx="4186238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02B8B6EC-2392-4FEF-929F-140094BD5B9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4761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8B6EC-2392-4FEF-929F-140094BD5B9E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6189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8B6EC-2392-4FEF-929F-140094BD5B9E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9458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8B6EC-2392-4FEF-929F-140094BD5B9E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0699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8B6EC-2392-4FEF-929F-140094BD5B9E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2742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8B6EC-2392-4FEF-929F-140094BD5B9E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4904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8B6EC-2392-4FEF-929F-140094BD5B9E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920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8B6EC-2392-4FEF-929F-140094BD5B9E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1982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8B6EC-2392-4FEF-929F-140094BD5B9E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511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8B6EC-2392-4FEF-929F-140094BD5B9E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4946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8B6EC-2392-4FEF-929F-140094BD5B9E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2403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8B6EC-2392-4FEF-929F-140094BD5B9E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3540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8B6EC-2392-4FEF-929F-140094BD5B9E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6009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8B6EC-2392-4FEF-929F-140094BD5B9E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0528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8B6EC-2392-4FEF-929F-140094BD5B9E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0719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E5BC2-05AA-403E-8ECD-596E3596C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6897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E5BC2-05AA-403E-8ECD-596E3596C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3519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E5BC2-05AA-403E-8ECD-596E3596C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2715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589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모서리가 둥근 직사각형 22"/>
          <p:cNvSpPr/>
          <p:nvPr userDrawn="1"/>
        </p:nvSpPr>
        <p:spPr>
          <a:xfrm>
            <a:off x="216569" y="256674"/>
            <a:ext cx="8762331" cy="6344652"/>
          </a:xfrm>
          <a:prstGeom prst="roundRect">
            <a:avLst>
              <a:gd name="adj" fmla="val 4042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24" name="자유형 23"/>
          <p:cNvSpPr/>
          <p:nvPr userDrawn="1"/>
        </p:nvSpPr>
        <p:spPr>
          <a:xfrm>
            <a:off x="216568" y="1054770"/>
            <a:ext cx="8752973" cy="5546557"/>
          </a:xfrm>
          <a:custGeom>
            <a:avLst/>
            <a:gdLst>
              <a:gd name="connsiteX0" fmla="*/ 0 w 11670631"/>
              <a:gd name="connsiteY0" fmla="*/ 0 h 5546557"/>
              <a:gd name="connsiteX1" fmla="*/ 11670631 w 11670631"/>
              <a:gd name="connsiteY1" fmla="*/ 0 h 5546557"/>
              <a:gd name="connsiteX2" fmla="*/ 11670631 w 11670631"/>
              <a:gd name="connsiteY2" fmla="*/ 300788 h 5546557"/>
              <a:gd name="connsiteX3" fmla="*/ 11670631 w 11670631"/>
              <a:gd name="connsiteY3" fmla="*/ 677778 h 5546557"/>
              <a:gd name="connsiteX4" fmla="*/ 11670631 w 11670631"/>
              <a:gd name="connsiteY4" fmla="*/ 5290106 h 5546557"/>
              <a:gd name="connsiteX5" fmla="*/ 11414180 w 11670631"/>
              <a:gd name="connsiteY5" fmla="*/ 5546557 h 5546557"/>
              <a:gd name="connsiteX6" fmla="*/ 256451 w 11670631"/>
              <a:gd name="connsiteY6" fmla="*/ 5546557 h 5546557"/>
              <a:gd name="connsiteX7" fmla="*/ 0 w 11670631"/>
              <a:gd name="connsiteY7" fmla="*/ 5290106 h 5546557"/>
              <a:gd name="connsiteX8" fmla="*/ 0 w 11670631"/>
              <a:gd name="connsiteY8" fmla="*/ 677778 h 5546557"/>
              <a:gd name="connsiteX9" fmla="*/ 0 w 11670631"/>
              <a:gd name="connsiteY9" fmla="*/ 300788 h 5546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670631" h="5546557">
                <a:moveTo>
                  <a:pt x="0" y="0"/>
                </a:moveTo>
                <a:lnTo>
                  <a:pt x="11670631" y="0"/>
                </a:lnTo>
                <a:lnTo>
                  <a:pt x="11670631" y="300788"/>
                </a:lnTo>
                <a:lnTo>
                  <a:pt x="11670631" y="677778"/>
                </a:lnTo>
                <a:lnTo>
                  <a:pt x="11670631" y="5290106"/>
                </a:lnTo>
                <a:cubicBezTo>
                  <a:pt x="11670631" y="5431740"/>
                  <a:pt x="11555814" y="5546557"/>
                  <a:pt x="11414180" y="5546557"/>
                </a:cubicBezTo>
                <a:lnTo>
                  <a:pt x="256451" y="5546557"/>
                </a:lnTo>
                <a:cubicBezTo>
                  <a:pt x="114817" y="5546557"/>
                  <a:pt x="0" y="5431740"/>
                  <a:pt x="0" y="5290106"/>
                </a:cubicBezTo>
                <a:lnTo>
                  <a:pt x="0" y="677778"/>
                </a:lnTo>
                <a:lnTo>
                  <a:pt x="0" y="3007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25" name="자유형 24"/>
          <p:cNvSpPr/>
          <p:nvPr userDrawn="1"/>
        </p:nvSpPr>
        <p:spPr>
          <a:xfrm>
            <a:off x="151979" y="256674"/>
            <a:ext cx="647605" cy="6344652"/>
          </a:xfrm>
          <a:custGeom>
            <a:avLst/>
            <a:gdLst>
              <a:gd name="connsiteX0" fmla="*/ 256451 w 786063"/>
              <a:gd name="connsiteY0" fmla="*/ 0 h 6344652"/>
              <a:gd name="connsiteX1" fmla="*/ 786063 w 786063"/>
              <a:gd name="connsiteY1" fmla="*/ 0 h 6344652"/>
              <a:gd name="connsiteX2" fmla="*/ 786063 w 786063"/>
              <a:gd name="connsiteY2" fmla="*/ 6344652 h 6344652"/>
              <a:gd name="connsiteX3" fmla="*/ 256451 w 786063"/>
              <a:gd name="connsiteY3" fmla="*/ 6344652 h 6344652"/>
              <a:gd name="connsiteX4" fmla="*/ 0 w 786063"/>
              <a:gd name="connsiteY4" fmla="*/ 6088201 h 6344652"/>
              <a:gd name="connsiteX5" fmla="*/ 0 w 786063"/>
              <a:gd name="connsiteY5" fmla="*/ 256451 h 6344652"/>
              <a:gd name="connsiteX6" fmla="*/ 256451 w 786063"/>
              <a:gd name="connsiteY6" fmla="*/ 0 h 634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6063" h="6344652">
                <a:moveTo>
                  <a:pt x="256451" y="0"/>
                </a:moveTo>
                <a:lnTo>
                  <a:pt x="786063" y="0"/>
                </a:lnTo>
                <a:lnTo>
                  <a:pt x="786063" y="6344652"/>
                </a:lnTo>
                <a:lnTo>
                  <a:pt x="256451" y="6344652"/>
                </a:lnTo>
                <a:cubicBezTo>
                  <a:pt x="114817" y="6344652"/>
                  <a:pt x="0" y="6229835"/>
                  <a:pt x="0" y="6088201"/>
                </a:cubicBezTo>
                <a:lnTo>
                  <a:pt x="0" y="256451"/>
                </a:lnTo>
                <a:cubicBezTo>
                  <a:pt x="0" y="114817"/>
                  <a:pt x="114817" y="0"/>
                  <a:pt x="256451" y="0"/>
                </a:cubicBezTo>
                <a:close/>
              </a:path>
            </a:pathLst>
          </a:custGeom>
          <a:solidFill>
            <a:srgbClr val="0E16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cxnSp>
        <p:nvCxnSpPr>
          <p:cNvPr id="26" name="직선 연결선 25"/>
          <p:cNvCxnSpPr/>
          <p:nvPr userDrawn="1"/>
        </p:nvCxnSpPr>
        <p:spPr>
          <a:xfrm>
            <a:off x="184267" y="1053733"/>
            <a:ext cx="576000" cy="0"/>
          </a:xfrm>
          <a:prstGeom prst="line">
            <a:avLst/>
          </a:prstGeom>
          <a:ln w="9525">
            <a:solidFill>
              <a:srgbClr val="585858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 userDrawn="1"/>
        </p:nvCxnSpPr>
        <p:spPr>
          <a:xfrm>
            <a:off x="184267" y="1749548"/>
            <a:ext cx="576000" cy="0"/>
          </a:xfrm>
          <a:prstGeom prst="line">
            <a:avLst/>
          </a:prstGeom>
          <a:ln w="9525">
            <a:solidFill>
              <a:srgbClr val="585858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/>
          <p:cNvCxnSpPr/>
          <p:nvPr userDrawn="1"/>
        </p:nvCxnSpPr>
        <p:spPr>
          <a:xfrm>
            <a:off x="184267" y="2445363"/>
            <a:ext cx="576000" cy="0"/>
          </a:xfrm>
          <a:prstGeom prst="line">
            <a:avLst/>
          </a:prstGeom>
          <a:ln w="9525">
            <a:solidFill>
              <a:srgbClr val="585858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/>
          <p:cNvCxnSpPr/>
          <p:nvPr userDrawn="1"/>
        </p:nvCxnSpPr>
        <p:spPr>
          <a:xfrm>
            <a:off x="184267" y="3141178"/>
            <a:ext cx="576000" cy="0"/>
          </a:xfrm>
          <a:prstGeom prst="line">
            <a:avLst/>
          </a:prstGeom>
          <a:ln w="9525">
            <a:solidFill>
              <a:srgbClr val="585858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1979" y="6298206"/>
            <a:ext cx="438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그림 11" descr="바닥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3887" y="4820557"/>
            <a:ext cx="8174127" cy="1821543"/>
          </a:xfrm>
          <a:prstGeom prst="rect">
            <a:avLst/>
          </a:prstGeom>
        </p:spPr>
      </p:pic>
      <p:sp>
        <p:nvSpPr>
          <p:cNvPr id="13" name="Rectangle 5"/>
          <p:cNvSpPr>
            <a:spLocks noChangeArrowheads="1"/>
          </p:cNvSpPr>
          <p:nvPr userDrawn="1"/>
        </p:nvSpPr>
        <p:spPr bwMode="gray">
          <a:xfrm>
            <a:off x="781440" y="2017714"/>
            <a:ext cx="8202615" cy="458361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lIns="108000" tIns="108000" rIns="144000" bIns="72000"/>
          <a:lstStyle/>
          <a:p>
            <a:pPr marL="190500" indent="-19050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buFont typeface="Wingdings" pitchFamily="2" charset="2"/>
              <a:buChar char="§"/>
              <a:defRPr/>
            </a:pPr>
            <a:endParaRPr lang="de-DE" noProof="1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18" name="직선 연결선 26"/>
          <p:cNvCxnSpPr/>
          <p:nvPr userDrawn="1"/>
        </p:nvCxnSpPr>
        <p:spPr>
          <a:xfrm>
            <a:off x="180362" y="3840150"/>
            <a:ext cx="576000" cy="0"/>
          </a:xfrm>
          <a:prstGeom prst="line">
            <a:avLst/>
          </a:prstGeom>
          <a:ln w="9525">
            <a:solidFill>
              <a:srgbClr val="585858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051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689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5555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431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그림 개체 틀 14"/>
          <p:cNvSpPr>
            <a:spLocks noGrp="1"/>
          </p:cNvSpPr>
          <p:nvPr>
            <p:ph type="pic" sz="quarter" idx="10"/>
          </p:nvPr>
        </p:nvSpPr>
        <p:spPr>
          <a:xfrm>
            <a:off x="920353" y="1247775"/>
            <a:ext cx="3662363" cy="51022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8587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C20CD-2D7C-4739-BF8E-6091F71D6F77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B200-958C-40D5-A9E5-F1E245D12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42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C20CD-2D7C-4739-BF8E-6091F71D6F77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B200-958C-40D5-A9E5-F1E245D12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14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E5BC2-05AA-403E-8ECD-596E3596C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69551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C20CD-2D7C-4739-BF8E-6091F71D6F77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B200-958C-40D5-A9E5-F1E245D12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09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C20CD-2D7C-4739-BF8E-6091F71D6F77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B200-958C-40D5-A9E5-F1E245D12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08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C20CD-2D7C-4739-BF8E-6091F71D6F77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B200-958C-40D5-A9E5-F1E245D12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72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C20CD-2D7C-4739-BF8E-6091F71D6F77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B200-958C-40D5-A9E5-F1E245D12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808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C20CD-2D7C-4739-BF8E-6091F71D6F77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B200-958C-40D5-A9E5-F1E245D12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25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C20CD-2D7C-4739-BF8E-6091F71D6F77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B200-958C-40D5-A9E5-F1E245D12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488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C20CD-2D7C-4739-BF8E-6091F71D6F77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B200-958C-40D5-A9E5-F1E245D12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50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C20CD-2D7C-4739-BF8E-6091F71D6F77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B200-958C-40D5-A9E5-F1E245D12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829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C20CD-2D7C-4739-BF8E-6091F71D6F77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B200-958C-40D5-A9E5-F1E245D12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214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E5BC2-05AA-403E-8ECD-596E3596C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60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E5BC2-05AA-403E-8ECD-596E3596C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8597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E5BC2-05AA-403E-8ECD-596E3596C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1058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E5BC2-05AA-403E-8ECD-596E3596C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6387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E5BC2-05AA-403E-8ECD-596E3596C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19799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E5BC2-05AA-403E-8ECD-596E3596C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6942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E5BC2-05AA-403E-8ECD-596E3596C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7588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9/20/2018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5BC2-05AA-403E-8ECD-596E3596CF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그림 7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" y="-594"/>
            <a:ext cx="9167654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4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651" r:id="rId15"/>
    <p:sldLayoutId id="2147483652" r:id="rId16"/>
    <p:sldLayoutId id="2147483653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C20CD-2D7C-4739-BF8E-6091F71D6F77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0B200-958C-40D5-A9E5-F1E245D12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2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://oregonstate.edu/foodsci/centennial-201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tm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7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tiff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11" Type="http://schemas.openxmlformats.org/officeDocument/2006/relationships/image" Target="../media/image29.jpeg"/><Relationship Id="rId5" Type="http://schemas.openxmlformats.org/officeDocument/2006/relationships/image" Target="../media/image24.jpg"/><Relationship Id="rId10" Type="http://schemas.openxmlformats.org/officeDocument/2006/relationships/image" Target="../media/image28.png"/><Relationship Id="rId4" Type="http://schemas.openxmlformats.org/officeDocument/2006/relationships/image" Target="../media/image23.jp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2537190"/>
            <a:ext cx="8953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gradFill flip="none" rotWithShape="1">
                  <a:gsLst>
                    <a:gs pos="0">
                      <a:srgbClr val="92D050"/>
                    </a:gs>
                    <a:gs pos="100000">
                      <a:srgbClr val="00B0F0"/>
                    </a:gs>
                  </a:gsLst>
                  <a:lin ang="10800000" scaled="1"/>
                  <a:tileRect/>
                </a:gradFill>
                <a:ea typeface="나눔명조 ExtraBold" panose="02020603020101020101" pitchFamily="18" charset="-127"/>
              </a:rPr>
              <a:t>Oregon State University</a:t>
            </a:r>
            <a:endParaRPr lang="ko-KR" altLang="en-US" sz="5400" b="1" dirty="0">
              <a:gradFill flip="none" rotWithShape="1">
                <a:gsLst>
                  <a:gs pos="0">
                    <a:srgbClr val="92D050"/>
                  </a:gs>
                  <a:gs pos="100000">
                    <a:srgbClr val="00B0F0"/>
                  </a:gs>
                </a:gsLst>
                <a:lin ang="10800000" scaled="1"/>
                <a:tileRect/>
              </a:gradFill>
              <a:ea typeface="나눔명조 ExtraBold" panose="0202060302010102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9926" y="4760374"/>
            <a:ext cx="4830360" cy="184665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800" b="1" dirty="0">
                <a:cs typeface="Verdana" panose="020B0604030504040204" pitchFamily="34" charset="0"/>
              </a:rPr>
              <a:t>Si Hong Park, Ph.D.</a:t>
            </a:r>
          </a:p>
          <a:p>
            <a:pPr algn="ctr">
              <a:lnSpc>
                <a:spcPct val="120000"/>
              </a:lnSpc>
            </a:pPr>
            <a:r>
              <a:rPr lang="en-US" altLang="ko-KR" sz="2000" dirty="0">
                <a:cs typeface="Verdana" panose="020B0604030504040204" pitchFamily="34" charset="0"/>
              </a:rPr>
              <a:t>Assistant Professor of Food Safety Biologist</a:t>
            </a:r>
          </a:p>
          <a:p>
            <a:pPr algn="ctr">
              <a:lnSpc>
                <a:spcPct val="120000"/>
              </a:lnSpc>
            </a:pPr>
            <a:r>
              <a:rPr lang="en-US" altLang="ko-KR" sz="2000" dirty="0">
                <a:cs typeface="Verdana" panose="020B0604030504040204" pitchFamily="34" charset="0"/>
              </a:rPr>
              <a:t>Department of Food Science and Technology</a:t>
            </a:r>
          </a:p>
          <a:p>
            <a:pPr algn="ctr">
              <a:lnSpc>
                <a:spcPct val="120000"/>
              </a:lnSpc>
            </a:pPr>
            <a:r>
              <a:rPr lang="en-US" altLang="ko-KR" sz="2000" dirty="0">
                <a:cs typeface="Verdana" panose="020B0604030504040204" pitchFamily="34" charset="0"/>
              </a:rPr>
              <a:t>Oregon State University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071" y="115690"/>
            <a:ext cx="3131415" cy="95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56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슬라이드 번호 개체 틀 12"/>
          <p:cNvSpPr txBox="1">
            <a:spLocks/>
          </p:cNvSpPr>
          <p:nvPr/>
        </p:nvSpPr>
        <p:spPr>
          <a:xfrm>
            <a:off x="4582465" y="6577037"/>
            <a:ext cx="571504" cy="293687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- </a:t>
            </a:r>
            <a:fld id="{BA5E3701-A09E-4623-8CA1-9A5E2F4B8D02}" type="slidenum"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pPr algn="ctr">
                <a:defRPr/>
              </a:pPr>
              <a:t>10</a:t>
            </a:fld>
            <a:r>
              <a: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-</a:t>
            </a:r>
            <a:endParaRPr lang="ko-KR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574" y="423123"/>
            <a:ext cx="1471042" cy="448703"/>
          </a:xfrm>
          <a:prstGeom prst="rect">
            <a:avLst/>
          </a:prstGeom>
        </p:spPr>
      </p:pic>
      <p:pic>
        <p:nvPicPr>
          <p:cNvPr id="33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87" y="1211708"/>
            <a:ext cx="4193175" cy="2911926"/>
          </a:xfrm>
          <a:prstGeom prst="rect">
            <a:avLst/>
          </a:prstGeom>
        </p:spPr>
      </p:pic>
      <p:sp>
        <p:nvSpPr>
          <p:cNvPr id="34" name="내용 개체 틀 7"/>
          <p:cNvSpPr txBox="1">
            <a:spLocks/>
          </p:cNvSpPr>
          <p:nvPr/>
        </p:nvSpPr>
        <p:spPr>
          <a:xfrm>
            <a:off x="5147741" y="1092529"/>
            <a:ext cx="3771235" cy="18203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b="1" i="1" u="sng" dirty="0" err="1"/>
              <a:t>PCoA</a:t>
            </a:r>
            <a:r>
              <a:rPr lang="en-US" sz="1800" b="1" i="1" u="sng" dirty="0"/>
              <a:t> plot (dissimilarity comparison)</a:t>
            </a:r>
          </a:p>
          <a:p>
            <a:pPr marL="182880" indent="-182880">
              <a:lnSpc>
                <a:spcPct val="150000"/>
              </a:lnSpc>
              <a:spcBef>
                <a:spcPts val="0"/>
              </a:spcBef>
            </a:pPr>
            <a:r>
              <a:rPr lang="en-US" sz="1800" dirty="0"/>
              <a:t>Cheese tends to cluster together</a:t>
            </a:r>
          </a:p>
          <a:p>
            <a:pPr marL="182880" indent="-182880">
              <a:lnSpc>
                <a:spcPct val="150000"/>
              </a:lnSpc>
              <a:spcBef>
                <a:spcPts val="0"/>
              </a:spcBef>
            </a:pPr>
            <a:r>
              <a:rPr lang="en-US" sz="1800" dirty="0"/>
              <a:t>Sampling location</a:t>
            </a:r>
          </a:p>
          <a:p>
            <a:pPr marL="182880" indent="-182880">
              <a:lnSpc>
                <a:spcPct val="150000"/>
              </a:lnSpc>
              <a:spcBef>
                <a:spcPts val="0"/>
              </a:spcBef>
            </a:pPr>
            <a:r>
              <a:rPr lang="en-US" sz="1800" dirty="0"/>
              <a:t>Provolone and smoked provolone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787" y="4349718"/>
            <a:ext cx="7745792" cy="215928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49626" y="2862899"/>
            <a:ext cx="367205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err="1"/>
              <a:t>Dendrogram</a:t>
            </a:r>
            <a:endParaRPr lang="en-US" b="1" i="1" u="sng" dirty="0"/>
          </a:p>
          <a:p>
            <a:pPr marL="182880" indent="-1828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Based on taxonomic relationships</a:t>
            </a:r>
          </a:p>
          <a:p>
            <a:pPr marL="182880" indent="-1828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Pinot, porter and cider are from </a:t>
            </a:r>
          </a:p>
          <a:p>
            <a:pPr marL="182880" indent="-182880">
              <a:lnSpc>
                <a:spcPct val="150000"/>
              </a:lnSpc>
            </a:pPr>
            <a:r>
              <a:rPr lang="en-US" dirty="0"/>
              <a:t>   cheddar cheese</a:t>
            </a:r>
          </a:p>
        </p:txBody>
      </p:sp>
      <p:sp>
        <p:nvSpPr>
          <p:cNvPr id="18" name="직사각형 21"/>
          <p:cNvSpPr/>
          <p:nvPr/>
        </p:nvSpPr>
        <p:spPr>
          <a:xfrm>
            <a:off x="90230" y="1271474"/>
            <a:ext cx="7665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Prebiotics</a:t>
            </a:r>
          </a:p>
        </p:txBody>
      </p:sp>
      <p:sp>
        <p:nvSpPr>
          <p:cNvPr id="19" name="직사각형 21"/>
          <p:cNvSpPr/>
          <p:nvPr/>
        </p:nvSpPr>
        <p:spPr>
          <a:xfrm>
            <a:off x="188017" y="1889541"/>
            <a:ext cx="57099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Micro-</a:t>
            </a:r>
          </a:p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biome</a:t>
            </a:r>
          </a:p>
        </p:txBody>
      </p:sp>
      <p:sp>
        <p:nvSpPr>
          <p:cNvPr id="20" name="직사각형 21"/>
          <p:cNvSpPr/>
          <p:nvPr/>
        </p:nvSpPr>
        <p:spPr>
          <a:xfrm>
            <a:off x="191224" y="2576239"/>
            <a:ext cx="5677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App.</a:t>
            </a:r>
          </a:p>
          <a:p>
            <a:pPr algn="ctr"/>
            <a:r>
              <a:rPr lang="en-US" altLang="ko-KR" sz="1100" b="1" i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In vivo</a:t>
            </a:r>
          </a:p>
        </p:txBody>
      </p:sp>
      <p:sp>
        <p:nvSpPr>
          <p:cNvPr id="21" name="직사각형 21"/>
          <p:cNvSpPr/>
          <p:nvPr/>
        </p:nvSpPr>
        <p:spPr>
          <a:xfrm>
            <a:off x="174389" y="3262038"/>
            <a:ext cx="60144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App.</a:t>
            </a:r>
          </a:p>
          <a:p>
            <a:pPr algn="ctr"/>
            <a:r>
              <a:rPr lang="en-US" altLang="ko-KR" sz="1100" b="1" i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In vitro</a:t>
            </a:r>
          </a:p>
        </p:txBody>
      </p:sp>
      <p:sp>
        <p:nvSpPr>
          <p:cNvPr id="36" name="직사각형 21"/>
          <p:cNvSpPr/>
          <p:nvPr/>
        </p:nvSpPr>
        <p:spPr>
          <a:xfrm>
            <a:off x="64133" y="3964770"/>
            <a:ext cx="80502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App.</a:t>
            </a:r>
          </a:p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Processing</a:t>
            </a:r>
          </a:p>
        </p:txBody>
      </p:sp>
      <p:sp>
        <p:nvSpPr>
          <p:cNvPr id="37" name="직사각형 21"/>
          <p:cNvSpPr/>
          <p:nvPr/>
        </p:nvSpPr>
        <p:spPr>
          <a:xfrm>
            <a:off x="229242" y="4650570"/>
            <a:ext cx="47481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rgbClr val="DA9B0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App.</a:t>
            </a:r>
          </a:p>
          <a:p>
            <a:pPr algn="ctr"/>
            <a:r>
              <a:rPr lang="en-US" altLang="ko-KR" sz="1100" b="1" dirty="0">
                <a:solidFill>
                  <a:srgbClr val="DA9B0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Food</a:t>
            </a:r>
          </a:p>
        </p:txBody>
      </p:sp>
      <p:grpSp>
        <p:nvGrpSpPr>
          <p:cNvPr id="38" name="그룹 16"/>
          <p:cNvGrpSpPr/>
          <p:nvPr/>
        </p:nvGrpSpPr>
        <p:grpSpPr>
          <a:xfrm>
            <a:off x="43571" y="4575600"/>
            <a:ext cx="737616" cy="637661"/>
            <a:chOff x="286675" y="1057144"/>
            <a:chExt cx="737616" cy="637661"/>
          </a:xfrm>
        </p:grpSpPr>
        <p:sp>
          <p:nvSpPr>
            <p:cNvPr id="39" name="직사각형 17"/>
            <p:cNvSpPr/>
            <p:nvPr/>
          </p:nvSpPr>
          <p:spPr>
            <a:xfrm>
              <a:off x="286675" y="1057144"/>
              <a:ext cx="75474" cy="637661"/>
            </a:xfrm>
            <a:prstGeom prst="rect">
              <a:avLst/>
            </a:prstGeom>
            <a:solidFill>
              <a:srgbClr val="DA9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DA9B00"/>
                </a:solidFill>
              </a:endParaRPr>
            </a:p>
          </p:txBody>
        </p:sp>
        <p:cxnSp>
          <p:nvCxnSpPr>
            <p:cNvPr id="40" name="직선 연결선 18"/>
            <p:cNvCxnSpPr/>
            <p:nvPr/>
          </p:nvCxnSpPr>
          <p:spPr>
            <a:xfrm>
              <a:off x="286675" y="1057144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19"/>
            <p:cNvCxnSpPr/>
            <p:nvPr/>
          </p:nvCxnSpPr>
          <p:spPr>
            <a:xfrm>
              <a:off x="286675" y="1694805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1009312" y="355088"/>
            <a:ext cx="3002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Dr. Si Hong Park</a:t>
            </a:r>
          </a:p>
        </p:txBody>
      </p:sp>
      <p:sp>
        <p:nvSpPr>
          <p:cNvPr id="23" name="직사각형 21">
            <a:extLst>
              <a:ext uri="{FF2B5EF4-FFF2-40B4-BE49-F238E27FC236}">
                <a16:creationId xmlns:a16="http://schemas.microsoft.com/office/drawing/2014/main" id="{FC590759-2A0A-254D-B7D3-D60683CF8890}"/>
              </a:ext>
            </a:extLst>
          </p:cNvPr>
          <p:cNvSpPr/>
          <p:nvPr/>
        </p:nvSpPr>
        <p:spPr>
          <a:xfrm>
            <a:off x="218471" y="1271474"/>
            <a:ext cx="5100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News</a:t>
            </a:r>
          </a:p>
        </p:txBody>
      </p:sp>
      <p:sp>
        <p:nvSpPr>
          <p:cNvPr id="24" name="직사각형 21">
            <a:extLst>
              <a:ext uri="{FF2B5EF4-FFF2-40B4-BE49-F238E27FC236}">
                <a16:creationId xmlns:a16="http://schemas.microsoft.com/office/drawing/2014/main" id="{3EE0B8D1-399A-3147-A61D-EC54964C32C3}"/>
              </a:ext>
            </a:extLst>
          </p:cNvPr>
          <p:cNvSpPr/>
          <p:nvPr/>
        </p:nvSpPr>
        <p:spPr>
          <a:xfrm>
            <a:off x="131914" y="1957637"/>
            <a:ext cx="6832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rgbClr val="DA9B0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Corvallis</a:t>
            </a:r>
          </a:p>
        </p:txBody>
      </p:sp>
      <p:sp>
        <p:nvSpPr>
          <p:cNvPr id="25" name="직사각형 21">
            <a:extLst>
              <a:ext uri="{FF2B5EF4-FFF2-40B4-BE49-F238E27FC236}">
                <a16:creationId xmlns:a16="http://schemas.microsoft.com/office/drawing/2014/main" id="{EFD37B41-BBD0-AC46-8AF5-5E799400F814}"/>
              </a:ext>
            </a:extLst>
          </p:cNvPr>
          <p:cNvSpPr/>
          <p:nvPr/>
        </p:nvSpPr>
        <p:spPr>
          <a:xfrm>
            <a:off x="294618" y="2654063"/>
            <a:ext cx="36099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FIC</a:t>
            </a:r>
            <a:endParaRPr lang="en-US" altLang="ko-KR" sz="1100" b="1" i="1" dirty="0">
              <a:solidFill>
                <a:schemeClr val="bg1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직사각형 21">
            <a:extLst>
              <a:ext uri="{FF2B5EF4-FFF2-40B4-BE49-F238E27FC236}">
                <a16:creationId xmlns:a16="http://schemas.microsoft.com/office/drawing/2014/main" id="{7541207C-7EBD-5244-B9E6-10DD31253BE8}"/>
              </a:ext>
            </a:extLst>
          </p:cNvPr>
          <p:cNvSpPr/>
          <p:nvPr/>
        </p:nvSpPr>
        <p:spPr>
          <a:xfrm>
            <a:off x="118286" y="3193942"/>
            <a:ext cx="71365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Seafood</a:t>
            </a:r>
          </a:p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Research</a:t>
            </a:r>
          </a:p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Lab</a:t>
            </a:r>
          </a:p>
        </p:txBody>
      </p:sp>
      <p:grpSp>
        <p:nvGrpSpPr>
          <p:cNvPr id="27" name="그룹 16">
            <a:extLst>
              <a:ext uri="{FF2B5EF4-FFF2-40B4-BE49-F238E27FC236}">
                <a16:creationId xmlns:a16="http://schemas.microsoft.com/office/drawing/2014/main" id="{7E0D8590-3E85-FD48-AE25-4012727DE5E0}"/>
              </a:ext>
            </a:extLst>
          </p:cNvPr>
          <p:cNvGrpSpPr/>
          <p:nvPr/>
        </p:nvGrpSpPr>
        <p:grpSpPr>
          <a:xfrm>
            <a:off x="43571" y="1783749"/>
            <a:ext cx="737616" cy="637661"/>
            <a:chOff x="286675" y="1057144"/>
            <a:chExt cx="737616" cy="637661"/>
          </a:xfrm>
        </p:grpSpPr>
        <p:sp>
          <p:nvSpPr>
            <p:cNvPr id="29" name="직사각형 17">
              <a:extLst>
                <a:ext uri="{FF2B5EF4-FFF2-40B4-BE49-F238E27FC236}">
                  <a16:creationId xmlns:a16="http://schemas.microsoft.com/office/drawing/2014/main" id="{4BAC0D61-7FC9-ED45-8984-291DB333E5FF}"/>
                </a:ext>
              </a:extLst>
            </p:cNvPr>
            <p:cNvSpPr/>
            <p:nvPr/>
          </p:nvSpPr>
          <p:spPr>
            <a:xfrm>
              <a:off x="286675" y="1057144"/>
              <a:ext cx="75474" cy="637661"/>
            </a:xfrm>
            <a:prstGeom prst="rect">
              <a:avLst/>
            </a:prstGeom>
            <a:solidFill>
              <a:srgbClr val="DA9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DA9B00"/>
                </a:solidFill>
              </a:endParaRPr>
            </a:p>
          </p:txBody>
        </p:sp>
        <p:cxnSp>
          <p:nvCxnSpPr>
            <p:cNvPr id="30" name="직선 연결선 18">
              <a:extLst>
                <a:ext uri="{FF2B5EF4-FFF2-40B4-BE49-F238E27FC236}">
                  <a16:creationId xmlns:a16="http://schemas.microsoft.com/office/drawing/2014/main" id="{075E7291-DE8D-964C-A07A-0A3F04BD00AC}"/>
                </a:ext>
              </a:extLst>
            </p:cNvPr>
            <p:cNvCxnSpPr/>
            <p:nvPr/>
          </p:nvCxnSpPr>
          <p:spPr>
            <a:xfrm>
              <a:off x="286675" y="1057144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19">
              <a:extLst>
                <a:ext uri="{FF2B5EF4-FFF2-40B4-BE49-F238E27FC236}">
                  <a16:creationId xmlns:a16="http://schemas.microsoft.com/office/drawing/2014/main" id="{EC560DA2-B98E-6E48-A47B-4E92065AE225}"/>
                </a:ext>
              </a:extLst>
            </p:cNvPr>
            <p:cNvCxnSpPr/>
            <p:nvPr/>
          </p:nvCxnSpPr>
          <p:spPr>
            <a:xfrm>
              <a:off x="286675" y="1694805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89951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슬라이드 번호 개체 틀 12"/>
          <p:cNvSpPr txBox="1">
            <a:spLocks/>
          </p:cNvSpPr>
          <p:nvPr/>
        </p:nvSpPr>
        <p:spPr>
          <a:xfrm>
            <a:off x="4582465" y="6577037"/>
            <a:ext cx="571504" cy="293687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- </a:t>
            </a:r>
            <a:fld id="{BA5E3701-A09E-4623-8CA1-9A5E2F4B8D02}" type="slidenum"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pPr algn="ctr">
                <a:defRPr/>
              </a:pPr>
              <a:t>11</a:t>
            </a:fld>
            <a:r>
              <a: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-</a:t>
            </a:r>
            <a:endParaRPr lang="ko-KR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574" y="423123"/>
            <a:ext cx="1471042" cy="448703"/>
          </a:xfrm>
          <a:prstGeom prst="rect">
            <a:avLst/>
          </a:prstGeom>
        </p:spPr>
      </p:pic>
      <p:sp>
        <p:nvSpPr>
          <p:cNvPr id="33" name="내용 개체 틀 2"/>
          <p:cNvSpPr txBox="1">
            <a:spLocks/>
          </p:cNvSpPr>
          <p:nvPr/>
        </p:nvSpPr>
        <p:spPr>
          <a:xfrm>
            <a:off x="913761" y="1215666"/>
            <a:ext cx="4240208" cy="13231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Cheese microbiome</a:t>
            </a:r>
          </a:p>
          <a:p>
            <a:pPr marL="0" indent="0">
              <a:buNone/>
            </a:pPr>
            <a:r>
              <a:rPr lang="en-US" sz="2000" dirty="0"/>
              <a:t>       : Cheese processing steps</a:t>
            </a:r>
          </a:p>
          <a:p>
            <a:pPr marL="0" indent="0">
              <a:buNone/>
            </a:pPr>
            <a:r>
              <a:rPr lang="en-US" sz="2000" dirty="0"/>
              <a:t>       : Prebiotics added cheddar cheese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1009312" y="355088"/>
            <a:ext cx="3002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Dr. Si Hong Park</a:t>
            </a:r>
          </a:p>
        </p:txBody>
      </p:sp>
      <p:pic>
        <p:nvPicPr>
          <p:cNvPr id="6" name="그림 7">
            <a:extLst>
              <a:ext uri="{FF2B5EF4-FFF2-40B4-BE49-F238E27FC236}">
                <a16:creationId xmlns:a16="http://schemas.microsoft.com/office/drawing/2014/main" id="{5CA56B29-523F-6C4E-B0ED-70DA22E78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312" y="2538819"/>
            <a:ext cx="7912276" cy="1527168"/>
          </a:xfrm>
          <a:prstGeom prst="rect">
            <a:avLst/>
          </a:prstGeom>
        </p:spPr>
      </p:pic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D5C9B7B3-6751-064D-93F2-BED04EDE5350}"/>
              </a:ext>
            </a:extLst>
          </p:cNvPr>
          <p:cNvSpPr txBox="1">
            <a:spLocks/>
          </p:cNvSpPr>
          <p:nvPr/>
        </p:nvSpPr>
        <p:spPr>
          <a:xfrm>
            <a:off x="910513" y="4305830"/>
            <a:ext cx="6416062" cy="9179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Fresh produce </a:t>
            </a:r>
          </a:p>
          <a:p>
            <a:pPr marL="0" indent="0">
              <a:buNone/>
            </a:pPr>
            <a:r>
              <a:rPr lang="en-US" sz="2000" dirty="0"/>
              <a:t>       : Multiplex and quantitative PCR for pathogen detection</a:t>
            </a:r>
          </a:p>
        </p:txBody>
      </p:sp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69FB26F7-7A9C-4C4B-B96C-A3405B6F8534}"/>
              </a:ext>
            </a:extLst>
          </p:cNvPr>
          <p:cNvSpPr txBox="1">
            <a:spLocks/>
          </p:cNvSpPr>
          <p:nvPr/>
        </p:nvSpPr>
        <p:spPr>
          <a:xfrm>
            <a:off x="910511" y="5375887"/>
            <a:ext cx="4352153" cy="12011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Poultry product</a:t>
            </a:r>
          </a:p>
          <a:p>
            <a:pPr marL="0" indent="0">
              <a:buNone/>
            </a:pPr>
            <a:r>
              <a:rPr lang="en-US" sz="2000" dirty="0"/>
              <a:t>       : Microbiome during storage period</a:t>
            </a:r>
          </a:p>
          <a:p>
            <a:pPr marL="0" indent="0">
              <a:buNone/>
            </a:pPr>
            <a:r>
              <a:rPr lang="en-US" sz="2000" dirty="0"/>
              <a:t>       : Conventional and organic chicken</a:t>
            </a:r>
          </a:p>
        </p:txBody>
      </p:sp>
      <p:sp>
        <p:nvSpPr>
          <p:cNvPr id="9" name="직사각형 21">
            <a:extLst>
              <a:ext uri="{FF2B5EF4-FFF2-40B4-BE49-F238E27FC236}">
                <a16:creationId xmlns:a16="http://schemas.microsoft.com/office/drawing/2014/main" id="{D93A324E-6DD4-244A-B8DE-43CAD361163D}"/>
              </a:ext>
            </a:extLst>
          </p:cNvPr>
          <p:cNvSpPr/>
          <p:nvPr/>
        </p:nvSpPr>
        <p:spPr>
          <a:xfrm>
            <a:off x="218471" y="1271474"/>
            <a:ext cx="5100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News</a:t>
            </a:r>
          </a:p>
        </p:txBody>
      </p:sp>
      <p:sp>
        <p:nvSpPr>
          <p:cNvPr id="10" name="직사각형 21">
            <a:extLst>
              <a:ext uri="{FF2B5EF4-FFF2-40B4-BE49-F238E27FC236}">
                <a16:creationId xmlns:a16="http://schemas.microsoft.com/office/drawing/2014/main" id="{0D78F010-9C8D-CA43-B703-C3150CB0D902}"/>
              </a:ext>
            </a:extLst>
          </p:cNvPr>
          <p:cNvSpPr/>
          <p:nvPr/>
        </p:nvSpPr>
        <p:spPr>
          <a:xfrm>
            <a:off x="131914" y="1957637"/>
            <a:ext cx="6832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rgbClr val="DA9B0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Corvallis</a:t>
            </a:r>
          </a:p>
        </p:txBody>
      </p:sp>
      <p:sp>
        <p:nvSpPr>
          <p:cNvPr id="11" name="직사각형 21">
            <a:extLst>
              <a:ext uri="{FF2B5EF4-FFF2-40B4-BE49-F238E27FC236}">
                <a16:creationId xmlns:a16="http://schemas.microsoft.com/office/drawing/2014/main" id="{535390FD-A1C6-EA45-ABA3-2BC83EBA843D}"/>
              </a:ext>
            </a:extLst>
          </p:cNvPr>
          <p:cNvSpPr/>
          <p:nvPr/>
        </p:nvSpPr>
        <p:spPr>
          <a:xfrm>
            <a:off x="294618" y="2654063"/>
            <a:ext cx="36099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FIC</a:t>
            </a:r>
            <a:endParaRPr lang="en-US" altLang="ko-KR" sz="1100" b="1" i="1" dirty="0">
              <a:solidFill>
                <a:schemeClr val="bg1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직사각형 21">
            <a:extLst>
              <a:ext uri="{FF2B5EF4-FFF2-40B4-BE49-F238E27FC236}">
                <a16:creationId xmlns:a16="http://schemas.microsoft.com/office/drawing/2014/main" id="{D2F9F3E8-DFED-FE48-8E13-1F6D06407D5C}"/>
              </a:ext>
            </a:extLst>
          </p:cNvPr>
          <p:cNvSpPr/>
          <p:nvPr/>
        </p:nvSpPr>
        <p:spPr>
          <a:xfrm>
            <a:off x="118286" y="3193942"/>
            <a:ext cx="71365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Seafood</a:t>
            </a:r>
          </a:p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Research</a:t>
            </a:r>
          </a:p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Lab</a:t>
            </a:r>
          </a:p>
        </p:txBody>
      </p:sp>
      <p:grpSp>
        <p:nvGrpSpPr>
          <p:cNvPr id="13" name="그룹 16">
            <a:extLst>
              <a:ext uri="{FF2B5EF4-FFF2-40B4-BE49-F238E27FC236}">
                <a16:creationId xmlns:a16="http://schemas.microsoft.com/office/drawing/2014/main" id="{9659C4BA-9BBF-564F-BCFE-AA495DB560D7}"/>
              </a:ext>
            </a:extLst>
          </p:cNvPr>
          <p:cNvGrpSpPr/>
          <p:nvPr/>
        </p:nvGrpSpPr>
        <p:grpSpPr>
          <a:xfrm>
            <a:off x="43571" y="1783749"/>
            <a:ext cx="737616" cy="637661"/>
            <a:chOff x="286675" y="1057144"/>
            <a:chExt cx="737616" cy="637661"/>
          </a:xfrm>
        </p:grpSpPr>
        <p:sp>
          <p:nvSpPr>
            <p:cNvPr id="14" name="직사각형 17">
              <a:extLst>
                <a:ext uri="{FF2B5EF4-FFF2-40B4-BE49-F238E27FC236}">
                  <a16:creationId xmlns:a16="http://schemas.microsoft.com/office/drawing/2014/main" id="{1DA1AC66-1E9F-9949-A191-C4C0C4C938B8}"/>
                </a:ext>
              </a:extLst>
            </p:cNvPr>
            <p:cNvSpPr/>
            <p:nvPr/>
          </p:nvSpPr>
          <p:spPr>
            <a:xfrm>
              <a:off x="286675" y="1057144"/>
              <a:ext cx="75474" cy="637661"/>
            </a:xfrm>
            <a:prstGeom prst="rect">
              <a:avLst/>
            </a:prstGeom>
            <a:solidFill>
              <a:srgbClr val="DA9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DA9B00"/>
                </a:solidFill>
              </a:endParaRPr>
            </a:p>
          </p:txBody>
        </p:sp>
        <p:cxnSp>
          <p:nvCxnSpPr>
            <p:cNvPr id="15" name="직선 연결선 18">
              <a:extLst>
                <a:ext uri="{FF2B5EF4-FFF2-40B4-BE49-F238E27FC236}">
                  <a16:creationId xmlns:a16="http://schemas.microsoft.com/office/drawing/2014/main" id="{81BA48C5-9085-7641-98FB-8F48741A9CD4}"/>
                </a:ext>
              </a:extLst>
            </p:cNvPr>
            <p:cNvCxnSpPr/>
            <p:nvPr/>
          </p:nvCxnSpPr>
          <p:spPr>
            <a:xfrm>
              <a:off x="286675" y="1057144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9">
              <a:extLst>
                <a:ext uri="{FF2B5EF4-FFF2-40B4-BE49-F238E27FC236}">
                  <a16:creationId xmlns:a16="http://schemas.microsoft.com/office/drawing/2014/main" id="{A3D87986-7C69-434A-BB9F-26EA1B4FDA9D}"/>
                </a:ext>
              </a:extLst>
            </p:cNvPr>
            <p:cNvCxnSpPr/>
            <p:nvPr/>
          </p:nvCxnSpPr>
          <p:spPr>
            <a:xfrm>
              <a:off x="286675" y="1694805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5772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1219137"/>
            <a:ext cx="8953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gradFill flip="none" rotWithShape="1">
                  <a:gsLst>
                    <a:gs pos="0">
                      <a:srgbClr val="92D050"/>
                    </a:gs>
                    <a:gs pos="100000">
                      <a:srgbClr val="00B0F0"/>
                    </a:gs>
                  </a:gsLst>
                  <a:lin ang="10800000" scaled="1"/>
                  <a:tileRect/>
                </a:gradFill>
                <a:ea typeface="나눔명조 ExtraBold" panose="02020603020101020101" pitchFamily="18" charset="-127"/>
              </a:rPr>
              <a:t>Food Innovation Center (FIC)</a:t>
            </a:r>
            <a:endParaRPr lang="ko-KR" altLang="en-US" sz="5400" b="1" dirty="0">
              <a:gradFill flip="none" rotWithShape="1">
                <a:gsLst>
                  <a:gs pos="0">
                    <a:srgbClr val="92D050"/>
                  </a:gs>
                  <a:gs pos="100000">
                    <a:srgbClr val="00B0F0"/>
                  </a:gs>
                </a:gsLst>
                <a:lin ang="10800000" scaled="1"/>
                <a:tileRect/>
              </a:gradFill>
              <a:ea typeface="나눔명조 ExtraBold" panose="02020603020101020101" pitchFamily="18" charset="-12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071" y="115690"/>
            <a:ext cx="3131415" cy="955018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239466" y="4226230"/>
            <a:ext cx="5003790" cy="996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 err="1">
                <a:solidFill>
                  <a:srgbClr val="4472C4">
                    <a:lumMod val="75000"/>
                  </a:srgbClr>
                </a:solidFill>
                <a:ea typeface="Cambria" charset="0"/>
                <a:cs typeface="Cambria" charset="0"/>
              </a:rPr>
              <a:t>Jovana</a:t>
            </a:r>
            <a:r>
              <a:rPr lang="en-US" sz="1400" dirty="0">
                <a:solidFill>
                  <a:srgbClr val="4472C4">
                    <a:lumMod val="75000"/>
                  </a:srgbClr>
                </a:solidFill>
                <a:ea typeface="Cambria" charset="0"/>
                <a:cs typeface="Cambria" charset="0"/>
              </a:rPr>
              <a:t> </a:t>
            </a:r>
            <a:r>
              <a:rPr lang="en-US" sz="1400" dirty="0" err="1">
                <a:solidFill>
                  <a:srgbClr val="4472C4">
                    <a:lumMod val="75000"/>
                  </a:srgbClr>
                </a:solidFill>
                <a:ea typeface="Cambria" charset="0"/>
                <a:cs typeface="Cambria" charset="0"/>
              </a:rPr>
              <a:t>Kovacevic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Cambria" charset="0"/>
                <a:cs typeface="Cambria" charset="0"/>
              </a:rPr>
              <a:t>, Ph.D.</a:t>
            </a: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Cambria" charset="0"/>
                <a:cs typeface="Cambria" charset="0"/>
              </a:rPr>
              <a:t>Assi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Cambria" charset="0"/>
                <a:cs typeface="Cambria" charset="0"/>
              </a:rPr>
              <a:t>. Prof. and Extension Specialist, Food Safety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Cambria" charset="0"/>
                <a:cs typeface="Cambria" charset="0"/>
              </a:rPr>
              <a:t> Coordinator, FSMA Western Regional Center to Enhance Food Safety,</a:t>
            </a: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aseline="0" dirty="0">
                <a:solidFill>
                  <a:srgbClr val="4472C4">
                    <a:lumMod val="75000"/>
                  </a:srgbClr>
                </a:solidFill>
                <a:ea typeface="Cambria" charset="0"/>
                <a:cs typeface="Cambria" charset="0"/>
              </a:rPr>
              <a:t>Food Innovation Center,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Cambria" charset="0"/>
                <a:cs typeface="Cambria" charset="0"/>
              </a:rPr>
              <a:t>Food Science and Technology, CAS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929" y="2385678"/>
            <a:ext cx="1568865" cy="1699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 descr="OSU.FIC_.1.I.Lobby_.01.MD_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9532" y="4226230"/>
            <a:ext cx="2161874" cy="1440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787" y="2385678"/>
            <a:ext cx="2210619" cy="1519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85671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슬라이드 번호 개체 틀 12"/>
          <p:cNvSpPr txBox="1">
            <a:spLocks/>
          </p:cNvSpPr>
          <p:nvPr/>
        </p:nvSpPr>
        <p:spPr>
          <a:xfrm>
            <a:off x="4582465" y="6577037"/>
            <a:ext cx="571504" cy="293687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- </a:t>
            </a:r>
            <a:fld id="{BA5E3701-A09E-4623-8CA1-9A5E2F4B8D02}" type="slidenum"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pPr algn="ctr">
                <a:defRPr/>
              </a:pPr>
              <a:t>13</a:t>
            </a:fld>
            <a:r>
              <a: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-</a:t>
            </a:r>
            <a:endParaRPr lang="ko-KR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9313" y="355088"/>
            <a:ext cx="7795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Dr. </a:t>
            </a:r>
            <a:r>
              <a:rPr lang="en-US" altLang="ko-KR" sz="3200" b="1" dirty="0" err="1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Jovana</a:t>
            </a:r>
            <a:r>
              <a:rPr lang="en-US" altLang="ko-KR" sz="3200" b="1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Kovacevic</a:t>
            </a:r>
            <a:endParaRPr lang="en-US" altLang="ko-KR" sz="3200" b="1" dirty="0">
              <a:solidFill>
                <a:prstClr val="black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574" y="423123"/>
            <a:ext cx="1471042" cy="448703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45" y="1269680"/>
            <a:ext cx="8136258" cy="4414427"/>
          </a:xfrm>
          <a:prstGeom prst="rect">
            <a:avLst/>
          </a:prstGeom>
        </p:spPr>
      </p:pic>
      <p:sp>
        <p:nvSpPr>
          <p:cNvPr id="6" name="직사각형 21">
            <a:extLst>
              <a:ext uri="{FF2B5EF4-FFF2-40B4-BE49-F238E27FC236}">
                <a16:creationId xmlns:a16="http://schemas.microsoft.com/office/drawing/2014/main" id="{07D32252-87E2-A141-9AF7-EBF920BB4BFD}"/>
              </a:ext>
            </a:extLst>
          </p:cNvPr>
          <p:cNvSpPr/>
          <p:nvPr/>
        </p:nvSpPr>
        <p:spPr>
          <a:xfrm>
            <a:off x="218471" y="1271474"/>
            <a:ext cx="5100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News</a:t>
            </a:r>
          </a:p>
        </p:txBody>
      </p:sp>
      <p:sp>
        <p:nvSpPr>
          <p:cNvPr id="7" name="직사각형 21">
            <a:extLst>
              <a:ext uri="{FF2B5EF4-FFF2-40B4-BE49-F238E27FC236}">
                <a16:creationId xmlns:a16="http://schemas.microsoft.com/office/drawing/2014/main" id="{410057C2-D66A-1148-A581-9786A1FBA9D9}"/>
              </a:ext>
            </a:extLst>
          </p:cNvPr>
          <p:cNvSpPr/>
          <p:nvPr/>
        </p:nvSpPr>
        <p:spPr>
          <a:xfrm>
            <a:off x="131914" y="1957637"/>
            <a:ext cx="6832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Corvallis</a:t>
            </a:r>
          </a:p>
        </p:txBody>
      </p:sp>
      <p:sp>
        <p:nvSpPr>
          <p:cNvPr id="8" name="직사각형 21">
            <a:extLst>
              <a:ext uri="{FF2B5EF4-FFF2-40B4-BE49-F238E27FC236}">
                <a16:creationId xmlns:a16="http://schemas.microsoft.com/office/drawing/2014/main" id="{4C041A47-A2AB-E945-9052-B187ED3CF476}"/>
              </a:ext>
            </a:extLst>
          </p:cNvPr>
          <p:cNvSpPr/>
          <p:nvPr/>
        </p:nvSpPr>
        <p:spPr>
          <a:xfrm>
            <a:off x="294618" y="2654063"/>
            <a:ext cx="36099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rgbClr val="DA9B0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FIC</a:t>
            </a:r>
            <a:endParaRPr lang="en-US" altLang="ko-KR" sz="1100" b="1" i="1" dirty="0">
              <a:solidFill>
                <a:srgbClr val="DA9B00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직사각형 21">
            <a:extLst>
              <a:ext uri="{FF2B5EF4-FFF2-40B4-BE49-F238E27FC236}">
                <a16:creationId xmlns:a16="http://schemas.microsoft.com/office/drawing/2014/main" id="{EBF9D467-9C3B-ED48-9331-51E70D56A0CA}"/>
              </a:ext>
            </a:extLst>
          </p:cNvPr>
          <p:cNvSpPr/>
          <p:nvPr/>
        </p:nvSpPr>
        <p:spPr>
          <a:xfrm>
            <a:off x="118286" y="3193942"/>
            <a:ext cx="71365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Seafood</a:t>
            </a:r>
          </a:p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Research</a:t>
            </a:r>
          </a:p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Lab</a:t>
            </a:r>
          </a:p>
        </p:txBody>
      </p:sp>
      <p:grpSp>
        <p:nvGrpSpPr>
          <p:cNvPr id="10" name="그룹 16">
            <a:extLst>
              <a:ext uri="{FF2B5EF4-FFF2-40B4-BE49-F238E27FC236}">
                <a16:creationId xmlns:a16="http://schemas.microsoft.com/office/drawing/2014/main" id="{7BD175A2-FB18-124D-BBA6-D67598F7AA49}"/>
              </a:ext>
            </a:extLst>
          </p:cNvPr>
          <p:cNvGrpSpPr/>
          <p:nvPr/>
        </p:nvGrpSpPr>
        <p:grpSpPr>
          <a:xfrm>
            <a:off x="43571" y="2474417"/>
            <a:ext cx="737616" cy="637661"/>
            <a:chOff x="286675" y="1057144"/>
            <a:chExt cx="737616" cy="637661"/>
          </a:xfrm>
        </p:grpSpPr>
        <p:sp>
          <p:nvSpPr>
            <p:cNvPr id="11" name="직사각형 17">
              <a:extLst>
                <a:ext uri="{FF2B5EF4-FFF2-40B4-BE49-F238E27FC236}">
                  <a16:creationId xmlns:a16="http://schemas.microsoft.com/office/drawing/2014/main" id="{584EFE12-AD6C-7F44-9894-1EE870CE0C3E}"/>
                </a:ext>
              </a:extLst>
            </p:cNvPr>
            <p:cNvSpPr/>
            <p:nvPr/>
          </p:nvSpPr>
          <p:spPr>
            <a:xfrm>
              <a:off x="286675" y="1057144"/>
              <a:ext cx="75474" cy="637661"/>
            </a:xfrm>
            <a:prstGeom prst="rect">
              <a:avLst/>
            </a:prstGeom>
            <a:solidFill>
              <a:srgbClr val="DA9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DA9B00"/>
                </a:solidFill>
              </a:endParaRPr>
            </a:p>
          </p:txBody>
        </p:sp>
        <p:cxnSp>
          <p:nvCxnSpPr>
            <p:cNvPr id="13" name="직선 연결선 18">
              <a:extLst>
                <a:ext uri="{FF2B5EF4-FFF2-40B4-BE49-F238E27FC236}">
                  <a16:creationId xmlns:a16="http://schemas.microsoft.com/office/drawing/2014/main" id="{67A5CCEA-9717-9342-96BE-51E34D9B13D6}"/>
                </a:ext>
              </a:extLst>
            </p:cNvPr>
            <p:cNvCxnSpPr/>
            <p:nvPr/>
          </p:nvCxnSpPr>
          <p:spPr>
            <a:xfrm>
              <a:off x="286675" y="1057144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9">
              <a:extLst>
                <a:ext uri="{FF2B5EF4-FFF2-40B4-BE49-F238E27FC236}">
                  <a16:creationId xmlns:a16="http://schemas.microsoft.com/office/drawing/2014/main" id="{094FED44-93F6-6045-913F-73F16554410E}"/>
                </a:ext>
              </a:extLst>
            </p:cNvPr>
            <p:cNvCxnSpPr/>
            <p:nvPr/>
          </p:nvCxnSpPr>
          <p:spPr>
            <a:xfrm>
              <a:off x="286675" y="1694805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직사각형 3">
            <a:extLst>
              <a:ext uri="{FF2B5EF4-FFF2-40B4-BE49-F238E27FC236}">
                <a16:creationId xmlns:a16="http://schemas.microsoft.com/office/drawing/2014/main" id="{CB6675F2-8D7F-5E4D-8F39-95D78D862859}"/>
              </a:ext>
            </a:extLst>
          </p:cNvPr>
          <p:cNvSpPr/>
          <p:nvPr/>
        </p:nvSpPr>
        <p:spPr>
          <a:xfrm>
            <a:off x="5233481" y="6118230"/>
            <a:ext cx="3564135" cy="39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</a:pPr>
            <a:r>
              <a:rPr lang="en-US" altLang="ko-KR" sz="1600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Slide courtesy by Dr. Jovana Kovacevic</a:t>
            </a:r>
            <a:endParaRPr lang="ko-KR" altLang="en-US" sz="1600" dirty="0"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5603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슬라이드 번호 개체 틀 12"/>
          <p:cNvSpPr txBox="1">
            <a:spLocks/>
          </p:cNvSpPr>
          <p:nvPr/>
        </p:nvSpPr>
        <p:spPr>
          <a:xfrm>
            <a:off x="4582465" y="6577037"/>
            <a:ext cx="571504" cy="293687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- </a:t>
            </a:r>
            <a:fld id="{BA5E3701-A09E-4623-8CA1-9A5E2F4B8D02}" type="slidenum"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pPr algn="ctr">
                <a:defRPr/>
              </a:pPr>
              <a:t>14</a:t>
            </a:fld>
            <a:r>
              <a: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-</a:t>
            </a:r>
            <a:endParaRPr lang="ko-KR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9313" y="355088"/>
            <a:ext cx="7795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Dr. </a:t>
            </a:r>
            <a:r>
              <a:rPr lang="en-US" altLang="ko-KR" sz="3200" b="1" dirty="0" err="1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Jovana</a:t>
            </a:r>
            <a:r>
              <a:rPr lang="en-US" altLang="ko-KR" sz="3200" b="1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Kovacevic</a:t>
            </a:r>
            <a:endParaRPr lang="en-US" altLang="ko-KR" sz="3200" b="1" dirty="0">
              <a:solidFill>
                <a:prstClr val="black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574" y="423123"/>
            <a:ext cx="1471042" cy="448703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46" y="1129648"/>
            <a:ext cx="8152044" cy="4859259"/>
          </a:xfrm>
          <a:prstGeom prst="rect">
            <a:avLst/>
          </a:prstGeom>
        </p:spPr>
      </p:pic>
      <p:sp>
        <p:nvSpPr>
          <p:cNvPr id="6" name="직사각형 21">
            <a:extLst>
              <a:ext uri="{FF2B5EF4-FFF2-40B4-BE49-F238E27FC236}">
                <a16:creationId xmlns:a16="http://schemas.microsoft.com/office/drawing/2014/main" id="{ECC13EC7-8864-9B4E-94B3-BD7B3035E96B}"/>
              </a:ext>
            </a:extLst>
          </p:cNvPr>
          <p:cNvSpPr/>
          <p:nvPr/>
        </p:nvSpPr>
        <p:spPr>
          <a:xfrm>
            <a:off x="218471" y="1271474"/>
            <a:ext cx="5100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News</a:t>
            </a:r>
          </a:p>
        </p:txBody>
      </p:sp>
      <p:sp>
        <p:nvSpPr>
          <p:cNvPr id="7" name="직사각형 21">
            <a:extLst>
              <a:ext uri="{FF2B5EF4-FFF2-40B4-BE49-F238E27FC236}">
                <a16:creationId xmlns:a16="http://schemas.microsoft.com/office/drawing/2014/main" id="{A0EFC3B0-7E02-1E41-8781-5E4493C7E623}"/>
              </a:ext>
            </a:extLst>
          </p:cNvPr>
          <p:cNvSpPr/>
          <p:nvPr/>
        </p:nvSpPr>
        <p:spPr>
          <a:xfrm>
            <a:off x="131914" y="1957637"/>
            <a:ext cx="6832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Corvallis</a:t>
            </a:r>
          </a:p>
        </p:txBody>
      </p:sp>
      <p:sp>
        <p:nvSpPr>
          <p:cNvPr id="8" name="직사각형 21">
            <a:extLst>
              <a:ext uri="{FF2B5EF4-FFF2-40B4-BE49-F238E27FC236}">
                <a16:creationId xmlns:a16="http://schemas.microsoft.com/office/drawing/2014/main" id="{EE53AD0E-0A94-8F4F-9BA0-C875CA15C481}"/>
              </a:ext>
            </a:extLst>
          </p:cNvPr>
          <p:cNvSpPr/>
          <p:nvPr/>
        </p:nvSpPr>
        <p:spPr>
          <a:xfrm>
            <a:off x="294618" y="2654063"/>
            <a:ext cx="36099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rgbClr val="DA9B0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FIC</a:t>
            </a:r>
            <a:endParaRPr lang="en-US" altLang="ko-KR" sz="1100" b="1" i="1" dirty="0">
              <a:solidFill>
                <a:srgbClr val="DA9B00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직사각형 21">
            <a:extLst>
              <a:ext uri="{FF2B5EF4-FFF2-40B4-BE49-F238E27FC236}">
                <a16:creationId xmlns:a16="http://schemas.microsoft.com/office/drawing/2014/main" id="{308E2BD9-7587-5541-B1B1-F5DDFB7EB1F8}"/>
              </a:ext>
            </a:extLst>
          </p:cNvPr>
          <p:cNvSpPr/>
          <p:nvPr/>
        </p:nvSpPr>
        <p:spPr>
          <a:xfrm>
            <a:off x="118286" y="3193942"/>
            <a:ext cx="71365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Seafood</a:t>
            </a:r>
          </a:p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Research</a:t>
            </a:r>
          </a:p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Lab</a:t>
            </a:r>
          </a:p>
        </p:txBody>
      </p:sp>
      <p:grpSp>
        <p:nvGrpSpPr>
          <p:cNvPr id="10" name="그룹 16">
            <a:extLst>
              <a:ext uri="{FF2B5EF4-FFF2-40B4-BE49-F238E27FC236}">
                <a16:creationId xmlns:a16="http://schemas.microsoft.com/office/drawing/2014/main" id="{FC8354E9-9814-4B46-899B-6217E5961E57}"/>
              </a:ext>
            </a:extLst>
          </p:cNvPr>
          <p:cNvGrpSpPr/>
          <p:nvPr/>
        </p:nvGrpSpPr>
        <p:grpSpPr>
          <a:xfrm>
            <a:off x="43571" y="2474417"/>
            <a:ext cx="737616" cy="637661"/>
            <a:chOff x="286675" y="1057144"/>
            <a:chExt cx="737616" cy="637661"/>
          </a:xfrm>
        </p:grpSpPr>
        <p:sp>
          <p:nvSpPr>
            <p:cNvPr id="11" name="직사각형 17">
              <a:extLst>
                <a:ext uri="{FF2B5EF4-FFF2-40B4-BE49-F238E27FC236}">
                  <a16:creationId xmlns:a16="http://schemas.microsoft.com/office/drawing/2014/main" id="{D3586D30-ADDC-DC42-92DF-35B83F554467}"/>
                </a:ext>
              </a:extLst>
            </p:cNvPr>
            <p:cNvSpPr/>
            <p:nvPr/>
          </p:nvSpPr>
          <p:spPr>
            <a:xfrm>
              <a:off x="286675" y="1057144"/>
              <a:ext cx="75474" cy="637661"/>
            </a:xfrm>
            <a:prstGeom prst="rect">
              <a:avLst/>
            </a:prstGeom>
            <a:solidFill>
              <a:srgbClr val="DA9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DA9B00"/>
                </a:solidFill>
              </a:endParaRPr>
            </a:p>
          </p:txBody>
        </p:sp>
        <p:cxnSp>
          <p:nvCxnSpPr>
            <p:cNvPr id="13" name="직선 연결선 18">
              <a:extLst>
                <a:ext uri="{FF2B5EF4-FFF2-40B4-BE49-F238E27FC236}">
                  <a16:creationId xmlns:a16="http://schemas.microsoft.com/office/drawing/2014/main" id="{2A1E68C9-1FC0-A147-B735-04F492DD3E29}"/>
                </a:ext>
              </a:extLst>
            </p:cNvPr>
            <p:cNvCxnSpPr/>
            <p:nvPr/>
          </p:nvCxnSpPr>
          <p:spPr>
            <a:xfrm>
              <a:off x="286675" y="1057144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9">
              <a:extLst>
                <a:ext uri="{FF2B5EF4-FFF2-40B4-BE49-F238E27FC236}">
                  <a16:creationId xmlns:a16="http://schemas.microsoft.com/office/drawing/2014/main" id="{B129BA90-6265-BD4B-A600-847F333828DC}"/>
                </a:ext>
              </a:extLst>
            </p:cNvPr>
            <p:cNvCxnSpPr/>
            <p:nvPr/>
          </p:nvCxnSpPr>
          <p:spPr>
            <a:xfrm>
              <a:off x="286675" y="1694805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직사각형 3">
            <a:extLst>
              <a:ext uri="{FF2B5EF4-FFF2-40B4-BE49-F238E27FC236}">
                <a16:creationId xmlns:a16="http://schemas.microsoft.com/office/drawing/2014/main" id="{B0A5F10B-D2FB-9047-8220-071822DB29A0}"/>
              </a:ext>
            </a:extLst>
          </p:cNvPr>
          <p:cNvSpPr/>
          <p:nvPr/>
        </p:nvSpPr>
        <p:spPr>
          <a:xfrm>
            <a:off x="5233481" y="6118230"/>
            <a:ext cx="3564135" cy="39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</a:pPr>
            <a:r>
              <a:rPr lang="en-US" altLang="ko-KR" sz="1600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Slide courtesy by Dr. Jovana Kovacevic</a:t>
            </a:r>
            <a:endParaRPr lang="ko-KR" altLang="en-US" sz="1600" dirty="0"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15369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슬라이드 번호 개체 틀 12"/>
          <p:cNvSpPr txBox="1">
            <a:spLocks/>
          </p:cNvSpPr>
          <p:nvPr/>
        </p:nvSpPr>
        <p:spPr>
          <a:xfrm>
            <a:off x="4582465" y="6577037"/>
            <a:ext cx="571504" cy="293687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- </a:t>
            </a:r>
            <a:fld id="{BA5E3701-A09E-4623-8CA1-9A5E2F4B8D02}" type="slidenum"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pPr algn="ctr">
                <a:defRPr/>
              </a:pPr>
              <a:t>15</a:t>
            </a:fld>
            <a:r>
              <a: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-</a:t>
            </a:r>
            <a:endParaRPr lang="ko-KR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9313" y="355088"/>
            <a:ext cx="7795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Dr. </a:t>
            </a:r>
            <a:r>
              <a:rPr lang="en-US" altLang="ko-KR" sz="3200" b="1" dirty="0" err="1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Jovana</a:t>
            </a:r>
            <a:r>
              <a:rPr lang="en-US" altLang="ko-KR" sz="3200" b="1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Kovacevic</a:t>
            </a:r>
            <a:endParaRPr lang="en-US" altLang="ko-KR" sz="3200" b="1" dirty="0">
              <a:solidFill>
                <a:prstClr val="black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574" y="423123"/>
            <a:ext cx="1471042" cy="448703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11" y="1274558"/>
            <a:ext cx="8121269" cy="4739063"/>
          </a:xfrm>
          <a:prstGeom prst="rect">
            <a:avLst/>
          </a:prstGeom>
        </p:spPr>
      </p:pic>
      <p:sp>
        <p:nvSpPr>
          <p:cNvPr id="6" name="직사각형 21">
            <a:extLst>
              <a:ext uri="{FF2B5EF4-FFF2-40B4-BE49-F238E27FC236}">
                <a16:creationId xmlns:a16="http://schemas.microsoft.com/office/drawing/2014/main" id="{81A86404-6D15-D149-BD10-97DE7EA6894B}"/>
              </a:ext>
            </a:extLst>
          </p:cNvPr>
          <p:cNvSpPr/>
          <p:nvPr/>
        </p:nvSpPr>
        <p:spPr>
          <a:xfrm>
            <a:off x="218471" y="1271474"/>
            <a:ext cx="5100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News</a:t>
            </a:r>
          </a:p>
        </p:txBody>
      </p:sp>
      <p:sp>
        <p:nvSpPr>
          <p:cNvPr id="7" name="직사각형 21">
            <a:extLst>
              <a:ext uri="{FF2B5EF4-FFF2-40B4-BE49-F238E27FC236}">
                <a16:creationId xmlns:a16="http://schemas.microsoft.com/office/drawing/2014/main" id="{D0EA5CA1-4D5A-DD4C-A425-BE3C9A01DEB3}"/>
              </a:ext>
            </a:extLst>
          </p:cNvPr>
          <p:cNvSpPr/>
          <p:nvPr/>
        </p:nvSpPr>
        <p:spPr>
          <a:xfrm>
            <a:off x="131914" y="1957637"/>
            <a:ext cx="6832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Corvallis</a:t>
            </a:r>
          </a:p>
        </p:txBody>
      </p:sp>
      <p:sp>
        <p:nvSpPr>
          <p:cNvPr id="8" name="직사각형 21">
            <a:extLst>
              <a:ext uri="{FF2B5EF4-FFF2-40B4-BE49-F238E27FC236}">
                <a16:creationId xmlns:a16="http://schemas.microsoft.com/office/drawing/2014/main" id="{1CDD8BE8-9AD0-BB4F-B2D2-CB8914C1AD17}"/>
              </a:ext>
            </a:extLst>
          </p:cNvPr>
          <p:cNvSpPr/>
          <p:nvPr/>
        </p:nvSpPr>
        <p:spPr>
          <a:xfrm>
            <a:off x="294618" y="2654063"/>
            <a:ext cx="36099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rgbClr val="DA9B0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FIC</a:t>
            </a:r>
            <a:endParaRPr lang="en-US" altLang="ko-KR" sz="1100" b="1" i="1" dirty="0">
              <a:solidFill>
                <a:srgbClr val="DA9B00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직사각형 21">
            <a:extLst>
              <a:ext uri="{FF2B5EF4-FFF2-40B4-BE49-F238E27FC236}">
                <a16:creationId xmlns:a16="http://schemas.microsoft.com/office/drawing/2014/main" id="{87907A20-A6D0-E646-AF88-35B952D6CF15}"/>
              </a:ext>
            </a:extLst>
          </p:cNvPr>
          <p:cNvSpPr/>
          <p:nvPr/>
        </p:nvSpPr>
        <p:spPr>
          <a:xfrm>
            <a:off x="118286" y="3193942"/>
            <a:ext cx="71365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Seafood</a:t>
            </a:r>
          </a:p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Research</a:t>
            </a:r>
          </a:p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Lab</a:t>
            </a:r>
          </a:p>
        </p:txBody>
      </p:sp>
      <p:grpSp>
        <p:nvGrpSpPr>
          <p:cNvPr id="10" name="그룹 16">
            <a:extLst>
              <a:ext uri="{FF2B5EF4-FFF2-40B4-BE49-F238E27FC236}">
                <a16:creationId xmlns:a16="http://schemas.microsoft.com/office/drawing/2014/main" id="{D17C505A-E599-8A40-A572-FA431181A4AA}"/>
              </a:ext>
            </a:extLst>
          </p:cNvPr>
          <p:cNvGrpSpPr/>
          <p:nvPr/>
        </p:nvGrpSpPr>
        <p:grpSpPr>
          <a:xfrm>
            <a:off x="43571" y="2474417"/>
            <a:ext cx="737616" cy="637661"/>
            <a:chOff x="286675" y="1057144"/>
            <a:chExt cx="737616" cy="637661"/>
          </a:xfrm>
        </p:grpSpPr>
        <p:sp>
          <p:nvSpPr>
            <p:cNvPr id="11" name="직사각형 17">
              <a:extLst>
                <a:ext uri="{FF2B5EF4-FFF2-40B4-BE49-F238E27FC236}">
                  <a16:creationId xmlns:a16="http://schemas.microsoft.com/office/drawing/2014/main" id="{7C4725A8-A020-4242-A078-C1DB5AB3E538}"/>
                </a:ext>
              </a:extLst>
            </p:cNvPr>
            <p:cNvSpPr/>
            <p:nvPr/>
          </p:nvSpPr>
          <p:spPr>
            <a:xfrm>
              <a:off x="286675" y="1057144"/>
              <a:ext cx="75474" cy="637661"/>
            </a:xfrm>
            <a:prstGeom prst="rect">
              <a:avLst/>
            </a:prstGeom>
            <a:solidFill>
              <a:srgbClr val="DA9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DA9B00"/>
                </a:solidFill>
              </a:endParaRPr>
            </a:p>
          </p:txBody>
        </p:sp>
        <p:cxnSp>
          <p:nvCxnSpPr>
            <p:cNvPr id="13" name="직선 연결선 18">
              <a:extLst>
                <a:ext uri="{FF2B5EF4-FFF2-40B4-BE49-F238E27FC236}">
                  <a16:creationId xmlns:a16="http://schemas.microsoft.com/office/drawing/2014/main" id="{258E5052-BE36-FA48-822B-1D575316E487}"/>
                </a:ext>
              </a:extLst>
            </p:cNvPr>
            <p:cNvCxnSpPr/>
            <p:nvPr/>
          </p:nvCxnSpPr>
          <p:spPr>
            <a:xfrm>
              <a:off x="286675" y="1057144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9">
              <a:extLst>
                <a:ext uri="{FF2B5EF4-FFF2-40B4-BE49-F238E27FC236}">
                  <a16:creationId xmlns:a16="http://schemas.microsoft.com/office/drawing/2014/main" id="{017116A4-0354-484E-98FA-7E34FFFDE29A}"/>
                </a:ext>
              </a:extLst>
            </p:cNvPr>
            <p:cNvCxnSpPr/>
            <p:nvPr/>
          </p:nvCxnSpPr>
          <p:spPr>
            <a:xfrm>
              <a:off x="286675" y="1694805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직사각형 3">
            <a:extLst>
              <a:ext uri="{FF2B5EF4-FFF2-40B4-BE49-F238E27FC236}">
                <a16:creationId xmlns:a16="http://schemas.microsoft.com/office/drawing/2014/main" id="{361BEE40-F39B-D043-8FD7-F879E5318F0D}"/>
              </a:ext>
            </a:extLst>
          </p:cNvPr>
          <p:cNvSpPr/>
          <p:nvPr/>
        </p:nvSpPr>
        <p:spPr>
          <a:xfrm>
            <a:off x="5233481" y="6118230"/>
            <a:ext cx="3564135" cy="39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</a:pPr>
            <a:r>
              <a:rPr lang="en-US" altLang="ko-KR" sz="1600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Slide courtesy by Dr. Jovana Kovacevic</a:t>
            </a:r>
            <a:endParaRPr lang="ko-KR" altLang="en-US" sz="1600" dirty="0"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2559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슬라이드 번호 개체 틀 12"/>
          <p:cNvSpPr txBox="1">
            <a:spLocks/>
          </p:cNvSpPr>
          <p:nvPr/>
        </p:nvSpPr>
        <p:spPr>
          <a:xfrm>
            <a:off x="4582465" y="6577037"/>
            <a:ext cx="571504" cy="293687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- </a:t>
            </a:r>
            <a:fld id="{BA5E3701-A09E-4623-8CA1-9A5E2F4B8D02}" type="slidenum"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pPr algn="ctr">
                <a:defRPr/>
              </a:pPr>
              <a:t>16</a:t>
            </a:fld>
            <a:r>
              <a: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-</a:t>
            </a:r>
            <a:endParaRPr lang="ko-KR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9313" y="355088"/>
            <a:ext cx="7795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Dr. </a:t>
            </a:r>
            <a:r>
              <a:rPr lang="en-US" altLang="ko-KR" sz="3200" b="1" dirty="0" err="1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Jovana</a:t>
            </a:r>
            <a:r>
              <a:rPr lang="en-US" altLang="ko-KR" sz="3200" b="1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Kovacevic</a:t>
            </a:r>
            <a:endParaRPr lang="en-US" altLang="ko-KR" sz="3200" b="1" dirty="0">
              <a:solidFill>
                <a:prstClr val="black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574" y="423123"/>
            <a:ext cx="1471042" cy="448703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27" y="1129332"/>
            <a:ext cx="7497322" cy="4964337"/>
          </a:xfrm>
          <a:prstGeom prst="rect">
            <a:avLst/>
          </a:prstGeom>
        </p:spPr>
      </p:pic>
      <p:sp>
        <p:nvSpPr>
          <p:cNvPr id="6" name="직사각형 21">
            <a:extLst>
              <a:ext uri="{FF2B5EF4-FFF2-40B4-BE49-F238E27FC236}">
                <a16:creationId xmlns:a16="http://schemas.microsoft.com/office/drawing/2014/main" id="{DED7E646-8F7E-CA44-9A1E-80EC7E9FA0C3}"/>
              </a:ext>
            </a:extLst>
          </p:cNvPr>
          <p:cNvSpPr/>
          <p:nvPr/>
        </p:nvSpPr>
        <p:spPr>
          <a:xfrm>
            <a:off x="218471" y="1271474"/>
            <a:ext cx="5100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News</a:t>
            </a:r>
          </a:p>
        </p:txBody>
      </p:sp>
      <p:sp>
        <p:nvSpPr>
          <p:cNvPr id="7" name="직사각형 21">
            <a:extLst>
              <a:ext uri="{FF2B5EF4-FFF2-40B4-BE49-F238E27FC236}">
                <a16:creationId xmlns:a16="http://schemas.microsoft.com/office/drawing/2014/main" id="{CEBEA044-90DB-224E-8932-5F9D8676F966}"/>
              </a:ext>
            </a:extLst>
          </p:cNvPr>
          <p:cNvSpPr/>
          <p:nvPr/>
        </p:nvSpPr>
        <p:spPr>
          <a:xfrm>
            <a:off x="131914" y="1957637"/>
            <a:ext cx="6832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Corvallis</a:t>
            </a:r>
          </a:p>
        </p:txBody>
      </p:sp>
      <p:sp>
        <p:nvSpPr>
          <p:cNvPr id="8" name="직사각형 21">
            <a:extLst>
              <a:ext uri="{FF2B5EF4-FFF2-40B4-BE49-F238E27FC236}">
                <a16:creationId xmlns:a16="http://schemas.microsoft.com/office/drawing/2014/main" id="{3E537201-AB98-B147-8112-9E94790EA192}"/>
              </a:ext>
            </a:extLst>
          </p:cNvPr>
          <p:cNvSpPr/>
          <p:nvPr/>
        </p:nvSpPr>
        <p:spPr>
          <a:xfrm>
            <a:off x="294618" y="2654063"/>
            <a:ext cx="36099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rgbClr val="DA9B0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FIC</a:t>
            </a:r>
            <a:endParaRPr lang="en-US" altLang="ko-KR" sz="1100" b="1" i="1" dirty="0">
              <a:solidFill>
                <a:srgbClr val="DA9B00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직사각형 21">
            <a:extLst>
              <a:ext uri="{FF2B5EF4-FFF2-40B4-BE49-F238E27FC236}">
                <a16:creationId xmlns:a16="http://schemas.microsoft.com/office/drawing/2014/main" id="{18D17FDC-FC37-544B-9A0C-1A54CD7B16F4}"/>
              </a:ext>
            </a:extLst>
          </p:cNvPr>
          <p:cNvSpPr/>
          <p:nvPr/>
        </p:nvSpPr>
        <p:spPr>
          <a:xfrm>
            <a:off x="118286" y="3193942"/>
            <a:ext cx="71365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Seafood</a:t>
            </a:r>
          </a:p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Research</a:t>
            </a:r>
          </a:p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Lab</a:t>
            </a:r>
          </a:p>
        </p:txBody>
      </p:sp>
      <p:grpSp>
        <p:nvGrpSpPr>
          <p:cNvPr id="10" name="그룹 16">
            <a:extLst>
              <a:ext uri="{FF2B5EF4-FFF2-40B4-BE49-F238E27FC236}">
                <a16:creationId xmlns:a16="http://schemas.microsoft.com/office/drawing/2014/main" id="{6D28FE61-DD2E-4D44-9122-93E6E31416FF}"/>
              </a:ext>
            </a:extLst>
          </p:cNvPr>
          <p:cNvGrpSpPr/>
          <p:nvPr/>
        </p:nvGrpSpPr>
        <p:grpSpPr>
          <a:xfrm>
            <a:off x="43571" y="2474417"/>
            <a:ext cx="737616" cy="637661"/>
            <a:chOff x="286675" y="1057144"/>
            <a:chExt cx="737616" cy="637661"/>
          </a:xfrm>
        </p:grpSpPr>
        <p:sp>
          <p:nvSpPr>
            <p:cNvPr id="11" name="직사각형 17">
              <a:extLst>
                <a:ext uri="{FF2B5EF4-FFF2-40B4-BE49-F238E27FC236}">
                  <a16:creationId xmlns:a16="http://schemas.microsoft.com/office/drawing/2014/main" id="{EECD20EA-4DDC-AA44-9B98-45B147CC278A}"/>
                </a:ext>
              </a:extLst>
            </p:cNvPr>
            <p:cNvSpPr/>
            <p:nvPr/>
          </p:nvSpPr>
          <p:spPr>
            <a:xfrm>
              <a:off x="286675" y="1057144"/>
              <a:ext cx="75474" cy="637661"/>
            </a:xfrm>
            <a:prstGeom prst="rect">
              <a:avLst/>
            </a:prstGeom>
            <a:solidFill>
              <a:srgbClr val="DA9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DA9B00"/>
                </a:solidFill>
              </a:endParaRPr>
            </a:p>
          </p:txBody>
        </p:sp>
        <p:cxnSp>
          <p:nvCxnSpPr>
            <p:cNvPr id="13" name="직선 연결선 18">
              <a:extLst>
                <a:ext uri="{FF2B5EF4-FFF2-40B4-BE49-F238E27FC236}">
                  <a16:creationId xmlns:a16="http://schemas.microsoft.com/office/drawing/2014/main" id="{2B1840FE-6D51-684F-A7E0-5CC8B889CE3F}"/>
                </a:ext>
              </a:extLst>
            </p:cNvPr>
            <p:cNvCxnSpPr/>
            <p:nvPr/>
          </p:nvCxnSpPr>
          <p:spPr>
            <a:xfrm>
              <a:off x="286675" y="1057144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9">
              <a:extLst>
                <a:ext uri="{FF2B5EF4-FFF2-40B4-BE49-F238E27FC236}">
                  <a16:creationId xmlns:a16="http://schemas.microsoft.com/office/drawing/2014/main" id="{9596AFA1-F34E-6748-B168-442E3694E4A4}"/>
                </a:ext>
              </a:extLst>
            </p:cNvPr>
            <p:cNvCxnSpPr/>
            <p:nvPr/>
          </p:nvCxnSpPr>
          <p:spPr>
            <a:xfrm>
              <a:off x="286675" y="1694805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직사각형 3">
            <a:extLst>
              <a:ext uri="{FF2B5EF4-FFF2-40B4-BE49-F238E27FC236}">
                <a16:creationId xmlns:a16="http://schemas.microsoft.com/office/drawing/2014/main" id="{5FC47326-DC00-3B4C-8D4D-891A0B540835}"/>
              </a:ext>
            </a:extLst>
          </p:cNvPr>
          <p:cNvSpPr/>
          <p:nvPr/>
        </p:nvSpPr>
        <p:spPr>
          <a:xfrm>
            <a:off x="5233481" y="6118230"/>
            <a:ext cx="3564135" cy="39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</a:pPr>
            <a:r>
              <a:rPr lang="en-US" altLang="ko-KR" sz="1600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Slide courtesy by Dr. Jovana Kovacevic</a:t>
            </a:r>
            <a:endParaRPr lang="ko-KR" altLang="en-US" sz="1600" dirty="0"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16916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1219137"/>
            <a:ext cx="8953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gradFill flip="none" rotWithShape="1">
                  <a:gsLst>
                    <a:gs pos="0">
                      <a:srgbClr val="92D050"/>
                    </a:gs>
                    <a:gs pos="100000">
                      <a:srgbClr val="00B0F0"/>
                    </a:gs>
                  </a:gsLst>
                  <a:lin ang="10800000" scaled="1"/>
                  <a:tileRect/>
                </a:gradFill>
                <a:ea typeface="나눔명조 ExtraBold" panose="02020603020101020101" pitchFamily="18" charset="-127"/>
              </a:rPr>
              <a:t>Seafood Research Lab (Astoria)</a:t>
            </a:r>
            <a:endParaRPr lang="ko-KR" altLang="en-US" sz="5400" b="1" dirty="0">
              <a:gradFill flip="none" rotWithShape="1">
                <a:gsLst>
                  <a:gs pos="0">
                    <a:srgbClr val="92D050"/>
                  </a:gs>
                  <a:gs pos="100000">
                    <a:srgbClr val="00B0F0"/>
                  </a:gs>
                </a:gsLst>
                <a:lin ang="10800000" scaled="1"/>
                <a:tileRect/>
              </a:gradFill>
              <a:ea typeface="나눔명조 ExtraBold" panose="02020603020101020101" pitchFamily="18" charset="-12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071" y="115690"/>
            <a:ext cx="3131415" cy="955018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103" y="2507940"/>
            <a:ext cx="2768659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560323" y="2507939"/>
            <a:ext cx="53599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0" dirty="0"/>
              <a:t>Seafood HACCP (Dr. Christina DeWitt)</a:t>
            </a:r>
          </a:p>
          <a:p>
            <a:endParaRPr lang="en-US" b="0" dirty="0"/>
          </a:p>
          <a:p>
            <a:pPr marL="285750" indent="-285750">
              <a:buFont typeface="Arial"/>
              <a:buChar char="•"/>
            </a:pPr>
            <a:r>
              <a:rPr lang="en-US" b="0" dirty="0"/>
              <a:t>HPP and SERS research projects in collaboration with FIC and others from OSU</a:t>
            </a:r>
          </a:p>
          <a:p>
            <a:pPr marL="285750" indent="-285750">
              <a:buFont typeface="Arial"/>
              <a:buChar char="•"/>
            </a:pPr>
            <a:endParaRPr lang="en-US" b="0" dirty="0"/>
          </a:p>
          <a:p>
            <a:pPr marL="285750" indent="-285750">
              <a:buFont typeface="Arial"/>
              <a:buChar char="•"/>
            </a:pPr>
            <a:r>
              <a:rPr lang="en-US" b="0" dirty="0"/>
              <a:t>Depuration and </a:t>
            </a:r>
            <a:r>
              <a:rPr lang="en-US" b="0" i="1" dirty="0"/>
              <a:t>Vibrio </a:t>
            </a:r>
            <a:r>
              <a:rPr lang="en-US" b="0" dirty="0"/>
              <a:t>project with Dr. Waite-</a:t>
            </a:r>
            <a:r>
              <a:rPr lang="en-US" b="0" dirty="0" err="1"/>
              <a:t>Cusic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564711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313949" y="4050628"/>
            <a:ext cx="66135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latinLnBrk="1" hangingPunct="1">
              <a:defRPr/>
            </a:pPr>
            <a:r>
              <a:rPr lang="en-US" altLang="ko-KR" sz="3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Thank you for your attention</a:t>
            </a:r>
            <a:endParaRPr lang="ko-KR" altLang="en-US" sz="36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019" y="1934758"/>
            <a:ext cx="1925011" cy="191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19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20"/>
          <p:cNvSpPr/>
          <p:nvPr/>
        </p:nvSpPr>
        <p:spPr>
          <a:xfrm>
            <a:off x="307044" y="628650"/>
            <a:ext cx="8607936" cy="5600700"/>
          </a:xfrm>
          <a:prstGeom prst="rect">
            <a:avLst/>
          </a:prstGeom>
          <a:solidFill>
            <a:schemeClr val="bg1"/>
          </a:solidFill>
          <a:ln>
            <a:solidFill>
              <a:srgbClr val="95A5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3"/>
          <p:cNvSpPr txBox="1"/>
          <p:nvPr/>
        </p:nvSpPr>
        <p:spPr>
          <a:xfrm>
            <a:off x="2383902" y="1493977"/>
            <a:ext cx="4454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2D3E5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Overview</a:t>
            </a:r>
            <a:endParaRPr lang="es-MX" sz="4000" b="1" dirty="0">
              <a:solidFill>
                <a:srgbClr val="2D3E50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Picture 13"/>
          <p:cNvPicPr>
            <a:picLocks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7872" y="2954630"/>
            <a:ext cx="2306002" cy="1408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직사각형 14"/>
          <p:cNvSpPr/>
          <p:nvPr/>
        </p:nvSpPr>
        <p:spPr>
          <a:xfrm>
            <a:off x="3443343" y="3236031"/>
            <a:ext cx="23350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400" b="1" dirty="0">
                <a:ea typeface="Segoe UI" panose="020B0502040204020203" pitchFamily="34" charset="0"/>
                <a:cs typeface="Segoe UI" panose="020B0502040204020203" pitchFamily="34" charset="0"/>
              </a:rPr>
              <a:t>Food Innovation </a:t>
            </a:r>
          </a:p>
          <a:p>
            <a:pPr algn="ctr"/>
            <a:r>
              <a:rPr lang="en-US" altLang="ko-KR" sz="2400" b="1" dirty="0">
                <a:ea typeface="Segoe UI" panose="020B0502040204020203" pitchFamily="34" charset="0"/>
                <a:cs typeface="Segoe UI" panose="020B0502040204020203" pitchFamily="34" charset="0"/>
              </a:rPr>
              <a:t>Center (FIC)</a:t>
            </a:r>
            <a:endParaRPr lang="ko-KR" altLang="en-US" sz="2400" dirty="0"/>
          </a:p>
        </p:txBody>
      </p:sp>
      <p:pic>
        <p:nvPicPr>
          <p:cNvPr id="13" name="Picture 4" descr="wiegand"/>
          <p:cNvPicPr>
            <a:picLocks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" contrast="-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874" y="2965828"/>
            <a:ext cx="2306002" cy="1408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870" y="2947141"/>
            <a:ext cx="2277571" cy="1408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직사각형 8"/>
          <p:cNvSpPr/>
          <p:nvPr/>
        </p:nvSpPr>
        <p:spPr>
          <a:xfrm>
            <a:off x="1310262" y="3397408"/>
            <a:ext cx="12681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400" b="1" dirty="0">
                <a:ea typeface="Segoe UI" panose="020B0502040204020203" pitchFamily="34" charset="0"/>
                <a:cs typeface="Segoe UI" panose="020B0502040204020203" pitchFamily="34" charset="0"/>
              </a:rPr>
              <a:t>Corvallis</a:t>
            </a:r>
            <a:endParaRPr lang="ko-KR" altLang="en-US" sz="2400" dirty="0"/>
          </a:p>
        </p:txBody>
      </p:sp>
      <p:sp>
        <p:nvSpPr>
          <p:cNvPr id="16" name="직사각형 15"/>
          <p:cNvSpPr/>
          <p:nvPr/>
        </p:nvSpPr>
        <p:spPr>
          <a:xfrm>
            <a:off x="6347356" y="3227374"/>
            <a:ext cx="18541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>
                    <a:lumMod val="95000"/>
                    <a:lumOff val="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Seafood </a:t>
            </a:r>
          </a:p>
          <a:p>
            <a:pPr algn="ctr"/>
            <a:r>
              <a:rPr lang="en-US" altLang="ko-KR" sz="2400" b="1" dirty="0">
                <a:solidFill>
                  <a:schemeClr val="tx1">
                    <a:lumMod val="95000"/>
                    <a:lumOff val="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Research Lab</a:t>
            </a:r>
            <a:endParaRPr lang="ko-KR" alt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6574" y="670259"/>
            <a:ext cx="1471042" cy="44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43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슬라이드 번호 개체 틀 12"/>
          <p:cNvSpPr txBox="1">
            <a:spLocks/>
          </p:cNvSpPr>
          <p:nvPr/>
        </p:nvSpPr>
        <p:spPr>
          <a:xfrm>
            <a:off x="4582465" y="6577037"/>
            <a:ext cx="571504" cy="293687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- </a:t>
            </a:r>
            <a:fld id="{BA5E3701-A09E-4623-8CA1-9A5E2F4B8D02}" type="slidenum"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pPr algn="ctr">
                <a:defRPr/>
              </a:pPr>
              <a:t>3</a:t>
            </a:fld>
            <a:r>
              <a: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-</a:t>
            </a:r>
            <a:endParaRPr lang="ko-KR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9313" y="355088"/>
            <a:ext cx="7795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News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574" y="423123"/>
            <a:ext cx="1471042" cy="448703"/>
          </a:xfrm>
          <a:prstGeom prst="rect">
            <a:avLst/>
          </a:prstGeom>
        </p:spPr>
      </p:pic>
      <p:sp>
        <p:nvSpPr>
          <p:cNvPr id="6" name="직사각형 3">
            <a:extLst>
              <a:ext uri="{FF2B5EF4-FFF2-40B4-BE49-F238E27FC236}">
                <a16:creationId xmlns:a16="http://schemas.microsoft.com/office/drawing/2014/main" id="{1CFB5FE7-8240-E949-A002-740223B551B2}"/>
              </a:ext>
            </a:extLst>
          </p:cNvPr>
          <p:cNvSpPr/>
          <p:nvPr/>
        </p:nvSpPr>
        <p:spPr>
          <a:xfrm>
            <a:off x="844893" y="1036408"/>
            <a:ext cx="5954741" cy="5039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5000"/>
              </a:lnSpc>
              <a:buFont typeface="Wingdings" pitchFamily="2" charset="2"/>
              <a:buChar char="Ø"/>
            </a:pPr>
            <a:r>
              <a:rPr lang="en-US" altLang="ko-KR" sz="2000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Department Head</a:t>
            </a: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      </a:t>
            </a:r>
            <a:r>
              <a:rPr lang="en-US" altLang="ko-KR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: Dr. Robert </a:t>
            </a:r>
            <a:r>
              <a:rPr lang="en-US" altLang="ko-KR" dirty="0" err="1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McGorrin</a:t>
            </a:r>
            <a:r>
              <a:rPr lang="en-US" altLang="ko-KR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 will step down (~10/31)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       : Internal Interim department head will be elected</a:t>
            </a:r>
          </a:p>
          <a:p>
            <a:pPr marL="285750" indent="-285750">
              <a:lnSpc>
                <a:spcPct val="135000"/>
              </a:lnSpc>
              <a:buFont typeface="Wingdings" pitchFamily="2" charset="2"/>
              <a:buChar char="Ø"/>
            </a:pPr>
            <a:r>
              <a:rPr lang="en-US" altLang="ko-KR" sz="2000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Dr. Alan </a:t>
            </a:r>
            <a:r>
              <a:rPr lang="en-US" altLang="ko-KR" sz="2000" b="1" dirty="0" err="1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Bakalinsky</a:t>
            </a:r>
            <a:r>
              <a:rPr lang="en-US" altLang="ko-KR" sz="2000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 is retired</a:t>
            </a:r>
          </a:p>
          <a:p>
            <a:pPr>
              <a:lnSpc>
                <a:spcPct val="135000"/>
              </a:lnSpc>
            </a:pPr>
            <a:r>
              <a:rPr lang="en-US" altLang="ko-KR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      </a:t>
            </a:r>
            <a:r>
              <a:rPr lang="en-US" altLang="ko-KR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: Wine microbiologist</a:t>
            </a:r>
            <a:endParaRPr lang="en-US" altLang="ko-KR" b="1" dirty="0">
              <a:solidFill>
                <a:prstClr val="black"/>
              </a:solidFill>
              <a:ea typeface="맑은 고딕" panose="020B0503020000020004" pitchFamily="50" charset="-127"/>
              <a:cs typeface="Arial" pitchFamily="34" charset="0"/>
            </a:endParaRPr>
          </a:p>
          <a:p>
            <a:pPr marL="285750" indent="-285750">
              <a:lnSpc>
                <a:spcPct val="135000"/>
              </a:lnSpc>
              <a:buFont typeface="Wingdings" pitchFamily="2" charset="2"/>
              <a:buChar char="Ø"/>
            </a:pPr>
            <a:r>
              <a:rPr lang="en-US" altLang="ko-KR" sz="2000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Centennial Event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      : 10/19 to 10/20, 2018 at Corvallis, OR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      : Taste of Food Science tours (beer, wine and cheese)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      : FST Centennial banquet and Keynote (pictorial history)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      : </a:t>
            </a:r>
            <a:r>
              <a:rPr lang="en-US" altLang="ko-KR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  <a:hlinkClick r:id="rId4"/>
              </a:rPr>
              <a:t>http://oregonstate.edu/foodsci/centennial-2018</a:t>
            </a:r>
            <a:endParaRPr lang="en-US" altLang="ko-KR" dirty="0">
              <a:solidFill>
                <a:prstClr val="black"/>
              </a:solidFill>
              <a:ea typeface="맑은 고딕" panose="020B0503020000020004" pitchFamily="50" charset="-127"/>
              <a:cs typeface="Arial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altLang="ko-KR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      : Science Pub - Hot topics, </a:t>
            </a:r>
          </a:p>
          <a:p>
            <a:pPr lvl="0">
              <a:lnSpc>
                <a:spcPct val="150000"/>
              </a:lnSpc>
            </a:pPr>
            <a:r>
              <a:rPr lang="en-US" altLang="ko-KR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      : FST and campus tour</a:t>
            </a:r>
            <a:endParaRPr lang="en-US" altLang="ko-KR" sz="1600" b="1" dirty="0">
              <a:solidFill>
                <a:prstClr val="black"/>
              </a:solidFill>
              <a:ea typeface="맑은 고딕" panose="020B0503020000020004" pitchFamily="50" charset="-127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93CF10-DEE1-A24F-BE3B-0E05515B12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48" y="5236430"/>
            <a:ext cx="3189797" cy="12625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E6A8F9-B7B4-CB40-9D86-02FC19D5F8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369" y="1129924"/>
            <a:ext cx="1100871" cy="10587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5B9A5F-22EB-0F46-B702-D804EA8B3E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82" y="2402732"/>
            <a:ext cx="1023970" cy="1001949"/>
          </a:xfrm>
          <a:prstGeom prst="rect">
            <a:avLst/>
          </a:prstGeom>
        </p:spPr>
      </p:pic>
      <p:sp>
        <p:nvSpPr>
          <p:cNvPr id="13" name="직사각형 21">
            <a:extLst>
              <a:ext uri="{FF2B5EF4-FFF2-40B4-BE49-F238E27FC236}">
                <a16:creationId xmlns:a16="http://schemas.microsoft.com/office/drawing/2014/main" id="{93F04B47-4E9F-DD42-AF60-39715FCA7CF6}"/>
              </a:ext>
            </a:extLst>
          </p:cNvPr>
          <p:cNvSpPr/>
          <p:nvPr/>
        </p:nvSpPr>
        <p:spPr>
          <a:xfrm>
            <a:off x="218471" y="1271474"/>
            <a:ext cx="5100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rgbClr val="DA9B0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News</a:t>
            </a:r>
          </a:p>
        </p:txBody>
      </p:sp>
      <p:sp>
        <p:nvSpPr>
          <p:cNvPr id="14" name="직사각형 21">
            <a:extLst>
              <a:ext uri="{FF2B5EF4-FFF2-40B4-BE49-F238E27FC236}">
                <a16:creationId xmlns:a16="http://schemas.microsoft.com/office/drawing/2014/main" id="{437DFAE0-DF0C-3145-B14C-2281E2C6C15A}"/>
              </a:ext>
            </a:extLst>
          </p:cNvPr>
          <p:cNvSpPr/>
          <p:nvPr/>
        </p:nvSpPr>
        <p:spPr>
          <a:xfrm>
            <a:off x="131914" y="1957637"/>
            <a:ext cx="6832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Corvallis</a:t>
            </a:r>
          </a:p>
        </p:txBody>
      </p:sp>
      <p:sp>
        <p:nvSpPr>
          <p:cNvPr id="15" name="직사각형 21">
            <a:extLst>
              <a:ext uri="{FF2B5EF4-FFF2-40B4-BE49-F238E27FC236}">
                <a16:creationId xmlns:a16="http://schemas.microsoft.com/office/drawing/2014/main" id="{0A62D4CF-C9D2-5748-9C55-897B421F72C5}"/>
              </a:ext>
            </a:extLst>
          </p:cNvPr>
          <p:cNvSpPr/>
          <p:nvPr/>
        </p:nvSpPr>
        <p:spPr>
          <a:xfrm>
            <a:off x="294618" y="2654063"/>
            <a:ext cx="36099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FIC</a:t>
            </a:r>
            <a:endParaRPr lang="en-US" altLang="ko-KR" sz="1100" b="1" i="1" dirty="0">
              <a:solidFill>
                <a:schemeClr val="bg1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직사각형 21">
            <a:extLst>
              <a:ext uri="{FF2B5EF4-FFF2-40B4-BE49-F238E27FC236}">
                <a16:creationId xmlns:a16="http://schemas.microsoft.com/office/drawing/2014/main" id="{65BBFA11-103C-4D49-9B92-4DB9F13FD770}"/>
              </a:ext>
            </a:extLst>
          </p:cNvPr>
          <p:cNvSpPr/>
          <p:nvPr/>
        </p:nvSpPr>
        <p:spPr>
          <a:xfrm>
            <a:off x="118286" y="3193942"/>
            <a:ext cx="71365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Seafood</a:t>
            </a:r>
          </a:p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Research</a:t>
            </a:r>
          </a:p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Lab</a:t>
            </a: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698417A3-74C5-5145-9A98-7A5E893D1838}"/>
              </a:ext>
            </a:extLst>
          </p:cNvPr>
          <p:cNvGrpSpPr/>
          <p:nvPr/>
        </p:nvGrpSpPr>
        <p:grpSpPr>
          <a:xfrm>
            <a:off x="43571" y="1083356"/>
            <a:ext cx="737616" cy="637661"/>
            <a:chOff x="286675" y="1057144"/>
            <a:chExt cx="737616" cy="637661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F3760C47-9A6E-A240-9A3A-F90831BB8326}"/>
                </a:ext>
              </a:extLst>
            </p:cNvPr>
            <p:cNvSpPr/>
            <p:nvPr/>
          </p:nvSpPr>
          <p:spPr>
            <a:xfrm>
              <a:off x="286675" y="1057144"/>
              <a:ext cx="75474" cy="637661"/>
            </a:xfrm>
            <a:prstGeom prst="rect">
              <a:avLst/>
            </a:prstGeom>
            <a:solidFill>
              <a:srgbClr val="DA9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DA9B00"/>
                </a:solidFill>
              </a:endParaRPr>
            </a:p>
          </p:txBody>
        </p:sp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17015104-7D8F-2645-9C4B-5F908D91A95D}"/>
                </a:ext>
              </a:extLst>
            </p:cNvPr>
            <p:cNvCxnSpPr/>
            <p:nvPr/>
          </p:nvCxnSpPr>
          <p:spPr>
            <a:xfrm>
              <a:off x="286675" y="1057144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79B140DA-46A4-C64B-87F8-E1FB0C9269B6}"/>
                </a:ext>
              </a:extLst>
            </p:cNvPr>
            <p:cNvCxnSpPr/>
            <p:nvPr/>
          </p:nvCxnSpPr>
          <p:spPr>
            <a:xfrm>
              <a:off x="286675" y="1694805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7864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1219137"/>
            <a:ext cx="8953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gradFill flip="none" rotWithShape="1">
                  <a:gsLst>
                    <a:gs pos="0">
                      <a:srgbClr val="92D050"/>
                    </a:gs>
                    <a:gs pos="100000">
                      <a:srgbClr val="00B0F0"/>
                    </a:gs>
                  </a:gsLst>
                  <a:lin ang="10800000" scaled="1"/>
                  <a:tileRect/>
                </a:gradFill>
                <a:ea typeface="나눔명조 ExtraBold" panose="02020603020101020101" pitchFamily="18" charset="-127"/>
              </a:rPr>
              <a:t>Corvallis</a:t>
            </a:r>
            <a:endParaRPr lang="ko-KR" altLang="en-US" sz="5400" b="1" dirty="0">
              <a:gradFill flip="none" rotWithShape="1">
                <a:gsLst>
                  <a:gs pos="0">
                    <a:srgbClr val="92D050"/>
                  </a:gs>
                  <a:gs pos="100000">
                    <a:srgbClr val="00B0F0"/>
                  </a:gs>
                </a:gsLst>
                <a:lin ang="10800000" scaled="1"/>
                <a:tileRect/>
              </a:gradFill>
              <a:ea typeface="나눔명조 ExtraBold" panose="02020603020101020101" pitchFamily="18" charset="-12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071" y="115690"/>
            <a:ext cx="3131415" cy="955018"/>
          </a:xfrm>
          <a:prstGeom prst="rect">
            <a:avLst/>
          </a:prstGeom>
        </p:spPr>
      </p:pic>
      <p:pic>
        <p:nvPicPr>
          <p:cNvPr id="8" name="Picture 7"/>
          <p:cNvPicPr preferRelativeResize="0"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326"/>
          <a:stretch/>
        </p:blipFill>
        <p:spPr>
          <a:xfrm>
            <a:off x="3849525" y="2973236"/>
            <a:ext cx="1645920" cy="192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 preferRelativeResize="0"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11" r="26711"/>
          <a:stretch/>
        </p:blipFill>
        <p:spPr>
          <a:xfrm>
            <a:off x="802674" y="2966323"/>
            <a:ext cx="1645920" cy="192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AE732D-9315-4F77-A796-023FFB3C95B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5436" y="2966323"/>
            <a:ext cx="1645920" cy="192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3229977" y="5056927"/>
            <a:ext cx="2885016" cy="861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Cambria" charset="0"/>
                <a:cs typeface="Cambria" charset="0"/>
              </a:rPr>
              <a:t>Joy Waite-Cusic, Ph.D.</a:t>
            </a: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Cambria" charset="0"/>
                <a:cs typeface="Cambria" charset="0"/>
              </a:rPr>
              <a:t>Ass</a:t>
            </a:r>
            <a:r>
              <a:rPr lang="en-US" sz="1400" dirty="0">
                <a:solidFill>
                  <a:srgbClr val="4472C4">
                    <a:lumMod val="75000"/>
                  </a:srgbClr>
                </a:solidFill>
                <a:ea typeface="Cambria" charset="0"/>
                <a:cs typeface="Cambria" charset="0"/>
              </a:rPr>
              <a:t>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Cambria" charset="0"/>
                <a:cs typeface="Cambria" charset="0"/>
              </a:rPr>
              <a:t>. Prof. of Food Safety Systems</a:t>
            </a: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Cambria" charset="0"/>
                <a:cs typeface="Cambria" charset="0"/>
              </a:rPr>
              <a:t>Food Science and Technology, CAS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03669" y="5050014"/>
            <a:ext cx="3043930" cy="8684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Cambria" charset="0"/>
                <a:cs typeface="Cambria" charset="0"/>
              </a:rPr>
              <a:t>Lisbeth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Cambria" charset="0"/>
                <a:cs typeface="Cambria" charset="0"/>
              </a:rPr>
              <a:t>Goddik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Cambria" charset="0"/>
                <a:cs typeface="Cambria" charset="0"/>
              </a:rPr>
              <a:t>, Ph.D.</a:t>
            </a: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Cambria" charset="0"/>
                <a:cs typeface="Cambria" charset="0"/>
              </a:rPr>
              <a:t>Prof. and Extension Dairy Processing</a:t>
            </a: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Cambria" charset="0"/>
                <a:cs typeface="Cambria" charset="0"/>
              </a:rPr>
              <a:t>Food Science and Technology, CAS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6191529" y="5050014"/>
            <a:ext cx="2961141" cy="762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Cambria" charset="0"/>
                <a:cs typeface="Cambria" charset="0"/>
              </a:rPr>
              <a:t>Si Hong Park, Ph.D.</a:t>
            </a: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Cambria" charset="0"/>
                <a:cs typeface="Cambria" charset="0"/>
              </a:rPr>
              <a:t>Assist.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Cambria" charset="0"/>
                <a:cs typeface="Cambria" charset="0"/>
              </a:rPr>
              <a:t> Prof., Food Safety Biologist </a:t>
            </a: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Cambria" charset="0"/>
                <a:cs typeface="Cambria" charset="0"/>
              </a:rPr>
              <a:t>Food Science and Technology, CAS</a:t>
            </a:r>
          </a:p>
        </p:txBody>
      </p:sp>
    </p:spTree>
    <p:extLst>
      <p:ext uri="{BB962C8B-B14F-4D97-AF65-F5344CB8AC3E}">
        <p14:creationId xmlns:p14="http://schemas.microsoft.com/office/powerpoint/2010/main" val="2696523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슬라이드 번호 개체 틀 12"/>
          <p:cNvSpPr txBox="1">
            <a:spLocks/>
          </p:cNvSpPr>
          <p:nvPr/>
        </p:nvSpPr>
        <p:spPr>
          <a:xfrm>
            <a:off x="4582465" y="6577037"/>
            <a:ext cx="571504" cy="293687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- </a:t>
            </a:r>
            <a:fld id="{BA5E3701-A09E-4623-8CA1-9A5E2F4B8D02}" type="slidenum"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pPr algn="ctr">
                <a:defRPr/>
              </a:pPr>
              <a:t>5</a:t>
            </a:fld>
            <a:r>
              <a: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-</a:t>
            </a:r>
            <a:endParaRPr lang="ko-KR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9313" y="355088"/>
            <a:ext cx="7795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Dr. Joy Waite-Cusic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574" y="423123"/>
            <a:ext cx="1471042" cy="448703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9" y="1150170"/>
            <a:ext cx="8050625" cy="4958799"/>
          </a:xfrm>
          <a:prstGeom prst="rect">
            <a:avLst/>
          </a:prstGeom>
        </p:spPr>
      </p:pic>
      <p:sp>
        <p:nvSpPr>
          <p:cNvPr id="6" name="직사각형 21">
            <a:extLst>
              <a:ext uri="{FF2B5EF4-FFF2-40B4-BE49-F238E27FC236}">
                <a16:creationId xmlns:a16="http://schemas.microsoft.com/office/drawing/2014/main" id="{7187E588-CC4A-564F-A005-399DA7C7ADD7}"/>
              </a:ext>
            </a:extLst>
          </p:cNvPr>
          <p:cNvSpPr/>
          <p:nvPr/>
        </p:nvSpPr>
        <p:spPr>
          <a:xfrm>
            <a:off x="218471" y="1271474"/>
            <a:ext cx="5100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News</a:t>
            </a:r>
          </a:p>
        </p:txBody>
      </p:sp>
      <p:sp>
        <p:nvSpPr>
          <p:cNvPr id="7" name="직사각형 21">
            <a:extLst>
              <a:ext uri="{FF2B5EF4-FFF2-40B4-BE49-F238E27FC236}">
                <a16:creationId xmlns:a16="http://schemas.microsoft.com/office/drawing/2014/main" id="{C173F9E7-EA6D-664B-9626-7631F445EBA3}"/>
              </a:ext>
            </a:extLst>
          </p:cNvPr>
          <p:cNvSpPr/>
          <p:nvPr/>
        </p:nvSpPr>
        <p:spPr>
          <a:xfrm>
            <a:off x="131914" y="1957637"/>
            <a:ext cx="6832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rgbClr val="DA9B0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Corvallis</a:t>
            </a:r>
          </a:p>
        </p:txBody>
      </p:sp>
      <p:sp>
        <p:nvSpPr>
          <p:cNvPr id="8" name="직사각형 21">
            <a:extLst>
              <a:ext uri="{FF2B5EF4-FFF2-40B4-BE49-F238E27FC236}">
                <a16:creationId xmlns:a16="http://schemas.microsoft.com/office/drawing/2014/main" id="{A0BB93AE-D99B-0642-A3CE-5EC91C47970A}"/>
              </a:ext>
            </a:extLst>
          </p:cNvPr>
          <p:cNvSpPr/>
          <p:nvPr/>
        </p:nvSpPr>
        <p:spPr>
          <a:xfrm>
            <a:off x="294618" y="2654063"/>
            <a:ext cx="36099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FIC</a:t>
            </a:r>
            <a:endParaRPr lang="en-US" altLang="ko-KR" sz="1100" b="1" i="1" dirty="0">
              <a:solidFill>
                <a:schemeClr val="bg1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직사각형 21">
            <a:extLst>
              <a:ext uri="{FF2B5EF4-FFF2-40B4-BE49-F238E27FC236}">
                <a16:creationId xmlns:a16="http://schemas.microsoft.com/office/drawing/2014/main" id="{E9841D22-5713-CA4A-BB1F-4CF75E884118}"/>
              </a:ext>
            </a:extLst>
          </p:cNvPr>
          <p:cNvSpPr/>
          <p:nvPr/>
        </p:nvSpPr>
        <p:spPr>
          <a:xfrm>
            <a:off x="118286" y="3193942"/>
            <a:ext cx="71365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Seafood</a:t>
            </a:r>
          </a:p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Research</a:t>
            </a:r>
          </a:p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Lab</a:t>
            </a:r>
          </a:p>
        </p:txBody>
      </p:sp>
      <p:grpSp>
        <p:nvGrpSpPr>
          <p:cNvPr id="10" name="그룹 16">
            <a:extLst>
              <a:ext uri="{FF2B5EF4-FFF2-40B4-BE49-F238E27FC236}">
                <a16:creationId xmlns:a16="http://schemas.microsoft.com/office/drawing/2014/main" id="{86812181-6A38-1B4F-9990-16C35A16DB73}"/>
              </a:ext>
            </a:extLst>
          </p:cNvPr>
          <p:cNvGrpSpPr/>
          <p:nvPr/>
        </p:nvGrpSpPr>
        <p:grpSpPr>
          <a:xfrm>
            <a:off x="43571" y="1783749"/>
            <a:ext cx="737616" cy="637661"/>
            <a:chOff x="286675" y="1057144"/>
            <a:chExt cx="737616" cy="637661"/>
          </a:xfrm>
        </p:grpSpPr>
        <p:sp>
          <p:nvSpPr>
            <p:cNvPr id="11" name="직사각형 17">
              <a:extLst>
                <a:ext uri="{FF2B5EF4-FFF2-40B4-BE49-F238E27FC236}">
                  <a16:creationId xmlns:a16="http://schemas.microsoft.com/office/drawing/2014/main" id="{EAA1AC83-CA99-9044-87B7-6EE468E70FCA}"/>
                </a:ext>
              </a:extLst>
            </p:cNvPr>
            <p:cNvSpPr/>
            <p:nvPr/>
          </p:nvSpPr>
          <p:spPr>
            <a:xfrm>
              <a:off x="286675" y="1057144"/>
              <a:ext cx="75474" cy="637661"/>
            </a:xfrm>
            <a:prstGeom prst="rect">
              <a:avLst/>
            </a:prstGeom>
            <a:solidFill>
              <a:srgbClr val="DA9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DA9B00"/>
                </a:solidFill>
              </a:endParaRPr>
            </a:p>
          </p:txBody>
        </p:sp>
        <p:cxnSp>
          <p:nvCxnSpPr>
            <p:cNvPr id="13" name="직선 연결선 18">
              <a:extLst>
                <a:ext uri="{FF2B5EF4-FFF2-40B4-BE49-F238E27FC236}">
                  <a16:creationId xmlns:a16="http://schemas.microsoft.com/office/drawing/2014/main" id="{866CB92E-811E-0340-A378-9D4A7E85C356}"/>
                </a:ext>
              </a:extLst>
            </p:cNvPr>
            <p:cNvCxnSpPr/>
            <p:nvPr/>
          </p:nvCxnSpPr>
          <p:spPr>
            <a:xfrm>
              <a:off x="286675" y="1057144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9">
              <a:extLst>
                <a:ext uri="{FF2B5EF4-FFF2-40B4-BE49-F238E27FC236}">
                  <a16:creationId xmlns:a16="http://schemas.microsoft.com/office/drawing/2014/main" id="{FEE7B07D-B303-364A-A7BA-495375538EB8}"/>
                </a:ext>
              </a:extLst>
            </p:cNvPr>
            <p:cNvCxnSpPr/>
            <p:nvPr/>
          </p:nvCxnSpPr>
          <p:spPr>
            <a:xfrm>
              <a:off x="286675" y="1694805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직사각형 3">
            <a:extLst>
              <a:ext uri="{FF2B5EF4-FFF2-40B4-BE49-F238E27FC236}">
                <a16:creationId xmlns:a16="http://schemas.microsoft.com/office/drawing/2014/main" id="{9F0CCB15-EDAE-2C40-86FF-59EA23C70AEB}"/>
              </a:ext>
            </a:extLst>
          </p:cNvPr>
          <p:cNvSpPr/>
          <p:nvPr/>
        </p:nvSpPr>
        <p:spPr>
          <a:xfrm>
            <a:off x="5451504" y="6118230"/>
            <a:ext cx="3346112" cy="39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</a:pPr>
            <a:r>
              <a:rPr lang="en-US" altLang="ko-KR" sz="1600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Slide courtesy by Dr. Joy Waite-Cusic</a:t>
            </a:r>
            <a:endParaRPr lang="ko-KR" altLang="en-US" sz="1600" dirty="0"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70415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9312" y="355088"/>
            <a:ext cx="3002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Dr. Si Hong Park</a:t>
            </a:r>
          </a:p>
        </p:txBody>
      </p:sp>
      <p:sp>
        <p:nvSpPr>
          <p:cNvPr id="11" name="슬라이드 번호 개체 틀 12"/>
          <p:cNvSpPr txBox="1">
            <a:spLocks/>
          </p:cNvSpPr>
          <p:nvPr/>
        </p:nvSpPr>
        <p:spPr>
          <a:xfrm>
            <a:off x="4582465" y="6577037"/>
            <a:ext cx="571504" cy="293687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- </a:t>
            </a:r>
            <a:fld id="{BA5E3701-A09E-4623-8CA1-9A5E2F4B8D02}" type="slidenum"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pPr algn="ctr">
                <a:defRPr/>
              </a:pPr>
              <a:t>6</a:t>
            </a:fld>
            <a:r>
              <a: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-</a:t>
            </a:r>
            <a:endParaRPr lang="ko-KR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52475" y="1588278"/>
            <a:ext cx="2179646" cy="747602"/>
            <a:chOff x="968000" y="1613354"/>
            <a:chExt cx="2179646" cy="747602"/>
          </a:xfrm>
        </p:grpSpPr>
        <p:sp>
          <p:nvSpPr>
            <p:cNvPr id="21" name="Rectangle 4"/>
            <p:cNvSpPr>
              <a:spLocks noChangeArrowheads="1"/>
            </p:cNvSpPr>
            <p:nvPr/>
          </p:nvSpPr>
          <p:spPr bwMode="gray">
            <a:xfrm>
              <a:off x="968000" y="1653070"/>
              <a:ext cx="2179646" cy="70788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lIns="216000" tIns="108000" rIns="144000" bIns="72000" anchor="ctr"/>
            <a:lstStyle/>
            <a:p>
              <a:pPr>
                <a:lnSpc>
                  <a:spcPct val="95000"/>
                </a:lnSpc>
                <a:buClr>
                  <a:srgbClr val="969696"/>
                </a:buClr>
              </a:pPr>
              <a:endParaRPr lang="en-US" altLang="de-DE" noProof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3" name="직사각형 35"/>
            <p:cNvSpPr/>
            <p:nvPr/>
          </p:nvSpPr>
          <p:spPr>
            <a:xfrm>
              <a:off x="968000" y="1613354"/>
              <a:ext cx="2176716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prstClr val="black"/>
                  </a:solidFill>
                  <a:cs typeface="Arial" pitchFamily="34" charset="0"/>
                </a:rPr>
                <a:t>Research Assistant </a:t>
              </a:r>
            </a:p>
            <a:p>
              <a:r>
                <a:rPr lang="en-US" altLang="ko-KR" sz="1600" dirty="0">
                  <a:solidFill>
                    <a:prstClr val="black"/>
                  </a:solidFill>
                  <a:cs typeface="Arial" pitchFamily="34" charset="0"/>
                </a:rPr>
                <a:t>Sang In Lee</a:t>
              </a:r>
              <a:endParaRPr lang="ko-KR" altLang="en-US" sz="1600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745" y="284443"/>
            <a:ext cx="2380349" cy="726063"/>
          </a:xfrm>
          <a:prstGeom prst="rect">
            <a:avLst/>
          </a:prstGeom>
        </p:spPr>
      </p:pic>
      <p:pic>
        <p:nvPicPr>
          <p:cNvPr id="2" name="Picture 1"/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6917" r="18160" b="19117"/>
          <a:stretch/>
        </p:blipFill>
        <p:spPr>
          <a:xfrm>
            <a:off x="4670584" y="4951045"/>
            <a:ext cx="640080" cy="7315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2475" y="2431248"/>
            <a:ext cx="2282223" cy="1015663"/>
            <a:chOff x="968000" y="2740734"/>
            <a:chExt cx="2282223" cy="1015663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gray">
            <a:xfrm>
              <a:off x="968001" y="2780450"/>
              <a:ext cx="2176715" cy="97594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lIns="216000" tIns="108000" rIns="144000" bIns="72000" anchor="ctr"/>
            <a:lstStyle/>
            <a:p>
              <a:pPr>
                <a:lnSpc>
                  <a:spcPct val="95000"/>
                </a:lnSpc>
                <a:buClr>
                  <a:srgbClr val="969696"/>
                </a:buClr>
              </a:pPr>
              <a:endParaRPr lang="en-US" altLang="de-DE" noProof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" name="직사각형 35"/>
            <p:cNvSpPr/>
            <p:nvPr/>
          </p:nvSpPr>
          <p:spPr>
            <a:xfrm>
              <a:off x="968000" y="2740734"/>
              <a:ext cx="2282223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solidFill>
                    <a:prstClr val="black"/>
                  </a:solidFill>
                  <a:cs typeface="Arial" pitchFamily="34" charset="0"/>
                </a:rPr>
                <a:t>Graduate Student</a:t>
              </a:r>
            </a:p>
            <a:p>
              <a:r>
                <a:rPr lang="en-US" altLang="ko-KR" sz="1600" dirty="0" err="1">
                  <a:solidFill>
                    <a:prstClr val="black"/>
                  </a:solidFill>
                  <a:cs typeface="Arial" pitchFamily="34" charset="0"/>
                </a:rPr>
                <a:t>Jungmin</a:t>
              </a:r>
              <a:r>
                <a:rPr lang="en-US" altLang="ko-KR" sz="1600" dirty="0">
                  <a:solidFill>
                    <a:prstClr val="black"/>
                  </a:solidFill>
                  <a:cs typeface="Arial" pitchFamily="34" charset="0"/>
                </a:rPr>
                <a:t> Choi (</a:t>
              </a:r>
              <a:r>
                <a:rPr lang="en-US" altLang="ko-KR" sz="1600" dirty="0" err="1">
                  <a:solidFill>
                    <a:prstClr val="black"/>
                  </a:solidFill>
                  <a:cs typeface="Arial" pitchFamily="34" charset="0"/>
                </a:rPr>
                <a:t>Ph.D</a:t>
              </a:r>
              <a:r>
                <a:rPr lang="en-US" altLang="ko-KR" sz="1600" dirty="0">
                  <a:solidFill>
                    <a:prstClr val="black"/>
                  </a:solidFill>
                  <a:cs typeface="Arial" pitchFamily="34" charset="0"/>
                </a:rPr>
                <a:t>)</a:t>
              </a:r>
            </a:p>
            <a:p>
              <a:r>
                <a:rPr lang="en-US" altLang="ko-KR" sz="1600" dirty="0">
                  <a:solidFill>
                    <a:prstClr val="black"/>
                  </a:solidFill>
                  <a:cs typeface="Arial" pitchFamily="34" charset="0"/>
                </a:rPr>
                <a:t>Ian </a:t>
              </a:r>
              <a:r>
                <a:rPr lang="en-US" altLang="ko-KR" sz="1600" dirty="0" err="1">
                  <a:solidFill>
                    <a:prstClr val="black"/>
                  </a:solidFill>
                  <a:cs typeface="Arial" pitchFamily="34" charset="0"/>
                </a:rPr>
                <a:t>Moppert</a:t>
              </a:r>
              <a:r>
                <a:rPr lang="en-US" altLang="ko-KR" sz="1600" dirty="0">
                  <a:solidFill>
                    <a:prstClr val="black"/>
                  </a:solidFill>
                  <a:cs typeface="Arial" pitchFamily="34" charset="0"/>
                </a:rPr>
                <a:t> (MS)</a:t>
              </a:r>
              <a:endParaRPr lang="ko-KR" altLang="en-US" sz="16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52475" y="4022513"/>
            <a:ext cx="2176716" cy="1524229"/>
            <a:chOff x="968000" y="4697629"/>
            <a:chExt cx="2710116" cy="1689944"/>
          </a:xfrm>
        </p:grpSpPr>
        <p:sp>
          <p:nvSpPr>
            <p:cNvPr id="14" name="Rectangle 4"/>
            <p:cNvSpPr>
              <a:spLocks noChangeArrowheads="1"/>
            </p:cNvSpPr>
            <p:nvPr/>
          </p:nvSpPr>
          <p:spPr bwMode="gray">
            <a:xfrm>
              <a:off x="968000" y="4737345"/>
              <a:ext cx="2710115" cy="128372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lIns="216000" tIns="108000" rIns="144000" bIns="72000" anchor="ctr"/>
            <a:lstStyle/>
            <a:p>
              <a:pPr>
                <a:lnSpc>
                  <a:spcPct val="95000"/>
                </a:lnSpc>
                <a:buClr>
                  <a:srgbClr val="969696"/>
                </a:buClr>
              </a:pPr>
              <a:endParaRPr lang="en-US" altLang="de-DE" noProof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" name="직사각형 35"/>
            <p:cNvSpPr/>
            <p:nvPr/>
          </p:nvSpPr>
          <p:spPr>
            <a:xfrm>
              <a:off x="968000" y="4697629"/>
              <a:ext cx="2710116" cy="16899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600" b="1" dirty="0">
                  <a:solidFill>
                    <a:prstClr val="black"/>
                  </a:solidFill>
                  <a:cs typeface="Arial" pitchFamily="34" charset="0"/>
                </a:rPr>
                <a:t>Undergraduate Student</a:t>
              </a:r>
            </a:p>
            <a:p>
              <a:r>
                <a:rPr lang="en-US" altLang="ko-KR" sz="1400" dirty="0" err="1">
                  <a:solidFill>
                    <a:prstClr val="black"/>
                  </a:solidFill>
                  <a:cs typeface="Arial" pitchFamily="34" charset="0"/>
                </a:rPr>
                <a:t>Bryna</a:t>
              </a:r>
              <a:r>
                <a:rPr lang="en-US" altLang="ko-KR" sz="1400" dirty="0">
                  <a:solidFill>
                    <a:prstClr val="black"/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prstClr val="black"/>
                  </a:solidFill>
                  <a:cs typeface="Arial" pitchFamily="34" charset="0"/>
                </a:rPr>
                <a:t>Rackerby</a:t>
              </a:r>
              <a:endParaRPr lang="en-US" altLang="ko-KR" sz="1400" dirty="0">
                <a:solidFill>
                  <a:prstClr val="black"/>
                </a:solidFill>
                <a:cs typeface="Arial" pitchFamily="34" charset="0"/>
              </a:endParaRPr>
            </a:p>
            <a:p>
              <a:r>
                <a:rPr lang="en-US" altLang="ko-KR" sz="1400" dirty="0" err="1">
                  <a:solidFill>
                    <a:prstClr val="black"/>
                  </a:solidFill>
                  <a:cs typeface="Arial" pitchFamily="34" charset="0"/>
                </a:rPr>
                <a:t>Sushumna</a:t>
              </a:r>
              <a:r>
                <a:rPr lang="en-US" altLang="ko-KR" sz="1400" dirty="0">
                  <a:solidFill>
                    <a:prstClr val="black"/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prstClr val="black"/>
                  </a:solidFill>
                  <a:cs typeface="Arial" pitchFamily="34" charset="0"/>
                </a:rPr>
                <a:t>Canakapalli</a:t>
              </a:r>
              <a:endParaRPr lang="en-US" altLang="ko-KR" sz="1400" dirty="0">
                <a:solidFill>
                  <a:prstClr val="black"/>
                </a:solidFill>
                <a:cs typeface="Arial" pitchFamily="34" charset="0"/>
              </a:endParaRPr>
            </a:p>
            <a:p>
              <a:r>
                <a:rPr lang="en-US" altLang="ko-KR" sz="1400" dirty="0" err="1">
                  <a:solidFill>
                    <a:prstClr val="black"/>
                  </a:solidFill>
                  <a:cs typeface="Arial" pitchFamily="34" charset="0"/>
                </a:rPr>
                <a:t>Phanatchakorn</a:t>
              </a:r>
              <a:r>
                <a:rPr lang="en-US" altLang="ko-KR" sz="1400" dirty="0">
                  <a:solidFill>
                    <a:prstClr val="black"/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prstClr val="black"/>
                  </a:solidFill>
                  <a:cs typeface="Arial" pitchFamily="34" charset="0"/>
                </a:rPr>
                <a:t>Sutham</a:t>
              </a:r>
              <a:endParaRPr lang="en-US" altLang="ko-KR" sz="1400" dirty="0">
                <a:solidFill>
                  <a:prstClr val="black"/>
                </a:solidFill>
                <a:cs typeface="Arial" pitchFamily="34" charset="0"/>
              </a:endParaRPr>
            </a:p>
            <a:p>
              <a:r>
                <a:rPr lang="en-US" altLang="ko-KR" sz="1400" dirty="0">
                  <a:solidFill>
                    <a:prstClr val="black"/>
                  </a:solidFill>
                  <a:cs typeface="Arial" pitchFamily="34" charset="0"/>
                </a:rPr>
                <a:t>Melanie Hanlon</a:t>
              </a:r>
              <a:endParaRPr lang="ko-KR" altLang="en-US" sz="1400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A52F1F8-D677-464C-864D-118D805F3F1D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186" y="1651312"/>
            <a:ext cx="640080" cy="731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7C3BC2-2D3D-8648-BB35-C8FC38770E8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/>
          <a:srcRect l="17361"/>
          <a:stretch/>
        </p:blipFill>
        <p:spPr>
          <a:xfrm>
            <a:off x="3942385" y="4544442"/>
            <a:ext cx="640080" cy="731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88FADC-C2E8-2E40-8A74-E80E0E7BF67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9" r="20436"/>
          <a:stretch/>
        </p:blipFill>
        <p:spPr>
          <a:xfrm>
            <a:off x="3214186" y="4056536"/>
            <a:ext cx="640080" cy="7315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7B501D-8076-7B47-96DD-D356BF6C3FA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2" t="13519" r="31863" b="12466"/>
          <a:stretch/>
        </p:blipFill>
        <p:spPr>
          <a:xfrm>
            <a:off x="3214186" y="2469400"/>
            <a:ext cx="640080" cy="731520"/>
          </a:xfrm>
          <a:prstGeom prst="rect">
            <a:avLst/>
          </a:prstGeom>
        </p:spPr>
      </p:pic>
      <p:pic>
        <p:nvPicPr>
          <p:cNvPr id="4" name="Picture 3"/>
          <p:cNvPicPr preferRelativeResize="0"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5" r="9648"/>
          <a:stretch/>
        </p:blipFill>
        <p:spPr>
          <a:xfrm>
            <a:off x="3214186" y="3262968"/>
            <a:ext cx="640080" cy="7315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09313" y="1069463"/>
            <a:ext cx="2898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Si Hong’s research group</a:t>
            </a:r>
          </a:p>
        </p:txBody>
      </p:sp>
      <p:sp>
        <p:nvSpPr>
          <p:cNvPr id="22" name="직사각형 3">
            <a:extLst>
              <a:ext uri="{FF2B5EF4-FFF2-40B4-BE49-F238E27FC236}">
                <a16:creationId xmlns:a16="http://schemas.microsoft.com/office/drawing/2014/main" id="{71FBD3F9-F36C-4EF5-B64C-E8FBFD875BBD}"/>
              </a:ext>
            </a:extLst>
          </p:cNvPr>
          <p:cNvSpPr/>
          <p:nvPr/>
        </p:nvSpPr>
        <p:spPr>
          <a:xfrm>
            <a:off x="3907756" y="1585780"/>
            <a:ext cx="478298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</a:pPr>
            <a:r>
              <a:rPr lang="en-US" altLang="ko-KR" sz="1600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Manage the lab and supervise students</a:t>
            </a:r>
          </a:p>
          <a:p>
            <a:pPr>
              <a:lnSpc>
                <a:spcPct val="135000"/>
              </a:lnSpc>
            </a:pPr>
            <a:r>
              <a:rPr lang="en-US" altLang="ko-KR" sz="1600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Microbiome in soil collected from a</a:t>
            </a:r>
            <a:r>
              <a:rPr lang="ko-KR" altLang="en-US" sz="1600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 </a:t>
            </a:r>
            <a:r>
              <a:rPr lang="en-US" altLang="ko-KR" sz="1600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blueberry farm</a:t>
            </a:r>
            <a:endParaRPr lang="ko-KR" altLang="en-US" sz="1600" dirty="0">
              <a:ea typeface="맑은 고딕" panose="020B0503020000020004" pitchFamily="50" charset="-127"/>
            </a:endParaRPr>
          </a:p>
        </p:txBody>
      </p:sp>
      <p:sp>
        <p:nvSpPr>
          <p:cNvPr id="23" name="직사각형 3">
            <a:extLst>
              <a:ext uri="{FF2B5EF4-FFF2-40B4-BE49-F238E27FC236}">
                <a16:creationId xmlns:a16="http://schemas.microsoft.com/office/drawing/2014/main" id="{71FBD3F9-F36C-4EF5-B64C-E8FBFD875BBD}"/>
              </a:ext>
            </a:extLst>
          </p:cNvPr>
          <p:cNvSpPr/>
          <p:nvPr/>
        </p:nvSpPr>
        <p:spPr>
          <a:xfrm>
            <a:off x="3907756" y="2376355"/>
            <a:ext cx="400751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</a:pPr>
            <a:r>
              <a:rPr lang="en-US" altLang="ko-KR" sz="1600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Microbiome during cheese processing</a:t>
            </a:r>
          </a:p>
          <a:p>
            <a:pPr>
              <a:lnSpc>
                <a:spcPct val="135000"/>
              </a:lnSpc>
            </a:pPr>
            <a:r>
              <a:rPr lang="en-US" altLang="ko-KR" sz="1600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Effects of prebiotics on cheese</a:t>
            </a:r>
          </a:p>
        </p:txBody>
      </p:sp>
      <p:sp>
        <p:nvSpPr>
          <p:cNvPr id="24" name="직사각형 3">
            <a:extLst>
              <a:ext uri="{FF2B5EF4-FFF2-40B4-BE49-F238E27FC236}">
                <a16:creationId xmlns:a16="http://schemas.microsoft.com/office/drawing/2014/main" id="{71FBD3F9-F36C-4EF5-B64C-E8FBFD875BBD}"/>
              </a:ext>
            </a:extLst>
          </p:cNvPr>
          <p:cNvSpPr/>
          <p:nvPr/>
        </p:nvSpPr>
        <p:spPr>
          <a:xfrm>
            <a:off x="3907756" y="3243130"/>
            <a:ext cx="478298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</a:pPr>
            <a:r>
              <a:rPr lang="en-US" altLang="ko-KR" sz="1600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Development of PCR assays for fresh produce</a:t>
            </a:r>
          </a:p>
          <a:p>
            <a:pPr>
              <a:lnSpc>
                <a:spcPct val="135000"/>
              </a:lnSpc>
            </a:pPr>
            <a:r>
              <a:rPr lang="en-US" altLang="ko-KR" sz="1600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Microbiome in fresh produce</a:t>
            </a:r>
            <a:endParaRPr lang="ko-KR" altLang="en-US" sz="1600" dirty="0">
              <a:ea typeface="맑은 고딕" panose="020B0503020000020004" pitchFamily="50" charset="-127"/>
            </a:endParaRPr>
          </a:p>
        </p:txBody>
      </p:sp>
      <p:sp>
        <p:nvSpPr>
          <p:cNvPr id="25" name="직사각형 3">
            <a:extLst>
              <a:ext uri="{FF2B5EF4-FFF2-40B4-BE49-F238E27FC236}">
                <a16:creationId xmlns:a16="http://schemas.microsoft.com/office/drawing/2014/main" id="{71FBD3F9-F36C-4EF5-B64C-E8FBFD875BBD}"/>
              </a:ext>
            </a:extLst>
          </p:cNvPr>
          <p:cNvSpPr/>
          <p:nvPr/>
        </p:nvSpPr>
        <p:spPr>
          <a:xfrm>
            <a:off x="3907756" y="4062479"/>
            <a:ext cx="441709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</a:pPr>
            <a:r>
              <a:rPr lang="en-US" altLang="ko-KR" sz="1600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Development of PCR assays for poultry products</a:t>
            </a:r>
          </a:p>
        </p:txBody>
      </p:sp>
      <p:sp>
        <p:nvSpPr>
          <p:cNvPr id="26" name="직사각형 3">
            <a:extLst>
              <a:ext uri="{FF2B5EF4-FFF2-40B4-BE49-F238E27FC236}">
                <a16:creationId xmlns:a16="http://schemas.microsoft.com/office/drawing/2014/main" id="{71FBD3F9-F36C-4EF5-B64C-E8FBFD875BBD}"/>
              </a:ext>
            </a:extLst>
          </p:cNvPr>
          <p:cNvSpPr/>
          <p:nvPr/>
        </p:nvSpPr>
        <p:spPr>
          <a:xfrm>
            <a:off x="4631656" y="4514658"/>
            <a:ext cx="296929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</a:pPr>
            <a:r>
              <a:rPr lang="en-US" altLang="ko-KR" sz="1600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Microbiome in ginger beer</a:t>
            </a:r>
          </a:p>
        </p:txBody>
      </p:sp>
      <p:sp>
        <p:nvSpPr>
          <p:cNvPr id="27" name="직사각형 3">
            <a:extLst>
              <a:ext uri="{FF2B5EF4-FFF2-40B4-BE49-F238E27FC236}">
                <a16:creationId xmlns:a16="http://schemas.microsoft.com/office/drawing/2014/main" id="{71FBD3F9-F36C-4EF5-B64C-E8FBFD875BBD}"/>
              </a:ext>
            </a:extLst>
          </p:cNvPr>
          <p:cNvSpPr/>
          <p:nvPr/>
        </p:nvSpPr>
        <p:spPr>
          <a:xfrm>
            <a:off x="5311421" y="4985779"/>
            <a:ext cx="301343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</a:pPr>
            <a:r>
              <a:rPr lang="en-US" altLang="ko-KR" sz="1600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Microbiome in poultry products</a:t>
            </a:r>
          </a:p>
        </p:txBody>
      </p:sp>
      <p:pic>
        <p:nvPicPr>
          <p:cNvPr id="20" name="Picture 19"/>
          <p:cNvPicPr preferRelativeResize="0"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6" r="22831" b="29867"/>
          <a:stretch/>
        </p:blipFill>
        <p:spPr>
          <a:xfrm>
            <a:off x="5397160" y="5431103"/>
            <a:ext cx="640080" cy="731520"/>
          </a:xfrm>
          <a:prstGeom prst="rect">
            <a:avLst/>
          </a:prstGeom>
        </p:spPr>
      </p:pic>
      <p:sp>
        <p:nvSpPr>
          <p:cNvPr id="28" name="직사각형 3">
            <a:extLst>
              <a:ext uri="{FF2B5EF4-FFF2-40B4-BE49-F238E27FC236}">
                <a16:creationId xmlns:a16="http://schemas.microsoft.com/office/drawing/2014/main" id="{71FBD3F9-F36C-4EF5-B64C-E8FBFD875BBD}"/>
              </a:ext>
            </a:extLst>
          </p:cNvPr>
          <p:cNvSpPr/>
          <p:nvPr/>
        </p:nvSpPr>
        <p:spPr>
          <a:xfrm>
            <a:off x="6037754" y="5546742"/>
            <a:ext cx="301343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</a:pPr>
            <a:r>
              <a:rPr lang="en-US" altLang="ko-KR" sz="1600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Microbiome in cheese processing</a:t>
            </a:r>
          </a:p>
        </p:txBody>
      </p:sp>
      <p:sp>
        <p:nvSpPr>
          <p:cNvPr id="29" name="직사각형 21">
            <a:extLst>
              <a:ext uri="{FF2B5EF4-FFF2-40B4-BE49-F238E27FC236}">
                <a16:creationId xmlns:a16="http://schemas.microsoft.com/office/drawing/2014/main" id="{A20F523C-745F-CE40-B864-42449507FD30}"/>
              </a:ext>
            </a:extLst>
          </p:cNvPr>
          <p:cNvSpPr/>
          <p:nvPr/>
        </p:nvSpPr>
        <p:spPr>
          <a:xfrm>
            <a:off x="218471" y="1271474"/>
            <a:ext cx="5100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News</a:t>
            </a:r>
          </a:p>
        </p:txBody>
      </p:sp>
      <p:sp>
        <p:nvSpPr>
          <p:cNvPr id="30" name="직사각형 21">
            <a:extLst>
              <a:ext uri="{FF2B5EF4-FFF2-40B4-BE49-F238E27FC236}">
                <a16:creationId xmlns:a16="http://schemas.microsoft.com/office/drawing/2014/main" id="{F460B871-6C97-7044-92A6-8197EEE8EB74}"/>
              </a:ext>
            </a:extLst>
          </p:cNvPr>
          <p:cNvSpPr/>
          <p:nvPr/>
        </p:nvSpPr>
        <p:spPr>
          <a:xfrm>
            <a:off x="131914" y="1957637"/>
            <a:ext cx="6832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rgbClr val="DA9B0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Corvallis</a:t>
            </a:r>
          </a:p>
        </p:txBody>
      </p:sp>
      <p:sp>
        <p:nvSpPr>
          <p:cNvPr id="31" name="직사각형 21">
            <a:extLst>
              <a:ext uri="{FF2B5EF4-FFF2-40B4-BE49-F238E27FC236}">
                <a16:creationId xmlns:a16="http://schemas.microsoft.com/office/drawing/2014/main" id="{3E570766-BB79-7541-A124-7756FE994F2C}"/>
              </a:ext>
            </a:extLst>
          </p:cNvPr>
          <p:cNvSpPr/>
          <p:nvPr/>
        </p:nvSpPr>
        <p:spPr>
          <a:xfrm>
            <a:off x="294618" y="2654063"/>
            <a:ext cx="36099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FIC</a:t>
            </a:r>
            <a:endParaRPr lang="en-US" altLang="ko-KR" sz="1100" b="1" i="1" dirty="0">
              <a:solidFill>
                <a:schemeClr val="bg1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직사각형 21">
            <a:extLst>
              <a:ext uri="{FF2B5EF4-FFF2-40B4-BE49-F238E27FC236}">
                <a16:creationId xmlns:a16="http://schemas.microsoft.com/office/drawing/2014/main" id="{59B94E92-97AB-D649-8A79-095C89659ECC}"/>
              </a:ext>
            </a:extLst>
          </p:cNvPr>
          <p:cNvSpPr/>
          <p:nvPr/>
        </p:nvSpPr>
        <p:spPr>
          <a:xfrm>
            <a:off x="118286" y="3193942"/>
            <a:ext cx="71365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Seafood</a:t>
            </a:r>
          </a:p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Research</a:t>
            </a:r>
          </a:p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Lab</a:t>
            </a:r>
          </a:p>
        </p:txBody>
      </p:sp>
      <p:grpSp>
        <p:nvGrpSpPr>
          <p:cNvPr id="33" name="그룹 16">
            <a:extLst>
              <a:ext uri="{FF2B5EF4-FFF2-40B4-BE49-F238E27FC236}">
                <a16:creationId xmlns:a16="http://schemas.microsoft.com/office/drawing/2014/main" id="{12D40238-7228-E74A-B093-574D6ACC2848}"/>
              </a:ext>
            </a:extLst>
          </p:cNvPr>
          <p:cNvGrpSpPr/>
          <p:nvPr/>
        </p:nvGrpSpPr>
        <p:grpSpPr>
          <a:xfrm>
            <a:off x="43571" y="1783749"/>
            <a:ext cx="737616" cy="637661"/>
            <a:chOff x="286675" y="1057144"/>
            <a:chExt cx="737616" cy="637661"/>
          </a:xfrm>
        </p:grpSpPr>
        <p:sp>
          <p:nvSpPr>
            <p:cNvPr id="34" name="직사각형 17">
              <a:extLst>
                <a:ext uri="{FF2B5EF4-FFF2-40B4-BE49-F238E27FC236}">
                  <a16:creationId xmlns:a16="http://schemas.microsoft.com/office/drawing/2014/main" id="{56BE6BAC-56C8-F940-9033-5997DCD50B97}"/>
                </a:ext>
              </a:extLst>
            </p:cNvPr>
            <p:cNvSpPr/>
            <p:nvPr/>
          </p:nvSpPr>
          <p:spPr>
            <a:xfrm>
              <a:off x="286675" y="1057144"/>
              <a:ext cx="75474" cy="637661"/>
            </a:xfrm>
            <a:prstGeom prst="rect">
              <a:avLst/>
            </a:prstGeom>
            <a:solidFill>
              <a:srgbClr val="DA9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DA9B00"/>
                </a:solidFill>
              </a:endParaRPr>
            </a:p>
          </p:txBody>
        </p:sp>
        <p:cxnSp>
          <p:nvCxnSpPr>
            <p:cNvPr id="35" name="직선 연결선 18">
              <a:extLst>
                <a:ext uri="{FF2B5EF4-FFF2-40B4-BE49-F238E27FC236}">
                  <a16:creationId xmlns:a16="http://schemas.microsoft.com/office/drawing/2014/main" id="{46E32860-0209-EB4A-B95F-2A6817062DAC}"/>
                </a:ext>
              </a:extLst>
            </p:cNvPr>
            <p:cNvCxnSpPr/>
            <p:nvPr/>
          </p:nvCxnSpPr>
          <p:spPr>
            <a:xfrm>
              <a:off x="286675" y="1057144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연결선 19">
              <a:extLst>
                <a:ext uri="{FF2B5EF4-FFF2-40B4-BE49-F238E27FC236}">
                  <a16:creationId xmlns:a16="http://schemas.microsoft.com/office/drawing/2014/main" id="{FEBEEC41-9DF5-1044-9994-6A0DDA66CB71}"/>
                </a:ext>
              </a:extLst>
            </p:cNvPr>
            <p:cNvCxnSpPr/>
            <p:nvPr/>
          </p:nvCxnSpPr>
          <p:spPr>
            <a:xfrm>
              <a:off x="286675" y="1694805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4F35B9D-AACC-2E4F-B2E0-891EC2CF64EB}"/>
              </a:ext>
            </a:extLst>
          </p:cNvPr>
          <p:cNvSpPr txBox="1"/>
          <p:nvPr/>
        </p:nvSpPr>
        <p:spPr>
          <a:xfrm>
            <a:off x="963790" y="5742806"/>
            <a:ext cx="351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Microbiome and WGS</a:t>
            </a:r>
          </a:p>
        </p:txBody>
      </p:sp>
    </p:spTree>
    <p:extLst>
      <p:ext uri="{BB962C8B-B14F-4D97-AF65-F5344CB8AC3E}">
        <p14:creationId xmlns:p14="http://schemas.microsoft.com/office/powerpoint/2010/main" val="195300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슬라이드 번호 개체 틀 12"/>
          <p:cNvSpPr txBox="1">
            <a:spLocks/>
          </p:cNvSpPr>
          <p:nvPr/>
        </p:nvSpPr>
        <p:spPr>
          <a:xfrm>
            <a:off x="4582465" y="6577037"/>
            <a:ext cx="571504" cy="293687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- </a:t>
            </a:r>
            <a:fld id="{BA5E3701-A09E-4623-8CA1-9A5E2F4B8D02}" type="slidenum"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pPr algn="ctr">
                <a:defRPr/>
              </a:pPr>
              <a:t>7</a:t>
            </a:fld>
            <a:r>
              <a: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-</a:t>
            </a:r>
            <a:endParaRPr lang="ko-KR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4798" y="2425833"/>
            <a:ext cx="1625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i="1" dirty="0">
                <a:ea typeface="맑은 고딕" panose="020B0503020000020004" pitchFamily="50" charset="-127"/>
              </a:rPr>
              <a:t>Microbiome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51706" y="4355698"/>
            <a:ext cx="3420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i="1" dirty="0">
                <a:solidFill>
                  <a:schemeClr val="accent5">
                    <a:lumMod val="75000"/>
                  </a:schemeClr>
                </a:solidFill>
                <a:ea typeface="맑은 고딕" panose="020B0503020000020004" pitchFamily="50" charset="-127"/>
              </a:rPr>
              <a:t>With </a:t>
            </a:r>
            <a:r>
              <a:rPr lang="en-US" altLang="ko-KR" sz="2000" b="1" i="1" dirty="0" err="1">
                <a:solidFill>
                  <a:schemeClr val="accent5">
                    <a:lumMod val="75000"/>
                  </a:schemeClr>
                </a:solidFill>
                <a:ea typeface="맑은 고딕" panose="020B0503020000020004" pitchFamily="50" charset="-127"/>
              </a:rPr>
              <a:t>microbiome</a:t>
            </a:r>
            <a:r>
              <a:rPr lang="en-US" altLang="ko-KR" sz="2000" b="1" i="1" dirty="0">
                <a:solidFill>
                  <a:schemeClr val="accent5">
                    <a:lumMod val="75000"/>
                  </a:schemeClr>
                </a:solidFill>
                <a:ea typeface="맑은 고딕" panose="020B0503020000020004" pitchFamily="50" charset="-127"/>
              </a:rPr>
              <a:t>..</a:t>
            </a:r>
          </a:p>
        </p:txBody>
      </p:sp>
      <p:pic>
        <p:nvPicPr>
          <p:cNvPr id="27" name="Picture 72" descr="0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229357" y="4989842"/>
            <a:ext cx="3168000" cy="6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그림 27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662" y="2882894"/>
            <a:ext cx="1280160" cy="128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그림 29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231" y="2882894"/>
            <a:ext cx="1280160" cy="128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3188119" y="2850393"/>
            <a:ext cx="2201712" cy="1356527"/>
            <a:chOff x="2949994" y="2936118"/>
            <a:chExt cx="2201712" cy="1356527"/>
          </a:xfrm>
        </p:grpSpPr>
        <p:pic>
          <p:nvPicPr>
            <p:cNvPr id="31" name="그림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94" y="3002160"/>
              <a:ext cx="1280272" cy="962610"/>
            </a:xfrm>
            <a:prstGeom prst="rect">
              <a:avLst/>
            </a:prstGeom>
          </p:spPr>
        </p:pic>
        <p:pic>
          <p:nvPicPr>
            <p:cNvPr id="32" name="그림 3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7" t="26390" b="12343"/>
            <a:stretch/>
          </p:blipFill>
          <p:spPr>
            <a:xfrm>
              <a:off x="3574543" y="3687693"/>
              <a:ext cx="1242009" cy="604952"/>
            </a:xfrm>
            <a:prstGeom prst="rect">
              <a:avLst/>
            </a:prstGeom>
          </p:spPr>
        </p:pic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9984" y="2936118"/>
              <a:ext cx="1211722" cy="1054051"/>
            </a:xfrm>
            <a:prstGeom prst="rect">
              <a:avLst/>
            </a:prstGeom>
          </p:spPr>
        </p:pic>
      </p:grpSp>
      <p:sp>
        <p:nvSpPr>
          <p:cNvPr id="37" name="직사각형 3"/>
          <p:cNvSpPr/>
          <p:nvPr/>
        </p:nvSpPr>
        <p:spPr>
          <a:xfrm>
            <a:off x="4980014" y="4678347"/>
            <a:ext cx="3828574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n-US" altLang="ko-KR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Next generation sequencing</a:t>
            </a:r>
          </a:p>
          <a:p>
            <a:pPr marL="266700" indent="-26670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n-US" altLang="ko-KR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Overall microbial populations</a:t>
            </a:r>
          </a:p>
          <a:p>
            <a:pPr marL="266700" indent="-26670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n-US" altLang="ko-KR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Comprehensive information</a:t>
            </a:r>
          </a:p>
          <a:p>
            <a:pPr marL="266700" indent="-26670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n-US" altLang="ko-KR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National </a:t>
            </a:r>
            <a:r>
              <a:rPr lang="en-US" altLang="ko-KR" b="1" dirty="0" err="1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Microbiome</a:t>
            </a:r>
            <a:r>
              <a:rPr lang="en-US" altLang="ko-KR" b="1" dirty="0">
                <a:solidFill>
                  <a:prstClr val="black"/>
                </a:solidFill>
                <a:ea typeface="맑은 고딕" panose="020B0503020000020004" pitchFamily="50" charset="-127"/>
                <a:cs typeface="Arial" pitchFamily="34" charset="0"/>
              </a:rPr>
              <a:t> Initiative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6574" y="423123"/>
            <a:ext cx="1471042" cy="44870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997966" y="1461617"/>
            <a:ext cx="3232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i="1" dirty="0">
                <a:ea typeface="맑은 고딕" panose="020B0503020000020004" pitchFamily="50" charset="-127"/>
                <a:cs typeface="Arial" panose="020B0604020202020204" pitchFamily="34" charset="0"/>
              </a:rPr>
              <a:t>Definition of microbiome</a:t>
            </a:r>
          </a:p>
        </p:txBody>
      </p:sp>
      <p:sp>
        <p:nvSpPr>
          <p:cNvPr id="40" name="직사각형 3"/>
          <p:cNvSpPr/>
          <p:nvPr/>
        </p:nvSpPr>
        <p:spPr>
          <a:xfrm>
            <a:off x="982058" y="1805460"/>
            <a:ext cx="78845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 materials of microbiota in a certain ecosystem such as human or animal gut, foods and environmental samples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34308" y="1058384"/>
            <a:ext cx="5767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i="1" dirty="0">
                <a:ea typeface="맑은 고딕" panose="020B0503020000020004" pitchFamily="50" charset="-127"/>
                <a:cs typeface="Arial" panose="020B0604020202020204" pitchFamily="34" charset="0"/>
              </a:rPr>
              <a:t>Microflora, Microbiota, Microbial population</a:t>
            </a: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2BFA9040-F07A-4A65-9CE9-3084CE9D9A36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9" b="5762"/>
          <a:stretch/>
        </p:blipFill>
        <p:spPr bwMode="auto">
          <a:xfrm>
            <a:off x="1780071" y="2884152"/>
            <a:ext cx="1280160" cy="128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09312" y="355088"/>
            <a:ext cx="3002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Dr. Si Hong Park</a:t>
            </a:r>
          </a:p>
        </p:txBody>
      </p:sp>
      <p:pic>
        <p:nvPicPr>
          <p:cNvPr id="35" name="Picture 34" descr="Capture">
            <a:extLst>
              <a:ext uri="{FF2B5EF4-FFF2-40B4-BE49-F238E27FC236}">
                <a16:creationId xmlns:a16="http://schemas.microsoft.com/office/drawing/2014/main" id="{40544C80-FF75-F540-845C-8ADFCB14B0D4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105" y="4468867"/>
            <a:ext cx="2872411" cy="1846222"/>
          </a:xfrm>
          <a:prstGeom prst="rect">
            <a:avLst/>
          </a:prstGeom>
          <a:noFill/>
        </p:spPr>
      </p:pic>
      <p:sp>
        <p:nvSpPr>
          <p:cNvPr id="38" name="직사각형 21">
            <a:extLst>
              <a:ext uri="{FF2B5EF4-FFF2-40B4-BE49-F238E27FC236}">
                <a16:creationId xmlns:a16="http://schemas.microsoft.com/office/drawing/2014/main" id="{7D3E23C2-E832-5347-AB93-DFF68B4FFA35}"/>
              </a:ext>
            </a:extLst>
          </p:cNvPr>
          <p:cNvSpPr/>
          <p:nvPr/>
        </p:nvSpPr>
        <p:spPr>
          <a:xfrm>
            <a:off x="218471" y="1271474"/>
            <a:ext cx="5100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News</a:t>
            </a:r>
          </a:p>
        </p:txBody>
      </p:sp>
      <p:sp>
        <p:nvSpPr>
          <p:cNvPr id="44" name="직사각형 21">
            <a:extLst>
              <a:ext uri="{FF2B5EF4-FFF2-40B4-BE49-F238E27FC236}">
                <a16:creationId xmlns:a16="http://schemas.microsoft.com/office/drawing/2014/main" id="{984D8ED1-EF69-7840-84AF-74B5EFD4FFE9}"/>
              </a:ext>
            </a:extLst>
          </p:cNvPr>
          <p:cNvSpPr/>
          <p:nvPr/>
        </p:nvSpPr>
        <p:spPr>
          <a:xfrm>
            <a:off x="131914" y="1957637"/>
            <a:ext cx="6832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rgbClr val="DA9B0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Corvallis</a:t>
            </a:r>
          </a:p>
        </p:txBody>
      </p:sp>
      <p:sp>
        <p:nvSpPr>
          <p:cNvPr id="45" name="직사각형 21">
            <a:extLst>
              <a:ext uri="{FF2B5EF4-FFF2-40B4-BE49-F238E27FC236}">
                <a16:creationId xmlns:a16="http://schemas.microsoft.com/office/drawing/2014/main" id="{2C9704DE-7186-C74A-8A99-4ECC0B7495D4}"/>
              </a:ext>
            </a:extLst>
          </p:cNvPr>
          <p:cNvSpPr/>
          <p:nvPr/>
        </p:nvSpPr>
        <p:spPr>
          <a:xfrm>
            <a:off x="294618" y="2654063"/>
            <a:ext cx="36099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FIC</a:t>
            </a:r>
            <a:endParaRPr lang="en-US" altLang="ko-KR" sz="1100" b="1" i="1" dirty="0">
              <a:solidFill>
                <a:schemeClr val="bg1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9" name="직사각형 21">
            <a:extLst>
              <a:ext uri="{FF2B5EF4-FFF2-40B4-BE49-F238E27FC236}">
                <a16:creationId xmlns:a16="http://schemas.microsoft.com/office/drawing/2014/main" id="{4F958357-130E-C344-961F-10BC977AF9E1}"/>
              </a:ext>
            </a:extLst>
          </p:cNvPr>
          <p:cNvSpPr/>
          <p:nvPr/>
        </p:nvSpPr>
        <p:spPr>
          <a:xfrm>
            <a:off x="118286" y="3193942"/>
            <a:ext cx="71365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Seafood</a:t>
            </a:r>
          </a:p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Research</a:t>
            </a:r>
          </a:p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Lab</a:t>
            </a:r>
          </a:p>
        </p:txBody>
      </p:sp>
      <p:grpSp>
        <p:nvGrpSpPr>
          <p:cNvPr id="50" name="그룹 16">
            <a:extLst>
              <a:ext uri="{FF2B5EF4-FFF2-40B4-BE49-F238E27FC236}">
                <a16:creationId xmlns:a16="http://schemas.microsoft.com/office/drawing/2014/main" id="{A85C1A16-B10C-A94B-A61F-B6F481AFFE8C}"/>
              </a:ext>
            </a:extLst>
          </p:cNvPr>
          <p:cNvGrpSpPr/>
          <p:nvPr/>
        </p:nvGrpSpPr>
        <p:grpSpPr>
          <a:xfrm>
            <a:off x="43571" y="1783749"/>
            <a:ext cx="737616" cy="637661"/>
            <a:chOff x="286675" y="1057144"/>
            <a:chExt cx="737616" cy="637661"/>
          </a:xfrm>
        </p:grpSpPr>
        <p:sp>
          <p:nvSpPr>
            <p:cNvPr id="51" name="직사각형 17">
              <a:extLst>
                <a:ext uri="{FF2B5EF4-FFF2-40B4-BE49-F238E27FC236}">
                  <a16:creationId xmlns:a16="http://schemas.microsoft.com/office/drawing/2014/main" id="{B9656228-9CBA-2648-8711-13DE370E9BF1}"/>
                </a:ext>
              </a:extLst>
            </p:cNvPr>
            <p:cNvSpPr/>
            <p:nvPr/>
          </p:nvSpPr>
          <p:spPr>
            <a:xfrm>
              <a:off x="286675" y="1057144"/>
              <a:ext cx="75474" cy="637661"/>
            </a:xfrm>
            <a:prstGeom prst="rect">
              <a:avLst/>
            </a:prstGeom>
            <a:solidFill>
              <a:srgbClr val="DA9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DA9B00"/>
                </a:solidFill>
              </a:endParaRPr>
            </a:p>
          </p:txBody>
        </p:sp>
        <p:cxnSp>
          <p:nvCxnSpPr>
            <p:cNvPr id="52" name="직선 연결선 18">
              <a:extLst>
                <a:ext uri="{FF2B5EF4-FFF2-40B4-BE49-F238E27FC236}">
                  <a16:creationId xmlns:a16="http://schemas.microsoft.com/office/drawing/2014/main" id="{83758FCE-91F8-8C47-9D9F-60AA5E83D458}"/>
                </a:ext>
              </a:extLst>
            </p:cNvPr>
            <p:cNvCxnSpPr/>
            <p:nvPr/>
          </p:nvCxnSpPr>
          <p:spPr>
            <a:xfrm>
              <a:off x="286675" y="1057144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연결선 19">
              <a:extLst>
                <a:ext uri="{FF2B5EF4-FFF2-40B4-BE49-F238E27FC236}">
                  <a16:creationId xmlns:a16="http://schemas.microsoft.com/office/drawing/2014/main" id="{4A8D064C-C727-6D4B-A7C7-EE4462BCD4F3}"/>
                </a:ext>
              </a:extLst>
            </p:cNvPr>
            <p:cNvCxnSpPr/>
            <p:nvPr/>
          </p:nvCxnSpPr>
          <p:spPr>
            <a:xfrm>
              <a:off x="286675" y="1694805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1274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슬라이드 번호 개체 틀 12"/>
          <p:cNvSpPr txBox="1">
            <a:spLocks/>
          </p:cNvSpPr>
          <p:nvPr/>
        </p:nvSpPr>
        <p:spPr>
          <a:xfrm>
            <a:off x="4582465" y="6577037"/>
            <a:ext cx="571504" cy="293687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- </a:t>
            </a:r>
            <a:fld id="{BA5E3701-A09E-4623-8CA1-9A5E2F4B8D02}" type="slidenum"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pPr algn="ctr">
                <a:defRPr/>
              </a:pPr>
              <a:t>8</a:t>
            </a:fld>
            <a:r>
              <a: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-</a:t>
            </a:r>
            <a:endParaRPr lang="ko-KR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574" y="423123"/>
            <a:ext cx="1471042" cy="448703"/>
          </a:xfrm>
          <a:prstGeom prst="rect">
            <a:avLst/>
          </a:prstGeom>
        </p:spPr>
      </p:pic>
      <p:sp>
        <p:nvSpPr>
          <p:cNvPr id="33" name="내용 개체 틀 2"/>
          <p:cNvSpPr txBox="1">
            <a:spLocks/>
          </p:cNvSpPr>
          <p:nvPr/>
        </p:nvSpPr>
        <p:spPr>
          <a:xfrm>
            <a:off x="913761" y="1215666"/>
            <a:ext cx="7908912" cy="34423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Cheese microbiome</a:t>
            </a:r>
          </a:p>
          <a:p>
            <a:r>
              <a:rPr lang="en-US" sz="2000" dirty="0"/>
              <a:t>Different bacterial populations in </a:t>
            </a:r>
            <a:r>
              <a:rPr lang="en-US" sz="2000" b="1" u="sng" dirty="0"/>
              <a:t>various cheeses produced in FST OSU</a:t>
            </a:r>
          </a:p>
          <a:p>
            <a:r>
              <a:rPr lang="en-US" sz="2000" b="1" u="sng" dirty="0"/>
              <a:t>9 cheese samples</a:t>
            </a:r>
          </a:p>
          <a:p>
            <a:pPr lvl="1"/>
            <a:r>
              <a:rPr lang="en-US" sz="1800" dirty="0"/>
              <a:t>Cheddar (smoked, porter, pinot &amp; cider)</a:t>
            </a:r>
          </a:p>
          <a:p>
            <a:pPr lvl="1"/>
            <a:r>
              <a:rPr lang="en-US" sz="1800" dirty="0"/>
              <a:t>Swiss and smoked</a:t>
            </a:r>
          </a:p>
          <a:p>
            <a:pPr lvl="1"/>
            <a:r>
              <a:rPr lang="en-US" sz="1800" dirty="0"/>
              <a:t>Provolone and smoked</a:t>
            </a:r>
          </a:p>
          <a:p>
            <a:r>
              <a:rPr lang="en-US" sz="2000" dirty="0"/>
              <a:t>Sampling location</a:t>
            </a:r>
          </a:p>
          <a:p>
            <a:pPr lvl="1"/>
            <a:r>
              <a:rPr lang="en-US" sz="1800" dirty="0"/>
              <a:t>Rind (outside)</a:t>
            </a:r>
          </a:p>
          <a:p>
            <a:pPr lvl="1"/>
            <a:r>
              <a:rPr lang="en-US" sz="1800" dirty="0"/>
              <a:t>Inside</a:t>
            </a:r>
          </a:p>
          <a:p>
            <a:pPr lvl="1"/>
            <a:r>
              <a:rPr lang="en-US" sz="1800" dirty="0"/>
              <a:t>Mix (mixture of rind and inside)</a:t>
            </a:r>
          </a:p>
        </p:txBody>
      </p:sp>
      <p:pic>
        <p:nvPicPr>
          <p:cNvPr id="34" name="그림 7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" t="24814" r="87109" b="59112"/>
          <a:stretch/>
        </p:blipFill>
        <p:spPr>
          <a:xfrm>
            <a:off x="1771766" y="4928115"/>
            <a:ext cx="1188720" cy="1371600"/>
          </a:xfrm>
          <a:prstGeom prst="rect">
            <a:avLst/>
          </a:prstGeom>
        </p:spPr>
      </p:pic>
      <p:pic>
        <p:nvPicPr>
          <p:cNvPr id="36" name="그림 8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76" t="20654" r="3988" b="63755"/>
          <a:stretch/>
        </p:blipFill>
        <p:spPr>
          <a:xfrm>
            <a:off x="6936070" y="4928115"/>
            <a:ext cx="1188720" cy="1371600"/>
          </a:xfrm>
          <a:prstGeom prst="rect">
            <a:avLst/>
          </a:prstGeom>
        </p:spPr>
      </p:pic>
      <p:pic>
        <p:nvPicPr>
          <p:cNvPr id="39" name="그림 11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3" t="48238" r="20755" b="29723"/>
          <a:stretch/>
        </p:blipFill>
        <p:spPr>
          <a:xfrm>
            <a:off x="3057537" y="4928116"/>
            <a:ext cx="1188720" cy="1371600"/>
          </a:xfrm>
          <a:prstGeom prst="rect">
            <a:avLst/>
          </a:prstGeom>
        </p:spPr>
      </p:pic>
      <p:grpSp>
        <p:nvGrpSpPr>
          <p:cNvPr id="3" name="Group 2"/>
          <p:cNvGrpSpPr>
            <a:grpSpLocks/>
          </p:cNvGrpSpPr>
          <p:nvPr/>
        </p:nvGrpSpPr>
        <p:grpSpPr>
          <a:xfrm>
            <a:off x="5640043" y="4916180"/>
            <a:ext cx="1188720" cy="1371600"/>
            <a:chOff x="7270855" y="1783081"/>
            <a:chExt cx="1028701" cy="1257300"/>
          </a:xfrm>
        </p:grpSpPr>
        <p:pic>
          <p:nvPicPr>
            <p:cNvPr id="38" name="그림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70" t="21249" r="44030" b="62782"/>
            <a:stretch/>
          </p:blipFill>
          <p:spPr>
            <a:xfrm>
              <a:off x="7270855" y="1783081"/>
              <a:ext cx="1028701" cy="1257300"/>
            </a:xfrm>
            <a:prstGeom prst="rect">
              <a:avLst/>
            </a:prstGeom>
          </p:spPr>
        </p:pic>
        <p:pic>
          <p:nvPicPr>
            <p:cNvPr id="40" name="그림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86" r="32837"/>
            <a:stretch/>
          </p:blipFill>
          <p:spPr>
            <a:xfrm>
              <a:off x="7952051" y="2628903"/>
              <a:ext cx="344059" cy="408303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/>
          </p:cNvGrpSpPr>
          <p:nvPr/>
        </p:nvGrpSpPr>
        <p:grpSpPr>
          <a:xfrm>
            <a:off x="4347254" y="4916180"/>
            <a:ext cx="1188720" cy="1371600"/>
            <a:chOff x="4914727" y="3347908"/>
            <a:chExt cx="1177340" cy="1373562"/>
          </a:xfrm>
        </p:grpSpPr>
        <p:pic>
          <p:nvPicPr>
            <p:cNvPr id="37" name="그림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78" t="24584" r="71746" b="59120"/>
            <a:stretch/>
          </p:blipFill>
          <p:spPr>
            <a:xfrm>
              <a:off x="4914727" y="3347908"/>
              <a:ext cx="1177340" cy="1373562"/>
            </a:xfrm>
            <a:prstGeom prst="rect">
              <a:avLst/>
            </a:prstGeom>
          </p:spPr>
        </p:pic>
        <p:pic>
          <p:nvPicPr>
            <p:cNvPr id="41" name="그림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0" r="49123"/>
            <a:stretch/>
          </p:blipFill>
          <p:spPr>
            <a:xfrm>
              <a:off x="5782603" y="4231063"/>
              <a:ext cx="309464" cy="490407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0994" y="2129352"/>
            <a:ext cx="3029771" cy="12333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5905" y="3587760"/>
            <a:ext cx="1914525" cy="92489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09312" y="355088"/>
            <a:ext cx="3002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Dr. Si Hong Park</a:t>
            </a:r>
          </a:p>
        </p:txBody>
      </p:sp>
      <p:sp>
        <p:nvSpPr>
          <p:cNvPr id="18" name="직사각형 21">
            <a:extLst>
              <a:ext uri="{FF2B5EF4-FFF2-40B4-BE49-F238E27FC236}">
                <a16:creationId xmlns:a16="http://schemas.microsoft.com/office/drawing/2014/main" id="{D40AA6AB-E1A3-2C45-B364-D470C918271F}"/>
              </a:ext>
            </a:extLst>
          </p:cNvPr>
          <p:cNvSpPr/>
          <p:nvPr/>
        </p:nvSpPr>
        <p:spPr>
          <a:xfrm>
            <a:off x="218471" y="1271474"/>
            <a:ext cx="5100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News</a:t>
            </a:r>
          </a:p>
        </p:txBody>
      </p:sp>
      <p:sp>
        <p:nvSpPr>
          <p:cNvPr id="19" name="직사각형 21">
            <a:extLst>
              <a:ext uri="{FF2B5EF4-FFF2-40B4-BE49-F238E27FC236}">
                <a16:creationId xmlns:a16="http://schemas.microsoft.com/office/drawing/2014/main" id="{B38A0FE4-67C4-5A49-9405-6F0A79AF0162}"/>
              </a:ext>
            </a:extLst>
          </p:cNvPr>
          <p:cNvSpPr/>
          <p:nvPr/>
        </p:nvSpPr>
        <p:spPr>
          <a:xfrm>
            <a:off x="131914" y="1957637"/>
            <a:ext cx="6832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rgbClr val="DA9B0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Corvallis</a:t>
            </a:r>
          </a:p>
        </p:txBody>
      </p:sp>
      <p:sp>
        <p:nvSpPr>
          <p:cNvPr id="20" name="직사각형 21">
            <a:extLst>
              <a:ext uri="{FF2B5EF4-FFF2-40B4-BE49-F238E27FC236}">
                <a16:creationId xmlns:a16="http://schemas.microsoft.com/office/drawing/2014/main" id="{3BDC8B28-D8C6-314E-967D-65899853B037}"/>
              </a:ext>
            </a:extLst>
          </p:cNvPr>
          <p:cNvSpPr/>
          <p:nvPr/>
        </p:nvSpPr>
        <p:spPr>
          <a:xfrm>
            <a:off x="294618" y="2654063"/>
            <a:ext cx="36099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FIC</a:t>
            </a:r>
            <a:endParaRPr lang="en-US" altLang="ko-KR" sz="1100" b="1" i="1" dirty="0">
              <a:solidFill>
                <a:schemeClr val="bg1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직사각형 21">
            <a:extLst>
              <a:ext uri="{FF2B5EF4-FFF2-40B4-BE49-F238E27FC236}">
                <a16:creationId xmlns:a16="http://schemas.microsoft.com/office/drawing/2014/main" id="{93F7B6ED-E4D4-1B4A-8E51-7BC6DBB92826}"/>
              </a:ext>
            </a:extLst>
          </p:cNvPr>
          <p:cNvSpPr/>
          <p:nvPr/>
        </p:nvSpPr>
        <p:spPr>
          <a:xfrm>
            <a:off x="118286" y="3193942"/>
            <a:ext cx="71365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Seafood</a:t>
            </a:r>
          </a:p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Research</a:t>
            </a:r>
          </a:p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Lab</a:t>
            </a:r>
          </a:p>
        </p:txBody>
      </p:sp>
      <p:grpSp>
        <p:nvGrpSpPr>
          <p:cNvPr id="22" name="그룹 16">
            <a:extLst>
              <a:ext uri="{FF2B5EF4-FFF2-40B4-BE49-F238E27FC236}">
                <a16:creationId xmlns:a16="http://schemas.microsoft.com/office/drawing/2014/main" id="{AC352C50-8609-4B4F-A73E-DE25C2AB1ABC}"/>
              </a:ext>
            </a:extLst>
          </p:cNvPr>
          <p:cNvGrpSpPr/>
          <p:nvPr/>
        </p:nvGrpSpPr>
        <p:grpSpPr>
          <a:xfrm>
            <a:off x="43571" y="1783749"/>
            <a:ext cx="737616" cy="637661"/>
            <a:chOff x="286675" y="1057144"/>
            <a:chExt cx="737616" cy="637661"/>
          </a:xfrm>
        </p:grpSpPr>
        <p:sp>
          <p:nvSpPr>
            <p:cNvPr id="23" name="직사각형 17">
              <a:extLst>
                <a:ext uri="{FF2B5EF4-FFF2-40B4-BE49-F238E27FC236}">
                  <a16:creationId xmlns:a16="http://schemas.microsoft.com/office/drawing/2014/main" id="{CB77D7CE-AC22-7044-8EFA-5D5F75D21DA3}"/>
                </a:ext>
              </a:extLst>
            </p:cNvPr>
            <p:cNvSpPr/>
            <p:nvPr/>
          </p:nvSpPr>
          <p:spPr>
            <a:xfrm>
              <a:off x="286675" y="1057144"/>
              <a:ext cx="75474" cy="637661"/>
            </a:xfrm>
            <a:prstGeom prst="rect">
              <a:avLst/>
            </a:prstGeom>
            <a:solidFill>
              <a:srgbClr val="DA9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DA9B00"/>
                </a:solidFill>
              </a:endParaRPr>
            </a:p>
          </p:txBody>
        </p:sp>
        <p:cxnSp>
          <p:nvCxnSpPr>
            <p:cNvPr id="24" name="직선 연결선 18">
              <a:extLst>
                <a:ext uri="{FF2B5EF4-FFF2-40B4-BE49-F238E27FC236}">
                  <a16:creationId xmlns:a16="http://schemas.microsoft.com/office/drawing/2014/main" id="{C3CDA53D-8600-C14B-B488-BCD5483617B5}"/>
                </a:ext>
              </a:extLst>
            </p:cNvPr>
            <p:cNvCxnSpPr/>
            <p:nvPr/>
          </p:nvCxnSpPr>
          <p:spPr>
            <a:xfrm>
              <a:off x="286675" y="1057144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19">
              <a:extLst>
                <a:ext uri="{FF2B5EF4-FFF2-40B4-BE49-F238E27FC236}">
                  <a16:creationId xmlns:a16="http://schemas.microsoft.com/office/drawing/2014/main" id="{EC962836-D12F-D24F-89D4-CD59DD167879}"/>
                </a:ext>
              </a:extLst>
            </p:cNvPr>
            <p:cNvCxnSpPr/>
            <p:nvPr/>
          </p:nvCxnSpPr>
          <p:spPr>
            <a:xfrm>
              <a:off x="286675" y="1694805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0130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슬라이드 번호 개체 틀 12"/>
          <p:cNvSpPr txBox="1">
            <a:spLocks/>
          </p:cNvSpPr>
          <p:nvPr/>
        </p:nvSpPr>
        <p:spPr>
          <a:xfrm>
            <a:off x="4582465" y="6577037"/>
            <a:ext cx="571504" cy="293687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- </a:t>
            </a:r>
            <a:fld id="{BA5E3701-A09E-4623-8CA1-9A5E2F4B8D02}" type="slidenum"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pPr algn="ctr">
                <a:defRPr/>
              </a:pPr>
              <a:t>9</a:t>
            </a:fld>
            <a:r>
              <a: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-</a:t>
            </a:r>
            <a:endParaRPr lang="ko-KR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574" y="423123"/>
            <a:ext cx="1471042" cy="448703"/>
          </a:xfrm>
          <a:prstGeom prst="rect">
            <a:avLst/>
          </a:prstGeom>
        </p:spPr>
      </p:pic>
      <p:sp>
        <p:nvSpPr>
          <p:cNvPr id="33" name="내용 개체 틀 4"/>
          <p:cNvSpPr txBox="1">
            <a:spLocks/>
          </p:cNvSpPr>
          <p:nvPr/>
        </p:nvSpPr>
        <p:spPr>
          <a:xfrm>
            <a:off x="838200" y="1825625"/>
            <a:ext cx="46482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lvl="1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378229" y="5678627"/>
            <a:ext cx="6258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Porter cheese sample exhibited highest species richness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Provolone and smoked provolone were lowest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347" y="1126524"/>
            <a:ext cx="2239378" cy="28274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502" y="1146276"/>
            <a:ext cx="3503466" cy="28043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16" y="4055192"/>
            <a:ext cx="7835176" cy="158306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09312" y="355088"/>
            <a:ext cx="3002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Dr. Si Hong Park</a:t>
            </a:r>
          </a:p>
        </p:txBody>
      </p:sp>
      <p:sp>
        <p:nvSpPr>
          <p:cNvPr id="23" name="직사각형 21">
            <a:extLst>
              <a:ext uri="{FF2B5EF4-FFF2-40B4-BE49-F238E27FC236}">
                <a16:creationId xmlns:a16="http://schemas.microsoft.com/office/drawing/2014/main" id="{1294BF9E-1C87-9949-AABA-28BCE2F9EF59}"/>
              </a:ext>
            </a:extLst>
          </p:cNvPr>
          <p:cNvSpPr/>
          <p:nvPr/>
        </p:nvSpPr>
        <p:spPr>
          <a:xfrm>
            <a:off x="218471" y="1271474"/>
            <a:ext cx="5100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News</a:t>
            </a:r>
          </a:p>
        </p:txBody>
      </p:sp>
      <p:sp>
        <p:nvSpPr>
          <p:cNvPr id="24" name="직사각형 21">
            <a:extLst>
              <a:ext uri="{FF2B5EF4-FFF2-40B4-BE49-F238E27FC236}">
                <a16:creationId xmlns:a16="http://schemas.microsoft.com/office/drawing/2014/main" id="{CFC0EC7E-F331-EA4B-9658-3D1C9C1F5278}"/>
              </a:ext>
            </a:extLst>
          </p:cNvPr>
          <p:cNvSpPr/>
          <p:nvPr/>
        </p:nvSpPr>
        <p:spPr>
          <a:xfrm>
            <a:off x="131914" y="1957637"/>
            <a:ext cx="6832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rgbClr val="DA9B0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Corvallis</a:t>
            </a:r>
          </a:p>
        </p:txBody>
      </p:sp>
      <p:sp>
        <p:nvSpPr>
          <p:cNvPr id="25" name="직사각형 21">
            <a:extLst>
              <a:ext uri="{FF2B5EF4-FFF2-40B4-BE49-F238E27FC236}">
                <a16:creationId xmlns:a16="http://schemas.microsoft.com/office/drawing/2014/main" id="{5879D350-D510-AA4B-B850-96EE36901E0D}"/>
              </a:ext>
            </a:extLst>
          </p:cNvPr>
          <p:cNvSpPr/>
          <p:nvPr/>
        </p:nvSpPr>
        <p:spPr>
          <a:xfrm>
            <a:off x="294618" y="2654063"/>
            <a:ext cx="36099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FIC</a:t>
            </a:r>
            <a:endParaRPr lang="en-US" altLang="ko-KR" sz="1100" b="1" i="1" dirty="0">
              <a:solidFill>
                <a:schemeClr val="bg1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직사각형 21">
            <a:extLst>
              <a:ext uri="{FF2B5EF4-FFF2-40B4-BE49-F238E27FC236}">
                <a16:creationId xmlns:a16="http://schemas.microsoft.com/office/drawing/2014/main" id="{E9A1630B-B4C8-8B40-B8B3-7215A3BE449F}"/>
              </a:ext>
            </a:extLst>
          </p:cNvPr>
          <p:cNvSpPr/>
          <p:nvPr/>
        </p:nvSpPr>
        <p:spPr>
          <a:xfrm>
            <a:off x="118286" y="3193942"/>
            <a:ext cx="71365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Seafood</a:t>
            </a:r>
          </a:p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Research</a:t>
            </a:r>
          </a:p>
          <a:p>
            <a:pPr algn="ctr"/>
            <a:r>
              <a:rPr lang="en-US" altLang="ko-KR" sz="11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Lab</a:t>
            </a:r>
          </a:p>
        </p:txBody>
      </p:sp>
      <p:grpSp>
        <p:nvGrpSpPr>
          <p:cNvPr id="27" name="그룹 16">
            <a:extLst>
              <a:ext uri="{FF2B5EF4-FFF2-40B4-BE49-F238E27FC236}">
                <a16:creationId xmlns:a16="http://schemas.microsoft.com/office/drawing/2014/main" id="{ED3375A5-4200-ED4C-82D1-E84856A10B69}"/>
              </a:ext>
            </a:extLst>
          </p:cNvPr>
          <p:cNvGrpSpPr/>
          <p:nvPr/>
        </p:nvGrpSpPr>
        <p:grpSpPr>
          <a:xfrm>
            <a:off x="43571" y="1783749"/>
            <a:ext cx="737616" cy="637661"/>
            <a:chOff x="286675" y="1057144"/>
            <a:chExt cx="737616" cy="637661"/>
          </a:xfrm>
        </p:grpSpPr>
        <p:sp>
          <p:nvSpPr>
            <p:cNvPr id="29" name="직사각형 17">
              <a:extLst>
                <a:ext uri="{FF2B5EF4-FFF2-40B4-BE49-F238E27FC236}">
                  <a16:creationId xmlns:a16="http://schemas.microsoft.com/office/drawing/2014/main" id="{CB78ED17-0B0C-2D4B-8C40-4FCCD28CEB8B}"/>
                </a:ext>
              </a:extLst>
            </p:cNvPr>
            <p:cNvSpPr/>
            <p:nvPr/>
          </p:nvSpPr>
          <p:spPr>
            <a:xfrm>
              <a:off x="286675" y="1057144"/>
              <a:ext cx="75474" cy="637661"/>
            </a:xfrm>
            <a:prstGeom prst="rect">
              <a:avLst/>
            </a:prstGeom>
            <a:solidFill>
              <a:srgbClr val="DA9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DA9B00"/>
                </a:solidFill>
              </a:endParaRPr>
            </a:p>
          </p:txBody>
        </p:sp>
        <p:cxnSp>
          <p:nvCxnSpPr>
            <p:cNvPr id="30" name="직선 연결선 18">
              <a:extLst>
                <a:ext uri="{FF2B5EF4-FFF2-40B4-BE49-F238E27FC236}">
                  <a16:creationId xmlns:a16="http://schemas.microsoft.com/office/drawing/2014/main" id="{B9167A28-47FC-2B43-9EB0-4339E9A4638C}"/>
                </a:ext>
              </a:extLst>
            </p:cNvPr>
            <p:cNvCxnSpPr/>
            <p:nvPr/>
          </p:nvCxnSpPr>
          <p:spPr>
            <a:xfrm>
              <a:off x="286675" y="1057144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19">
              <a:extLst>
                <a:ext uri="{FF2B5EF4-FFF2-40B4-BE49-F238E27FC236}">
                  <a16:creationId xmlns:a16="http://schemas.microsoft.com/office/drawing/2014/main" id="{7FF3D971-285F-E645-9F7D-889CCB2BAFDA}"/>
                </a:ext>
              </a:extLst>
            </p:cNvPr>
            <p:cNvCxnSpPr/>
            <p:nvPr/>
          </p:nvCxnSpPr>
          <p:spPr>
            <a:xfrm>
              <a:off x="286675" y="1694805"/>
              <a:ext cx="737616" cy="0"/>
            </a:xfrm>
            <a:prstGeom prst="line">
              <a:avLst/>
            </a:prstGeom>
            <a:ln w="12700">
              <a:solidFill>
                <a:srgbClr val="DA9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2721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12710</TotalTime>
  <Words>769</Words>
  <Application>Microsoft Office PowerPoint</Application>
  <PresentationFormat>On-screen Show (4:3)</PresentationFormat>
  <Paragraphs>229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Calibri</vt:lpstr>
      <vt:lpstr>Segoe UI</vt:lpstr>
      <vt:lpstr>Malgun Gothic</vt:lpstr>
      <vt:lpstr>Verdana</vt:lpstr>
      <vt:lpstr>나눔명조 ExtraBold</vt:lpstr>
      <vt:lpstr>Arial</vt:lpstr>
      <vt:lpstr>나눔고딕</vt:lpstr>
      <vt:lpstr>Wingdings</vt:lpstr>
      <vt:lpstr>Calibri Light</vt:lpstr>
      <vt:lpstr>Cambria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Matthew Andrews</dc:creator>
  <cp:lastModifiedBy>Matthew Andrews</cp:lastModifiedBy>
  <cp:revision>586</cp:revision>
  <cp:lastPrinted>2016-03-01T17:41:24Z</cp:lastPrinted>
  <dcterms:created xsi:type="dcterms:W3CDTF">2014-11-01T08:10:02Z</dcterms:created>
  <dcterms:modified xsi:type="dcterms:W3CDTF">2018-09-20T17:09:37Z</dcterms:modified>
</cp:coreProperties>
</file>