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63" r:id="rId2"/>
    <p:sldId id="261" r:id="rId3"/>
    <p:sldId id="319" r:id="rId4"/>
    <p:sldId id="460" r:id="rId5"/>
    <p:sldId id="462" r:id="rId6"/>
    <p:sldId id="431" r:id="rId7"/>
    <p:sldId id="432" r:id="rId8"/>
    <p:sldId id="274" r:id="rId9"/>
    <p:sldId id="461" r:id="rId10"/>
    <p:sldId id="417" r:id="rId11"/>
    <p:sldId id="341" r:id="rId12"/>
    <p:sldId id="423" r:id="rId13"/>
    <p:sldId id="454" r:id="rId14"/>
    <p:sldId id="396" r:id="rId15"/>
    <p:sldId id="446" r:id="rId16"/>
    <p:sldId id="441" r:id="rId17"/>
    <p:sldId id="326" r:id="rId18"/>
    <p:sldId id="425" r:id="rId19"/>
    <p:sldId id="422" r:id="rId20"/>
    <p:sldId id="298" r:id="rId21"/>
    <p:sldId id="264" r:id="rId22"/>
    <p:sldId id="416" r:id="rId23"/>
    <p:sldId id="420" r:id="rId24"/>
    <p:sldId id="418" r:id="rId25"/>
    <p:sldId id="419" r:id="rId26"/>
    <p:sldId id="309" r:id="rId27"/>
    <p:sldId id="424" r:id="rId28"/>
    <p:sldId id="456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200"/>
    <a:srgbClr val="BC9D6C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9" autoAdjust="0"/>
    <p:restoredTop sz="86442" autoAdjust="0"/>
  </p:normalViewPr>
  <p:slideViewPr>
    <p:cSldViewPr showGuides="1">
      <p:cViewPr varScale="1">
        <p:scale>
          <a:sx n="94" d="100"/>
          <a:sy n="94" d="100"/>
        </p:scale>
        <p:origin x="16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235C3-2CD7-4319-BF63-125AC24731A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16E11A28-D899-4C8A-8FCD-E7057BE5F323}">
      <dgm:prSet/>
      <dgm:spPr/>
      <dgm:t>
        <a:bodyPr/>
        <a:lstStyle/>
        <a:p>
          <a:pPr>
            <a:defRPr b="1"/>
          </a:pPr>
          <a:r>
            <a:rPr lang="en-US"/>
            <a:t>Industry is modernizing -  automating harvest and processing</a:t>
          </a:r>
        </a:p>
      </dgm:t>
    </dgm:pt>
    <dgm:pt modelId="{86A52C2D-E056-4E5A-8E33-B0C988AFC6D8}" type="parTrans" cxnId="{6CE375D7-83F5-48F5-8B62-4AA3B7381A88}">
      <dgm:prSet/>
      <dgm:spPr/>
      <dgm:t>
        <a:bodyPr/>
        <a:lstStyle/>
        <a:p>
          <a:endParaRPr lang="en-US"/>
        </a:p>
      </dgm:t>
    </dgm:pt>
    <dgm:pt modelId="{809AABC5-FAD8-4666-8602-679D57FEDD51}" type="sibTrans" cxnId="{6CE375D7-83F5-48F5-8B62-4AA3B7381A88}">
      <dgm:prSet/>
      <dgm:spPr/>
      <dgm:t>
        <a:bodyPr/>
        <a:lstStyle/>
        <a:p>
          <a:endParaRPr lang="en-US"/>
        </a:p>
      </dgm:t>
    </dgm:pt>
    <dgm:pt modelId="{1608F3BF-E229-4848-BBC6-A36D7B024B62}">
      <dgm:prSet/>
      <dgm:spPr/>
      <dgm:t>
        <a:bodyPr/>
        <a:lstStyle/>
        <a:p>
          <a:r>
            <a:rPr lang="en-US"/>
            <a:t>Food industry is now the </a:t>
          </a:r>
          <a:r>
            <a:rPr lang="en-US" b="1" i="1"/>
            <a:t>fastest growing sector </a:t>
          </a:r>
          <a:r>
            <a:rPr lang="en-US"/>
            <a:t>in automation and robotics</a:t>
          </a:r>
        </a:p>
      </dgm:t>
    </dgm:pt>
    <dgm:pt modelId="{508F60E2-6588-4F3F-9039-D28A7BD1B643}" type="parTrans" cxnId="{0E3A11F1-548E-4986-9011-D6B6F8F818D4}">
      <dgm:prSet/>
      <dgm:spPr/>
      <dgm:t>
        <a:bodyPr/>
        <a:lstStyle/>
        <a:p>
          <a:endParaRPr lang="en-US"/>
        </a:p>
      </dgm:t>
    </dgm:pt>
    <dgm:pt modelId="{5B974865-1BC9-488B-BEA9-D564D7A1E316}" type="sibTrans" cxnId="{0E3A11F1-548E-4986-9011-D6B6F8F818D4}">
      <dgm:prSet/>
      <dgm:spPr/>
      <dgm:t>
        <a:bodyPr/>
        <a:lstStyle/>
        <a:p>
          <a:endParaRPr lang="en-US"/>
        </a:p>
      </dgm:t>
    </dgm:pt>
    <dgm:pt modelId="{4FA0D70B-760C-4CC5-9929-D3D5C1075619}">
      <dgm:prSet/>
      <dgm:spPr/>
      <dgm:t>
        <a:bodyPr/>
        <a:lstStyle/>
        <a:p>
          <a:r>
            <a:rPr lang="en-US"/>
            <a:t>Driven by advances in machine vision and control technologies</a:t>
          </a:r>
        </a:p>
      </dgm:t>
    </dgm:pt>
    <dgm:pt modelId="{12EB5EE8-1CEC-4B2E-A195-45CA8AB2AEE9}" type="parTrans" cxnId="{D70AD54E-F1DE-43CA-B60C-F9A34217C75F}">
      <dgm:prSet/>
      <dgm:spPr/>
      <dgm:t>
        <a:bodyPr/>
        <a:lstStyle/>
        <a:p>
          <a:endParaRPr lang="en-US"/>
        </a:p>
      </dgm:t>
    </dgm:pt>
    <dgm:pt modelId="{8D6A6D6E-3FFD-4376-A6FC-6994145D6614}" type="sibTrans" cxnId="{D70AD54E-F1DE-43CA-B60C-F9A34217C75F}">
      <dgm:prSet/>
      <dgm:spPr/>
      <dgm:t>
        <a:bodyPr/>
        <a:lstStyle/>
        <a:p>
          <a:endParaRPr lang="en-US"/>
        </a:p>
      </dgm:t>
    </dgm:pt>
    <dgm:pt modelId="{B9B1812D-7490-473C-899B-3E4A04BD1A3D}">
      <dgm:prSet/>
      <dgm:spPr/>
      <dgm:t>
        <a:bodyPr/>
        <a:lstStyle/>
        <a:p>
          <a:r>
            <a:rPr lang="en-US"/>
            <a:t>Providing production control and traceability</a:t>
          </a:r>
        </a:p>
      </dgm:t>
    </dgm:pt>
    <dgm:pt modelId="{CC87606A-58EF-413B-800E-E95B445997DF}" type="parTrans" cxnId="{46F3CAE6-5F67-4DE0-9267-7AF5C81A3C46}">
      <dgm:prSet/>
      <dgm:spPr/>
      <dgm:t>
        <a:bodyPr/>
        <a:lstStyle/>
        <a:p>
          <a:endParaRPr lang="en-US"/>
        </a:p>
      </dgm:t>
    </dgm:pt>
    <dgm:pt modelId="{6E1B69D4-A79C-4235-A53E-AE9C16914610}" type="sibTrans" cxnId="{46F3CAE6-5F67-4DE0-9267-7AF5C81A3C46}">
      <dgm:prSet/>
      <dgm:spPr/>
      <dgm:t>
        <a:bodyPr/>
        <a:lstStyle/>
        <a:p>
          <a:endParaRPr lang="en-US"/>
        </a:p>
      </dgm:t>
    </dgm:pt>
    <dgm:pt modelId="{7068F914-49B9-451A-8BFA-B93FDE22D277}">
      <dgm:prSet/>
      <dgm:spPr/>
      <dgm:t>
        <a:bodyPr/>
        <a:lstStyle/>
        <a:p>
          <a:r>
            <a:rPr lang="en-US"/>
            <a:t>Improves safety</a:t>
          </a:r>
        </a:p>
      </dgm:t>
    </dgm:pt>
    <dgm:pt modelId="{75C9C8E8-DC87-4E4C-9B79-CBCE6B7D9CE9}" type="parTrans" cxnId="{CE2FBB6A-320B-4147-9052-F7F5F48544F6}">
      <dgm:prSet/>
      <dgm:spPr/>
      <dgm:t>
        <a:bodyPr/>
        <a:lstStyle/>
        <a:p>
          <a:endParaRPr lang="en-US"/>
        </a:p>
      </dgm:t>
    </dgm:pt>
    <dgm:pt modelId="{E6CD7DA0-47B3-40B1-A322-1B64C5E83BE6}" type="sibTrans" cxnId="{CE2FBB6A-320B-4147-9052-F7F5F48544F6}">
      <dgm:prSet/>
      <dgm:spPr/>
      <dgm:t>
        <a:bodyPr/>
        <a:lstStyle/>
        <a:p>
          <a:endParaRPr lang="en-US"/>
        </a:p>
      </dgm:t>
    </dgm:pt>
    <dgm:pt modelId="{34126591-A74B-449C-9415-7224D4EC21CD}">
      <dgm:prSet/>
      <dgm:spPr/>
      <dgm:t>
        <a:bodyPr/>
        <a:lstStyle/>
        <a:p>
          <a:pPr>
            <a:defRPr b="1"/>
          </a:pPr>
          <a:r>
            <a:rPr lang="en-US"/>
            <a:t>Reduced number of employees but increases education and skill level</a:t>
          </a:r>
        </a:p>
      </dgm:t>
    </dgm:pt>
    <dgm:pt modelId="{A0089247-1B1D-4B5C-AD53-957661B62B01}" type="parTrans" cxnId="{ECBF9073-2C70-4AA5-B511-452D41B69080}">
      <dgm:prSet/>
      <dgm:spPr/>
      <dgm:t>
        <a:bodyPr/>
        <a:lstStyle/>
        <a:p>
          <a:endParaRPr lang="en-US"/>
        </a:p>
      </dgm:t>
    </dgm:pt>
    <dgm:pt modelId="{90E298F7-7C7B-417D-A591-E474800FAD56}" type="sibTrans" cxnId="{ECBF9073-2C70-4AA5-B511-452D41B69080}">
      <dgm:prSet/>
      <dgm:spPr/>
      <dgm:t>
        <a:bodyPr/>
        <a:lstStyle/>
        <a:p>
          <a:endParaRPr lang="en-US"/>
        </a:p>
      </dgm:t>
    </dgm:pt>
    <dgm:pt modelId="{D60C3194-9412-4069-9C7B-E48E8253AE9F}">
      <dgm:prSet/>
      <dgm:spPr/>
      <dgm:t>
        <a:bodyPr/>
        <a:lstStyle/>
        <a:p>
          <a:pPr>
            <a:defRPr b="1"/>
          </a:pPr>
          <a:r>
            <a:rPr lang="en-US"/>
            <a:t>Respond by</a:t>
          </a:r>
        </a:p>
      </dgm:t>
    </dgm:pt>
    <dgm:pt modelId="{9ED720E7-7E9A-49EB-ADC1-86D9E8815C96}" type="parTrans" cxnId="{ADAEE3F7-07CE-4F15-9137-B85FA9090A0D}">
      <dgm:prSet/>
      <dgm:spPr/>
      <dgm:t>
        <a:bodyPr/>
        <a:lstStyle/>
        <a:p>
          <a:endParaRPr lang="en-US"/>
        </a:p>
      </dgm:t>
    </dgm:pt>
    <dgm:pt modelId="{4D288D53-2D8A-4B4F-AFAF-1775AB0B3861}" type="sibTrans" cxnId="{ADAEE3F7-07CE-4F15-9137-B85FA9090A0D}">
      <dgm:prSet/>
      <dgm:spPr/>
      <dgm:t>
        <a:bodyPr/>
        <a:lstStyle/>
        <a:p>
          <a:endParaRPr lang="en-US"/>
        </a:p>
      </dgm:t>
    </dgm:pt>
    <dgm:pt modelId="{7022F4BB-EEE6-4385-8FDA-DA61A1128785}">
      <dgm:prSet/>
      <dgm:spPr/>
      <dgm:t>
        <a:bodyPr/>
        <a:lstStyle/>
        <a:p>
          <a:r>
            <a:rPr lang="en-US"/>
            <a:t>Establishing </a:t>
          </a:r>
          <a:r>
            <a:rPr lang="en-US" b="1" i="1"/>
            <a:t>research</a:t>
          </a:r>
          <a:r>
            <a:rPr lang="en-US"/>
            <a:t> programs to develop technological applications </a:t>
          </a:r>
        </a:p>
      </dgm:t>
    </dgm:pt>
    <dgm:pt modelId="{ED26C53A-414E-4085-BCB3-983C95ECCAEF}" type="parTrans" cxnId="{5D62EFB8-6488-4ACD-857A-D20EF7B03E1A}">
      <dgm:prSet/>
      <dgm:spPr/>
      <dgm:t>
        <a:bodyPr/>
        <a:lstStyle/>
        <a:p>
          <a:endParaRPr lang="en-US"/>
        </a:p>
      </dgm:t>
    </dgm:pt>
    <dgm:pt modelId="{4EF5E69D-7F75-4C23-8429-3E6C3D1B1C1C}" type="sibTrans" cxnId="{5D62EFB8-6488-4ACD-857A-D20EF7B03E1A}">
      <dgm:prSet/>
      <dgm:spPr/>
      <dgm:t>
        <a:bodyPr/>
        <a:lstStyle/>
        <a:p>
          <a:endParaRPr lang="en-US"/>
        </a:p>
      </dgm:t>
    </dgm:pt>
    <dgm:pt modelId="{1B4AF5AD-3E03-4A9C-A1A9-4D4F51727774}">
      <dgm:prSet/>
      <dgm:spPr/>
      <dgm:t>
        <a:bodyPr/>
        <a:lstStyle/>
        <a:p>
          <a:r>
            <a:rPr lang="en-US" dirty="0"/>
            <a:t>Developing </a:t>
          </a:r>
          <a:r>
            <a:rPr lang="en-US" b="1" i="1" dirty="0"/>
            <a:t>education programs </a:t>
          </a:r>
          <a:r>
            <a:rPr lang="en-US" dirty="0"/>
            <a:t>to build a qualified workforce </a:t>
          </a:r>
        </a:p>
      </dgm:t>
    </dgm:pt>
    <dgm:pt modelId="{DAB41B91-D8B1-4951-B756-250EB6ABE26C}" type="parTrans" cxnId="{D97638D6-9C2C-4611-A503-CD7833BE0EB7}">
      <dgm:prSet/>
      <dgm:spPr/>
      <dgm:t>
        <a:bodyPr/>
        <a:lstStyle/>
        <a:p>
          <a:endParaRPr lang="en-US"/>
        </a:p>
      </dgm:t>
    </dgm:pt>
    <dgm:pt modelId="{D82F1F69-A6F4-4A61-95C2-612620BFDB8D}" type="sibTrans" cxnId="{D97638D6-9C2C-4611-A503-CD7833BE0EB7}">
      <dgm:prSet/>
      <dgm:spPr/>
      <dgm:t>
        <a:bodyPr/>
        <a:lstStyle/>
        <a:p>
          <a:endParaRPr lang="en-US"/>
        </a:p>
      </dgm:t>
    </dgm:pt>
    <dgm:pt modelId="{33662668-DED3-4754-9265-1AD53606C786}" type="pres">
      <dgm:prSet presAssocID="{05C235C3-2CD7-4319-BF63-125AC24731A8}" presName="root" presStyleCnt="0">
        <dgm:presLayoutVars>
          <dgm:dir/>
          <dgm:resizeHandles val="exact"/>
        </dgm:presLayoutVars>
      </dgm:prSet>
      <dgm:spPr/>
    </dgm:pt>
    <dgm:pt modelId="{ABBD66C5-2FBE-4600-8F14-253611B40838}" type="pres">
      <dgm:prSet presAssocID="{16E11A28-D899-4C8A-8FCD-E7057BE5F323}" presName="compNode" presStyleCnt="0"/>
      <dgm:spPr/>
    </dgm:pt>
    <dgm:pt modelId="{E947E73D-1457-40B3-B3B7-08EC640BB925}" type="pres">
      <dgm:prSet presAssocID="{16E11A28-D899-4C8A-8FCD-E7057BE5F3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E45DAF1-2C96-4D1B-B273-88F6A79D4831}" type="pres">
      <dgm:prSet presAssocID="{16E11A28-D899-4C8A-8FCD-E7057BE5F323}" presName="iconSpace" presStyleCnt="0"/>
      <dgm:spPr/>
    </dgm:pt>
    <dgm:pt modelId="{E09B2612-9701-4005-BC2A-8255E3674C30}" type="pres">
      <dgm:prSet presAssocID="{16E11A28-D899-4C8A-8FCD-E7057BE5F323}" presName="parTx" presStyleLbl="revTx" presStyleIdx="0" presStyleCnt="6">
        <dgm:presLayoutVars>
          <dgm:chMax val="0"/>
          <dgm:chPref val="0"/>
        </dgm:presLayoutVars>
      </dgm:prSet>
      <dgm:spPr/>
    </dgm:pt>
    <dgm:pt modelId="{7BD34E4B-8F4F-42E6-9CAB-9DDB82D896E9}" type="pres">
      <dgm:prSet presAssocID="{16E11A28-D899-4C8A-8FCD-E7057BE5F323}" presName="txSpace" presStyleCnt="0"/>
      <dgm:spPr/>
    </dgm:pt>
    <dgm:pt modelId="{CB5B7D3B-F0E1-4D33-88CF-6FBBA4822286}" type="pres">
      <dgm:prSet presAssocID="{16E11A28-D899-4C8A-8FCD-E7057BE5F323}" presName="desTx" presStyleLbl="revTx" presStyleIdx="1" presStyleCnt="6">
        <dgm:presLayoutVars/>
      </dgm:prSet>
      <dgm:spPr/>
    </dgm:pt>
    <dgm:pt modelId="{4D46A4B1-75C8-4930-AF33-E886145E8BA0}" type="pres">
      <dgm:prSet presAssocID="{809AABC5-FAD8-4666-8602-679D57FEDD51}" presName="sibTrans" presStyleCnt="0"/>
      <dgm:spPr/>
    </dgm:pt>
    <dgm:pt modelId="{728253FF-133D-4DEE-9E72-57E2348D6575}" type="pres">
      <dgm:prSet presAssocID="{34126591-A74B-449C-9415-7224D4EC21CD}" presName="compNode" presStyleCnt="0"/>
      <dgm:spPr/>
    </dgm:pt>
    <dgm:pt modelId="{745E4A58-8A19-4FBC-A428-1ECA3D331728}" type="pres">
      <dgm:prSet presAssocID="{34126591-A74B-449C-9415-7224D4EC21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Clockwise curve"/>
        </a:ext>
      </dgm:extLst>
    </dgm:pt>
    <dgm:pt modelId="{3C4FFE0A-C739-48D4-9ED8-D95F3B678E6F}" type="pres">
      <dgm:prSet presAssocID="{34126591-A74B-449C-9415-7224D4EC21CD}" presName="iconSpace" presStyleCnt="0"/>
      <dgm:spPr/>
    </dgm:pt>
    <dgm:pt modelId="{229991A4-C08F-4BBD-827C-4053DD285E96}" type="pres">
      <dgm:prSet presAssocID="{34126591-A74B-449C-9415-7224D4EC21CD}" presName="parTx" presStyleLbl="revTx" presStyleIdx="2" presStyleCnt="6">
        <dgm:presLayoutVars>
          <dgm:chMax val="0"/>
          <dgm:chPref val="0"/>
        </dgm:presLayoutVars>
      </dgm:prSet>
      <dgm:spPr/>
    </dgm:pt>
    <dgm:pt modelId="{8814BBFE-A8B8-48E3-B2CA-8BED3C4184AE}" type="pres">
      <dgm:prSet presAssocID="{34126591-A74B-449C-9415-7224D4EC21CD}" presName="txSpace" presStyleCnt="0"/>
      <dgm:spPr/>
    </dgm:pt>
    <dgm:pt modelId="{3324356B-3E72-483F-B730-9E4D85D58E00}" type="pres">
      <dgm:prSet presAssocID="{34126591-A74B-449C-9415-7224D4EC21CD}" presName="desTx" presStyleLbl="revTx" presStyleIdx="3" presStyleCnt="6">
        <dgm:presLayoutVars/>
      </dgm:prSet>
      <dgm:spPr/>
    </dgm:pt>
    <dgm:pt modelId="{4C43574F-D06C-4FB8-9AD1-DBDE9C8D1239}" type="pres">
      <dgm:prSet presAssocID="{90E298F7-7C7B-417D-A591-E474800FAD56}" presName="sibTrans" presStyleCnt="0"/>
      <dgm:spPr/>
    </dgm:pt>
    <dgm:pt modelId="{AA99835B-C38B-4101-AC7E-3C7F5C2B9CB0}" type="pres">
      <dgm:prSet presAssocID="{D60C3194-9412-4069-9C7B-E48E8253AE9F}" presName="compNode" presStyleCnt="0"/>
      <dgm:spPr/>
    </dgm:pt>
    <dgm:pt modelId="{F9809282-175D-48E5-A5A0-DAA7B523D83E}" type="pres">
      <dgm:prSet presAssocID="{D60C3194-9412-4069-9C7B-E48E8253AE9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86DC7BF-4052-4840-B48D-2A17EA985024}" type="pres">
      <dgm:prSet presAssocID="{D60C3194-9412-4069-9C7B-E48E8253AE9F}" presName="iconSpace" presStyleCnt="0"/>
      <dgm:spPr/>
    </dgm:pt>
    <dgm:pt modelId="{B9F278C9-7AE5-40E9-B9DF-9BEE9B1EA79F}" type="pres">
      <dgm:prSet presAssocID="{D60C3194-9412-4069-9C7B-E48E8253AE9F}" presName="parTx" presStyleLbl="revTx" presStyleIdx="4" presStyleCnt="6">
        <dgm:presLayoutVars>
          <dgm:chMax val="0"/>
          <dgm:chPref val="0"/>
        </dgm:presLayoutVars>
      </dgm:prSet>
      <dgm:spPr/>
    </dgm:pt>
    <dgm:pt modelId="{5FEFBF21-23B7-4D7C-AF7C-C4ED789C1F9C}" type="pres">
      <dgm:prSet presAssocID="{D60C3194-9412-4069-9C7B-E48E8253AE9F}" presName="txSpace" presStyleCnt="0"/>
      <dgm:spPr/>
    </dgm:pt>
    <dgm:pt modelId="{186FE119-81DD-433C-846D-FE9A29C14B89}" type="pres">
      <dgm:prSet presAssocID="{D60C3194-9412-4069-9C7B-E48E8253AE9F}" presName="desTx" presStyleLbl="revTx" presStyleIdx="5" presStyleCnt="6">
        <dgm:presLayoutVars/>
      </dgm:prSet>
      <dgm:spPr/>
    </dgm:pt>
  </dgm:ptLst>
  <dgm:cxnLst>
    <dgm:cxn modelId="{EA2AED02-4AA2-4668-A5BD-ED9E0167BD4D}" type="presOf" srcId="{1B4AF5AD-3E03-4A9C-A1A9-4D4F51727774}" destId="{186FE119-81DD-433C-846D-FE9A29C14B89}" srcOrd="0" destOrd="1" presId="urn:microsoft.com/office/officeart/2018/2/layout/IconLabelDescriptionList"/>
    <dgm:cxn modelId="{F1B3B813-D24E-4CD0-B803-39A3992FCB63}" type="presOf" srcId="{4FA0D70B-760C-4CC5-9929-D3D5C1075619}" destId="{CB5B7D3B-F0E1-4D33-88CF-6FBBA4822286}" srcOrd="0" destOrd="1" presId="urn:microsoft.com/office/officeart/2018/2/layout/IconLabelDescriptionList"/>
    <dgm:cxn modelId="{CE2FBB6A-320B-4147-9052-F7F5F48544F6}" srcId="{16E11A28-D899-4C8A-8FCD-E7057BE5F323}" destId="{7068F914-49B9-451A-8BFA-B93FDE22D277}" srcOrd="3" destOrd="0" parTransId="{75C9C8E8-DC87-4E4C-9B79-CBCE6B7D9CE9}" sibTransId="{E6CD7DA0-47B3-40B1-A322-1B64C5E83BE6}"/>
    <dgm:cxn modelId="{D70AD54E-F1DE-43CA-B60C-F9A34217C75F}" srcId="{16E11A28-D899-4C8A-8FCD-E7057BE5F323}" destId="{4FA0D70B-760C-4CC5-9929-D3D5C1075619}" srcOrd="1" destOrd="0" parTransId="{12EB5EE8-1CEC-4B2E-A195-45CA8AB2AEE9}" sibTransId="{8D6A6D6E-3FFD-4376-A6FC-6994145D6614}"/>
    <dgm:cxn modelId="{ECBF9073-2C70-4AA5-B511-452D41B69080}" srcId="{05C235C3-2CD7-4319-BF63-125AC24731A8}" destId="{34126591-A74B-449C-9415-7224D4EC21CD}" srcOrd="1" destOrd="0" parTransId="{A0089247-1B1D-4B5C-AD53-957661B62B01}" sibTransId="{90E298F7-7C7B-417D-A591-E474800FAD56}"/>
    <dgm:cxn modelId="{0C443B81-8853-47B4-907E-54F4F647FD72}" type="presOf" srcId="{05C235C3-2CD7-4319-BF63-125AC24731A8}" destId="{33662668-DED3-4754-9265-1AD53606C786}" srcOrd="0" destOrd="0" presId="urn:microsoft.com/office/officeart/2018/2/layout/IconLabelDescriptionList"/>
    <dgm:cxn modelId="{A4932B93-6133-426D-8F71-BAA860EE3720}" type="presOf" srcId="{7068F914-49B9-451A-8BFA-B93FDE22D277}" destId="{CB5B7D3B-F0E1-4D33-88CF-6FBBA4822286}" srcOrd="0" destOrd="3" presId="urn:microsoft.com/office/officeart/2018/2/layout/IconLabelDescriptionList"/>
    <dgm:cxn modelId="{49BBAE9A-B487-484D-A596-A1DF42C97E61}" type="presOf" srcId="{16E11A28-D899-4C8A-8FCD-E7057BE5F323}" destId="{E09B2612-9701-4005-BC2A-8255E3674C30}" srcOrd="0" destOrd="0" presId="urn:microsoft.com/office/officeart/2018/2/layout/IconLabelDescriptionList"/>
    <dgm:cxn modelId="{783E8DA4-89A2-4DA6-9E40-7D8DCF560D0B}" type="presOf" srcId="{34126591-A74B-449C-9415-7224D4EC21CD}" destId="{229991A4-C08F-4BBD-827C-4053DD285E96}" srcOrd="0" destOrd="0" presId="urn:microsoft.com/office/officeart/2018/2/layout/IconLabelDescriptionList"/>
    <dgm:cxn modelId="{5D62EFB8-6488-4ACD-857A-D20EF7B03E1A}" srcId="{D60C3194-9412-4069-9C7B-E48E8253AE9F}" destId="{7022F4BB-EEE6-4385-8FDA-DA61A1128785}" srcOrd="0" destOrd="0" parTransId="{ED26C53A-414E-4085-BCB3-983C95ECCAEF}" sibTransId="{4EF5E69D-7F75-4C23-8429-3E6C3D1B1C1C}"/>
    <dgm:cxn modelId="{84464ABF-BD73-41C3-84F3-0C824804314F}" type="presOf" srcId="{1608F3BF-E229-4848-BBC6-A36D7B024B62}" destId="{CB5B7D3B-F0E1-4D33-88CF-6FBBA4822286}" srcOrd="0" destOrd="0" presId="urn:microsoft.com/office/officeart/2018/2/layout/IconLabelDescriptionList"/>
    <dgm:cxn modelId="{D97638D6-9C2C-4611-A503-CD7833BE0EB7}" srcId="{D60C3194-9412-4069-9C7B-E48E8253AE9F}" destId="{1B4AF5AD-3E03-4A9C-A1A9-4D4F51727774}" srcOrd="1" destOrd="0" parTransId="{DAB41B91-D8B1-4951-B756-250EB6ABE26C}" sibTransId="{D82F1F69-A6F4-4A61-95C2-612620BFDB8D}"/>
    <dgm:cxn modelId="{6CE375D7-83F5-48F5-8B62-4AA3B7381A88}" srcId="{05C235C3-2CD7-4319-BF63-125AC24731A8}" destId="{16E11A28-D899-4C8A-8FCD-E7057BE5F323}" srcOrd="0" destOrd="0" parTransId="{86A52C2D-E056-4E5A-8E33-B0C988AFC6D8}" sibTransId="{809AABC5-FAD8-4666-8602-679D57FEDD51}"/>
    <dgm:cxn modelId="{46F3CAE6-5F67-4DE0-9267-7AF5C81A3C46}" srcId="{16E11A28-D899-4C8A-8FCD-E7057BE5F323}" destId="{B9B1812D-7490-473C-899B-3E4A04BD1A3D}" srcOrd="2" destOrd="0" parTransId="{CC87606A-58EF-413B-800E-E95B445997DF}" sibTransId="{6E1B69D4-A79C-4235-A53E-AE9C16914610}"/>
    <dgm:cxn modelId="{2875C4EF-008F-4E3E-8B98-37FCCA508C91}" type="presOf" srcId="{D60C3194-9412-4069-9C7B-E48E8253AE9F}" destId="{B9F278C9-7AE5-40E9-B9DF-9BEE9B1EA79F}" srcOrd="0" destOrd="0" presId="urn:microsoft.com/office/officeart/2018/2/layout/IconLabelDescriptionList"/>
    <dgm:cxn modelId="{0E3A11F1-548E-4986-9011-D6B6F8F818D4}" srcId="{16E11A28-D899-4C8A-8FCD-E7057BE5F323}" destId="{1608F3BF-E229-4848-BBC6-A36D7B024B62}" srcOrd="0" destOrd="0" parTransId="{508F60E2-6588-4F3F-9039-D28A7BD1B643}" sibTransId="{5B974865-1BC9-488B-BEA9-D564D7A1E316}"/>
    <dgm:cxn modelId="{ECDB4DF2-A953-46DC-8CD8-6554C268F0D1}" type="presOf" srcId="{B9B1812D-7490-473C-899B-3E4A04BD1A3D}" destId="{CB5B7D3B-F0E1-4D33-88CF-6FBBA4822286}" srcOrd="0" destOrd="2" presId="urn:microsoft.com/office/officeart/2018/2/layout/IconLabelDescriptionList"/>
    <dgm:cxn modelId="{ADAEE3F7-07CE-4F15-9137-B85FA9090A0D}" srcId="{05C235C3-2CD7-4319-BF63-125AC24731A8}" destId="{D60C3194-9412-4069-9C7B-E48E8253AE9F}" srcOrd="2" destOrd="0" parTransId="{9ED720E7-7E9A-49EB-ADC1-86D9E8815C96}" sibTransId="{4D288D53-2D8A-4B4F-AFAF-1775AB0B3861}"/>
    <dgm:cxn modelId="{C38164FF-FDDD-4313-9121-660CDE42F77D}" type="presOf" srcId="{7022F4BB-EEE6-4385-8FDA-DA61A1128785}" destId="{186FE119-81DD-433C-846D-FE9A29C14B89}" srcOrd="0" destOrd="0" presId="urn:microsoft.com/office/officeart/2018/2/layout/IconLabelDescriptionList"/>
    <dgm:cxn modelId="{49343C48-AA45-4C20-9612-72A9052C29E6}" type="presParOf" srcId="{33662668-DED3-4754-9265-1AD53606C786}" destId="{ABBD66C5-2FBE-4600-8F14-253611B40838}" srcOrd="0" destOrd="0" presId="urn:microsoft.com/office/officeart/2018/2/layout/IconLabelDescriptionList"/>
    <dgm:cxn modelId="{A4370ED7-1878-4E99-AF53-DA235364B480}" type="presParOf" srcId="{ABBD66C5-2FBE-4600-8F14-253611B40838}" destId="{E947E73D-1457-40B3-B3B7-08EC640BB925}" srcOrd="0" destOrd="0" presId="urn:microsoft.com/office/officeart/2018/2/layout/IconLabelDescriptionList"/>
    <dgm:cxn modelId="{E5CB60D6-1552-414B-BABC-31A6636017A6}" type="presParOf" srcId="{ABBD66C5-2FBE-4600-8F14-253611B40838}" destId="{CE45DAF1-2C96-4D1B-B273-88F6A79D4831}" srcOrd="1" destOrd="0" presId="urn:microsoft.com/office/officeart/2018/2/layout/IconLabelDescriptionList"/>
    <dgm:cxn modelId="{6F42116A-D0AD-497D-909D-BD1E49A305E7}" type="presParOf" srcId="{ABBD66C5-2FBE-4600-8F14-253611B40838}" destId="{E09B2612-9701-4005-BC2A-8255E3674C30}" srcOrd="2" destOrd="0" presId="urn:microsoft.com/office/officeart/2018/2/layout/IconLabelDescriptionList"/>
    <dgm:cxn modelId="{DB459635-D6EA-4373-8A16-E3FC09F945C6}" type="presParOf" srcId="{ABBD66C5-2FBE-4600-8F14-253611B40838}" destId="{7BD34E4B-8F4F-42E6-9CAB-9DDB82D896E9}" srcOrd="3" destOrd="0" presId="urn:microsoft.com/office/officeart/2018/2/layout/IconLabelDescriptionList"/>
    <dgm:cxn modelId="{1182A64C-9699-4BC7-AE6B-AC6D5E13A863}" type="presParOf" srcId="{ABBD66C5-2FBE-4600-8F14-253611B40838}" destId="{CB5B7D3B-F0E1-4D33-88CF-6FBBA4822286}" srcOrd="4" destOrd="0" presId="urn:microsoft.com/office/officeart/2018/2/layout/IconLabelDescriptionList"/>
    <dgm:cxn modelId="{4F4F1494-5A8D-41C2-AFD5-5DF0E67BA75C}" type="presParOf" srcId="{33662668-DED3-4754-9265-1AD53606C786}" destId="{4D46A4B1-75C8-4930-AF33-E886145E8BA0}" srcOrd="1" destOrd="0" presId="urn:microsoft.com/office/officeart/2018/2/layout/IconLabelDescriptionList"/>
    <dgm:cxn modelId="{91651F23-E2DE-4846-96DC-F5F168EA243E}" type="presParOf" srcId="{33662668-DED3-4754-9265-1AD53606C786}" destId="{728253FF-133D-4DEE-9E72-57E2348D6575}" srcOrd="2" destOrd="0" presId="urn:microsoft.com/office/officeart/2018/2/layout/IconLabelDescriptionList"/>
    <dgm:cxn modelId="{40494799-4635-4937-AD44-CE756D506BD5}" type="presParOf" srcId="{728253FF-133D-4DEE-9E72-57E2348D6575}" destId="{745E4A58-8A19-4FBC-A428-1ECA3D331728}" srcOrd="0" destOrd="0" presId="urn:microsoft.com/office/officeart/2018/2/layout/IconLabelDescriptionList"/>
    <dgm:cxn modelId="{8D8D6DA1-B0FD-498E-9200-13D2904C849E}" type="presParOf" srcId="{728253FF-133D-4DEE-9E72-57E2348D6575}" destId="{3C4FFE0A-C739-48D4-9ED8-D95F3B678E6F}" srcOrd="1" destOrd="0" presId="urn:microsoft.com/office/officeart/2018/2/layout/IconLabelDescriptionList"/>
    <dgm:cxn modelId="{F6533F8D-8F08-4123-90B4-5C7564ED7257}" type="presParOf" srcId="{728253FF-133D-4DEE-9E72-57E2348D6575}" destId="{229991A4-C08F-4BBD-827C-4053DD285E96}" srcOrd="2" destOrd="0" presId="urn:microsoft.com/office/officeart/2018/2/layout/IconLabelDescriptionList"/>
    <dgm:cxn modelId="{563C959C-42DC-406C-9CA7-19AD2264BBCE}" type="presParOf" srcId="{728253FF-133D-4DEE-9E72-57E2348D6575}" destId="{8814BBFE-A8B8-48E3-B2CA-8BED3C4184AE}" srcOrd="3" destOrd="0" presId="urn:microsoft.com/office/officeart/2018/2/layout/IconLabelDescriptionList"/>
    <dgm:cxn modelId="{EFDFCBF7-D9BD-4AFE-9806-1FD57F2099AE}" type="presParOf" srcId="{728253FF-133D-4DEE-9E72-57E2348D6575}" destId="{3324356B-3E72-483F-B730-9E4D85D58E00}" srcOrd="4" destOrd="0" presId="urn:microsoft.com/office/officeart/2018/2/layout/IconLabelDescriptionList"/>
    <dgm:cxn modelId="{7BB6E5CD-5E62-4E46-9740-3023A132F72C}" type="presParOf" srcId="{33662668-DED3-4754-9265-1AD53606C786}" destId="{4C43574F-D06C-4FB8-9AD1-DBDE9C8D1239}" srcOrd="3" destOrd="0" presId="urn:microsoft.com/office/officeart/2018/2/layout/IconLabelDescriptionList"/>
    <dgm:cxn modelId="{1EC7BBE6-2226-4E57-A112-9227702B2E7D}" type="presParOf" srcId="{33662668-DED3-4754-9265-1AD53606C786}" destId="{AA99835B-C38B-4101-AC7E-3C7F5C2B9CB0}" srcOrd="4" destOrd="0" presId="urn:microsoft.com/office/officeart/2018/2/layout/IconLabelDescriptionList"/>
    <dgm:cxn modelId="{CF52FD5C-4CA4-41A0-98FC-C1B9710F67F7}" type="presParOf" srcId="{AA99835B-C38B-4101-AC7E-3C7F5C2B9CB0}" destId="{F9809282-175D-48E5-A5A0-DAA7B523D83E}" srcOrd="0" destOrd="0" presId="urn:microsoft.com/office/officeart/2018/2/layout/IconLabelDescriptionList"/>
    <dgm:cxn modelId="{7D0C4B21-8EE5-436B-A710-5A4BE9F89098}" type="presParOf" srcId="{AA99835B-C38B-4101-AC7E-3C7F5C2B9CB0}" destId="{086DC7BF-4052-4840-B48D-2A17EA985024}" srcOrd="1" destOrd="0" presId="urn:microsoft.com/office/officeart/2018/2/layout/IconLabelDescriptionList"/>
    <dgm:cxn modelId="{4CCF25F4-14DA-4E03-80E6-C0A941E4F785}" type="presParOf" srcId="{AA99835B-C38B-4101-AC7E-3C7F5C2B9CB0}" destId="{B9F278C9-7AE5-40E9-B9DF-9BEE9B1EA79F}" srcOrd="2" destOrd="0" presId="urn:microsoft.com/office/officeart/2018/2/layout/IconLabelDescriptionList"/>
    <dgm:cxn modelId="{B003C2BE-C400-4DEE-8CE6-4DF42C99594C}" type="presParOf" srcId="{AA99835B-C38B-4101-AC7E-3C7F5C2B9CB0}" destId="{5FEFBF21-23B7-4D7C-AF7C-C4ED789C1F9C}" srcOrd="3" destOrd="0" presId="urn:microsoft.com/office/officeart/2018/2/layout/IconLabelDescriptionList"/>
    <dgm:cxn modelId="{3473D795-9E32-4152-BC63-BEE022515E89}" type="presParOf" srcId="{AA99835B-C38B-4101-AC7E-3C7F5C2B9CB0}" destId="{186FE119-81DD-433C-846D-FE9A29C14B8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7E73D-1457-40B3-B3B7-08EC640BB925}">
      <dsp:nvSpPr>
        <dsp:cNvPr id="0" name=""/>
        <dsp:cNvSpPr/>
      </dsp:nvSpPr>
      <dsp:spPr>
        <a:xfrm>
          <a:off x="5902" y="0"/>
          <a:ext cx="443577" cy="430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9B2612-9701-4005-BC2A-8255E3674C30}">
      <dsp:nvSpPr>
        <dsp:cNvPr id="0" name=""/>
        <dsp:cNvSpPr/>
      </dsp:nvSpPr>
      <dsp:spPr>
        <a:xfrm>
          <a:off x="5902" y="574291"/>
          <a:ext cx="1267364" cy="9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Industry is modernizing -  automating harvest and processing</a:t>
          </a:r>
        </a:p>
      </dsp:txBody>
      <dsp:txXfrm>
        <a:off x="5902" y="574291"/>
        <a:ext cx="1267364" cy="968517"/>
      </dsp:txXfrm>
    </dsp:sp>
    <dsp:sp modelId="{CB5B7D3B-F0E1-4D33-88CF-6FBBA4822286}">
      <dsp:nvSpPr>
        <dsp:cNvPr id="0" name=""/>
        <dsp:cNvSpPr/>
      </dsp:nvSpPr>
      <dsp:spPr>
        <a:xfrm>
          <a:off x="5902" y="1609906"/>
          <a:ext cx="1267364" cy="185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Food industry is now the </a:t>
          </a:r>
          <a:r>
            <a:rPr lang="en-US" sz="1100" b="1" i="1" kern="1200"/>
            <a:t>fastest growing sector </a:t>
          </a:r>
          <a:r>
            <a:rPr lang="en-US" sz="1100" kern="1200"/>
            <a:t>in automation and robotics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Driven by advances in machine vision and control technologies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Providing production control and traceability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Improves safety</a:t>
          </a:r>
        </a:p>
      </dsp:txBody>
      <dsp:txXfrm>
        <a:off x="5902" y="1609906"/>
        <a:ext cx="1267364" cy="1854044"/>
      </dsp:txXfrm>
    </dsp:sp>
    <dsp:sp modelId="{745E4A58-8A19-4FBC-A428-1ECA3D331728}">
      <dsp:nvSpPr>
        <dsp:cNvPr id="0" name=""/>
        <dsp:cNvSpPr/>
      </dsp:nvSpPr>
      <dsp:spPr>
        <a:xfrm>
          <a:off x="1495056" y="0"/>
          <a:ext cx="443577" cy="430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991A4-C08F-4BBD-827C-4053DD285E96}">
      <dsp:nvSpPr>
        <dsp:cNvPr id="0" name=""/>
        <dsp:cNvSpPr/>
      </dsp:nvSpPr>
      <dsp:spPr>
        <a:xfrm>
          <a:off x="1495056" y="574291"/>
          <a:ext cx="1267364" cy="9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Reduced number of employees but increases education and skill level</a:t>
          </a:r>
        </a:p>
      </dsp:txBody>
      <dsp:txXfrm>
        <a:off x="1495056" y="574291"/>
        <a:ext cx="1267364" cy="968517"/>
      </dsp:txXfrm>
    </dsp:sp>
    <dsp:sp modelId="{3324356B-3E72-483F-B730-9E4D85D58E00}">
      <dsp:nvSpPr>
        <dsp:cNvPr id="0" name=""/>
        <dsp:cNvSpPr/>
      </dsp:nvSpPr>
      <dsp:spPr>
        <a:xfrm>
          <a:off x="1495056" y="1609906"/>
          <a:ext cx="1267364" cy="185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09282-175D-48E5-A5A0-DAA7B523D83E}">
      <dsp:nvSpPr>
        <dsp:cNvPr id="0" name=""/>
        <dsp:cNvSpPr/>
      </dsp:nvSpPr>
      <dsp:spPr>
        <a:xfrm>
          <a:off x="2984209" y="0"/>
          <a:ext cx="443577" cy="430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278C9-7AE5-40E9-B9DF-9BEE9B1EA79F}">
      <dsp:nvSpPr>
        <dsp:cNvPr id="0" name=""/>
        <dsp:cNvSpPr/>
      </dsp:nvSpPr>
      <dsp:spPr>
        <a:xfrm>
          <a:off x="2984209" y="574291"/>
          <a:ext cx="1267364" cy="968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Respond by</a:t>
          </a:r>
        </a:p>
      </dsp:txBody>
      <dsp:txXfrm>
        <a:off x="2984209" y="574291"/>
        <a:ext cx="1267364" cy="968517"/>
      </dsp:txXfrm>
    </dsp:sp>
    <dsp:sp modelId="{186FE119-81DD-433C-846D-FE9A29C14B89}">
      <dsp:nvSpPr>
        <dsp:cNvPr id="0" name=""/>
        <dsp:cNvSpPr/>
      </dsp:nvSpPr>
      <dsp:spPr>
        <a:xfrm>
          <a:off x="2984209" y="1609906"/>
          <a:ext cx="1267364" cy="1854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Establishing </a:t>
          </a:r>
          <a:r>
            <a:rPr lang="en-US" sz="1100" b="1" i="1" kern="1200"/>
            <a:t>research</a:t>
          </a:r>
          <a:r>
            <a:rPr lang="en-US" sz="1100" kern="1200"/>
            <a:t> programs to develop technological applications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Developing </a:t>
          </a:r>
          <a:r>
            <a:rPr lang="en-US" sz="1100" b="1" i="1" kern="1200" dirty="0"/>
            <a:t>education programs </a:t>
          </a:r>
          <a:r>
            <a:rPr lang="en-US" sz="1100" kern="1200" dirty="0"/>
            <a:t>to build a qualified workforce </a:t>
          </a:r>
        </a:p>
      </dsp:txBody>
      <dsp:txXfrm>
        <a:off x="2984209" y="1609906"/>
        <a:ext cx="1267364" cy="185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D6D3970-24BE-4F07-9B4A-0B2F94B4ED4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8013504-DDB0-4AC4-B4B6-F1C62CD25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sector -Food Science is an applied science encompassing processing, technology, chemistry, nutrition, engineering, microbiology, quality assurance, safety, and management</a:t>
            </a:r>
          </a:p>
          <a:p>
            <a:r>
              <a:rPr lang="en-US" dirty="0"/>
              <a:t>CAHRS </a:t>
            </a:r>
            <a:r>
              <a:rPr lang="en-US" sz="1400" dirty="0" err="1"/>
              <a:t>processing</a:t>
            </a:r>
            <a:r>
              <a:rPr lang="en-US" dirty="0" err="1"/>
              <a:t>quality</a:t>
            </a:r>
            <a:r>
              <a:rPr lang="en-US" dirty="0"/>
              <a:t> of life, improve ecological and economic systems, and advance agricultural </a:t>
            </a:r>
            <a:r>
              <a:rPr lang="en-US" dirty="0" err="1"/>
              <a:t>scie</a:t>
            </a:r>
            <a:endParaRPr lang="en-US" dirty="0"/>
          </a:p>
          <a:p>
            <a:r>
              <a:rPr lang="en-US" dirty="0"/>
              <a:t>22 majors 19 minors and 27 graduate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3504-DDB0-4AC4-B4B6-F1C62CD256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6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Greenhouse and nursery crops are the fastest-growing </a:t>
            </a:r>
            <a:r>
              <a:rPr lang="en-US" b="1" dirty="0"/>
              <a:t>agricultural</a:t>
            </a:r>
            <a:r>
              <a:rPr lang="en-US" dirty="0"/>
              <a:t> segment in the Last Frontier State, with other </a:t>
            </a:r>
            <a:r>
              <a:rPr lang="en-US" b="1" dirty="0"/>
              <a:t>important</a:t>
            </a:r>
            <a:r>
              <a:rPr lang="en-US" dirty="0"/>
              <a:t> commodities including hay, dairy, potatoes, and cattle and calves. ... </a:t>
            </a:r>
            <a:r>
              <a:rPr lang="en-US" b="1" dirty="0"/>
              <a:t>Alaska</a:t>
            </a:r>
            <a:r>
              <a:rPr lang="en-US" dirty="0"/>
              <a:t> is well-known for its seafood industry, which accounts for more than 60 percent of commercial seafood 650 farms 35m industry Fish is 3 B industry</a:t>
            </a:r>
          </a:p>
          <a:p>
            <a:endParaRPr lang="en-US" dirty="0"/>
          </a:p>
          <a:p>
            <a:r>
              <a:rPr lang="en-US" dirty="0"/>
              <a:t>WA – 300 crops, ag production 49B, 70% US apples, employs 160K people and is 13% of state economy. 15B exported, third largest total in USA. Trade/trans/utilities; health care and edu;ag lumber tourism, high tech Boeing employs 85000.</a:t>
            </a:r>
          </a:p>
          <a:p>
            <a:r>
              <a:rPr lang="en-US" dirty="0"/>
              <a:t>Idaho – manufacturing, health care, tourism, ag, food processing</a:t>
            </a:r>
          </a:p>
          <a:p>
            <a:r>
              <a:rPr lang="en-US" dirty="0"/>
              <a:t>Alaska – oil, gas, tourism, fishing</a:t>
            </a:r>
          </a:p>
          <a:p>
            <a:r>
              <a:rPr lang="en-US" dirty="0"/>
              <a:t>Oregon- adv mgf, business services, food.bev, wood products, high tech</a:t>
            </a:r>
          </a:p>
          <a:p>
            <a:r>
              <a:rPr lang="en-US" dirty="0"/>
              <a:t>OR farm gate is 34600 farms, mostly family, 2.6B exports, 150000 jobs in farming and processing, 23B, 11% economy. /high tech, lumber food processing</a:t>
            </a:r>
          </a:p>
          <a:p>
            <a:r>
              <a:rPr lang="en-US" dirty="0"/>
              <a:t>Idaho ag production 10B with processing 50B. 3rdlargest ag state in west</a:t>
            </a:r>
          </a:p>
          <a:p>
            <a:r>
              <a:rPr lang="en-US" dirty="0"/>
              <a:t>Oregon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13504-DDB0-4AC4-B4B6-F1C62CD2561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9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300" dirty="0"/>
              <a:t>younger folks choose to seek less strenuous and safer livelihoods</a:t>
            </a:r>
          </a:p>
          <a:p>
            <a:pPr lvl="1"/>
            <a:r>
              <a:rPr lang="en-US" sz="2300" dirty="0"/>
              <a:t>Affecting manufacturing in general </a:t>
            </a:r>
          </a:p>
          <a:p>
            <a:r>
              <a:rPr lang="en-US" sz="2500" dirty="0"/>
              <a:t>Strong Jobs Market</a:t>
            </a:r>
          </a:p>
          <a:p>
            <a:pPr lvl="1"/>
            <a:r>
              <a:rPr lang="en-US" sz="2200" dirty="0"/>
              <a:t>Unemployment at lowest level in 17 years</a:t>
            </a:r>
          </a:p>
          <a:p>
            <a:pPr lvl="1"/>
            <a:r>
              <a:rPr lang="en-US" sz="2200" dirty="0"/>
              <a:t>Comparatively low pay at the seafood production level</a:t>
            </a:r>
          </a:p>
          <a:p>
            <a:r>
              <a:rPr lang="en-US" sz="2500" dirty="0"/>
              <a:t>Increasing non-labor operating costs</a:t>
            </a:r>
          </a:p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fishing/processing companies currently dependent upon a semi to unskilled immigrant and guest worker labor force. </a:t>
            </a:r>
          </a:p>
          <a:p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labor force that is itself becoming more difficult to populate and maintain as </a:t>
            </a:r>
            <a:r>
              <a:rPr lang="en-US" sz="2500" dirty="0"/>
              <a:t>Work Visas become harder to secure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428B624-18BB-423D-A67D-DC4C10DBEF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7C715C7-C8EC-488B-84A4-AE3EFBCCF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8B0FB51-000E-4C34-9BC3-F918E8240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80157" indent="-30006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200241" indent="-24004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80337" indent="-24004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160434" indent="-240048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640529" indent="-240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20626" indent="-240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00723" indent="-240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80819" indent="-2400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FD7BB4-A525-4035-AC3D-27EE0BC84F52}" type="slidenum">
              <a:rPr lang="en-US" altLang="en-US" smtClean="0">
                <a:latin typeface="Arial" panose="020B0604020202020204" pitchFamily="34" charset="0"/>
              </a:rPr>
              <a:pPr/>
              <a:t>21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ED717-D9D9-4454-872F-EEA0B395FFD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79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62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38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387" y="1577340"/>
            <a:ext cx="39792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11084" y="1577340"/>
            <a:ext cx="397926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70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991200"/>
              </a:buClr>
              <a:defRPr/>
            </a:lvl1pPr>
            <a:lvl3pPr>
              <a:buClr>
                <a:srgbClr val="D6A300"/>
              </a:buCl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9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9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1C8F9-DC9E-456B-BA01-EEF38BA1D2C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1918C-EEC5-4C05-BE5F-47DFA4F3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asco@W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095374"/>
          </a:xfrm>
        </p:spPr>
        <p:txBody>
          <a:bodyPr>
            <a:noAutofit/>
          </a:bodyPr>
          <a:lstStyle/>
          <a:p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Food Science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 of Idaho/ Washington State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20,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9143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A300"/>
                </a:solidFill>
              </a:rPr>
              <a:t>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ED032-5E8A-4631-9E3D-20720C0AA7F0}"/>
              </a:ext>
            </a:extLst>
          </p:cNvPr>
          <p:cNvSpPr/>
          <p:nvPr/>
        </p:nvSpPr>
        <p:spPr>
          <a:xfrm>
            <a:off x="2286000" y="48398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27FD0A-24F6-4800-9834-E3F511270746}"/>
              </a:ext>
            </a:extLst>
          </p:cNvPr>
          <p:cNvSpPr/>
          <p:nvPr/>
        </p:nvSpPr>
        <p:spPr>
          <a:xfrm>
            <a:off x="914400" y="5293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Barbara Rasco, PhD, JD</a:t>
            </a:r>
          </a:p>
          <a:p>
            <a:pPr algn="ctr">
              <a:defRPr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Director, School of Food Science</a:t>
            </a:r>
          </a:p>
          <a:p>
            <a:pPr algn="ctr">
              <a:defRPr/>
            </a:pP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Rasco@WSU.edu</a:t>
            </a:r>
            <a:r>
              <a:rPr lang="it-I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303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AE2DE-8921-4E5B-9619-94476929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819" y="870942"/>
            <a:ext cx="7886700" cy="994172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CAFT Training and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DC0D4-67C2-4E78-8E36-7DD18AEBB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854" y="2209800"/>
            <a:ext cx="8136182" cy="4206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Seafood and General Food series of technical, safety and quality training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Workshops 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Aquaponics and Hydroponics (Greenhouse)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Shrimp School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Control 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Refrigeration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Product Development and Marketing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Specific Conferences and Workshops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International/National Conferences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American Food Conference – March 2019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 Rim Food Import/Export Conference – May 2019</a:t>
            </a:r>
          </a:p>
          <a:p>
            <a:pPr lvl="1"/>
            <a:r>
              <a:rPr lang="en-US" sz="19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Law Conference – July 2019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19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21293-E0F7-4249-91F1-9482F0F0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66738"/>
            <a:ext cx="6629400" cy="1038225"/>
          </a:xfrm>
        </p:spPr>
        <p:txBody>
          <a:bodyPr/>
          <a:lstStyle/>
          <a:p>
            <a:r>
              <a:rPr lang="en-US" sz="27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Food Science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8F50-29D5-4E4E-8C8E-B42663A3F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6172200" cy="4500563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Programs 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Science 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Seafood and Aquatic Science 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Inspection &amp; Regulation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– 19 DL Undergraduate and Graduate Courses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Ag - Food Science and Management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 Ag - Seafood and Science (Winter 2019)</a:t>
            </a:r>
          </a:p>
        </p:txBody>
      </p:sp>
    </p:spTree>
    <p:extLst>
      <p:ext uri="{BB962C8B-B14F-4D97-AF65-F5344CB8AC3E}">
        <p14:creationId xmlns:p14="http://schemas.microsoft.com/office/powerpoint/2010/main" val="137103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B4E3-D6F0-4B1B-BDBF-3C40CB72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Food Science Everett Academic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765-178E-4BF4-9814-832E02AEB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4783"/>
            <a:ext cx="7886700" cy="3805967"/>
          </a:xfrm>
        </p:spPr>
        <p:txBody>
          <a:bodyPr>
            <a:norm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– Masters Program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– Internships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– August Begin Bachelor of Science Program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cooperation with community colleges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Junior and Senior Year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97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57DD6-AFC9-472D-92EC-08A38FD4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University Vision</a:t>
            </a:r>
          </a:p>
        </p:txBody>
      </p:sp>
      <p:pic>
        <p:nvPicPr>
          <p:cNvPr id="5" name="Content Placeholder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3410EDA-6726-45BB-AAB5-40C10FF26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934200"/>
          </a:xfrm>
        </p:spPr>
      </p:pic>
    </p:spTree>
    <p:extLst>
      <p:ext uri="{BB962C8B-B14F-4D97-AF65-F5344CB8AC3E}">
        <p14:creationId xmlns:p14="http://schemas.microsoft.com/office/powerpoint/2010/main" val="315464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036B9-6751-498E-8E93-E4E55ED8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- A Growing Sector, but Declining Domestic Workforce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B1CBD-C151-463A-8E7A-C22FB729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endParaRPr lang="en-US" sz="2100" dirty="0"/>
          </a:p>
          <a:p>
            <a:r>
              <a:rPr lang="en-US" sz="2100" dirty="0"/>
              <a:t>Food industry processing capacity</a:t>
            </a:r>
          </a:p>
          <a:p>
            <a:r>
              <a:rPr lang="en-US" sz="2100" dirty="0"/>
              <a:t>Vertical integration along value chain </a:t>
            </a:r>
          </a:p>
          <a:p>
            <a:r>
              <a:rPr lang="en-US" sz="2100" dirty="0"/>
              <a:t>Food sector lacks a stable workforce</a:t>
            </a:r>
          </a:p>
          <a:p>
            <a:pPr lvl="1"/>
            <a:r>
              <a:rPr lang="en-US" sz="2100" dirty="0"/>
              <a:t>Affecting food processing sectors in US and EU</a:t>
            </a:r>
          </a:p>
          <a:p>
            <a:pPr lvl="1"/>
            <a:r>
              <a:rPr lang="en-US" sz="2100" dirty="0"/>
              <a:t>Similar problem in agriculture, food service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04177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11613-03CA-4487-9137-53C8F416E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4526280"/>
            <a:ext cx="5558011" cy="1737360"/>
          </a:xfrm>
        </p:spPr>
        <p:txBody>
          <a:bodyPr>
            <a:normAutofit/>
          </a:bodyPr>
          <a:lstStyle/>
          <a:p>
            <a:r>
              <a:rPr lang="en-US" sz="4200" b="1"/>
              <a:t>Solution</a:t>
            </a:r>
          </a:p>
        </p:txBody>
      </p:sp>
      <p:pic>
        <p:nvPicPr>
          <p:cNvPr id="4" name="Picture 2" descr="Image result for wsu everett">
            <a:extLst>
              <a:ext uri="{FF2B5EF4-FFF2-40B4-BE49-F238E27FC236}">
                <a16:creationId xmlns:a16="http://schemas.microsoft.com/office/drawing/2014/main" id="{851CD47F-644B-4C72-ABFA-D06752FDD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r="24267" b="1"/>
          <a:stretch/>
        </p:blipFill>
        <p:spPr bwMode="auto">
          <a:xfrm>
            <a:off x="4869085" y="10"/>
            <a:ext cx="4274915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131570" y="3648726"/>
            <a:ext cx="0" cy="130302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60" y="5004581"/>
            <a:ext cx="721796" cy="962395"/>
          </a:xfrm>
          <a:prstGeom prst="ellipse">
            <a:avLst/>
          </a:prstGeom>
          <a:solidFill>
            <a:srgbClr val="473D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7793" y="4865965"/>
            <a:ext cx="220272" cy="293695"/>
          </a:xfrm>
          <a:prstGeom prst="ellipse">
            <a:avLst/>
          </a:prstGeom>
          <a:solidFill>
            <a:srgbClr val="6E9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A08001F-701B-40DC-9F08-C421F5EA05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23879"/>
              </p:ext>
            </p:extLst>
          </p:nvPr>
        </p:nvGraphicFramePr>
        <p:xfrm>
          <a:off x="480060" y="595293"/>
          <a:ext cx="4257477" cy="346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404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DCF13-D258-4E3F-9324-12BF1FB80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318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Phase I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Advanced Food Technology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38D58-8B89-4AAB-84FE-E508C1396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Develop presence on West Side</a:t>
            </a:r>
          </a:p>
          <a:p>
            <a:pPr>
              <a:defRPr/>
            </a:pPr>
            <a:r>
              <a:rPr lang="en-US" dirty="0"/>
              <a:t>Building collaborations </a:t>
            </a:r>
          </a:p>
          <a:p>
            <a:pPr lvl="1">
              <a:defRPr/>
            </a:pPr>
            <a:r>
              <a:rPr lang="en-US" dirty="0"/>
              <a:t>WSU CAHNRS Research and Extension Center – Mt Vernon</a:t>
            </a:r>
          </a:p>
          <a:p>
            <a:pPr lvl="1">
              <a:defRPr/>
            </a:pPr>
            <a:r>
              <a:rPr lang="en-US" dirty="0"/>
              <a:t>WSU Hospitality Business Management program</a:t>
            </a:r>
          </a:p>
          <a:p>
            <a:pPr lvl="1">
              <a:defRPr/>
            </a:pPr>
            <a:r>
              <a:rPr lang="en-US" dirty="0"/>
              <a:t>WSU Everett and Pullman Engineering program</a:t>
            </a:r>
          </a:p>
          <a:p>
            <a:pPr lvl="1">
              <a:defRPr/>
            </a:pPr>
            <a:r>
              <a:rPr lang="en-US" dirty="0"/>
              <a:t>Everett Community College AMTEC </a:t>
            </a:r>
          </a:p>
          <a:p>
            <a:pPr lvl="1">
              <a:defRPr/>
            </a:pPr>
            <a:r>
              <a:rPr lang="en-US" dirty="0"/>
              <a:t>Regional experts in biotech, advanced materials, robotics, automation and process control</a:t>
            </a:r>
          </a:p>
          <a:p>
            <a:pPr lvl="1"/>
            <a:endParaRPr lang="en-US" dirty="0"/>
          </a:p>
          <a:p>
            <a:r>
              <a:rPr lang="en-US" dirty="0"/>
              <a:t>Office and conference/teaching space</a:t>
            </a:r>
          </a:p>
          <a:p>
            <a:pPr lvl="1"/>
            <a:r>
              <a:rPr lang="en-US" dirty="0"/>
              <a:t>Current collaboration with Extension</a:t>
            </a:r>
          </a:p>
          <a:p>
            <a:pPr lvl="1"/>
            <a:r>
              <a:rPr lang="en-US" dirty="0"/>
              <a:t>Space for short courses, workshops, conferences, meetings</a:t>
            </a:r>
          </a:p>
        </p:txBody>
      </p:sp>
    </p:spTree>
    <p:extLst>
      <p:ext uri="{BB962C8B-B14F-4D97-AF65-F5344CB8AC3E}">
        <p14:creationId xmlns:p14="http://schemas.microsoft.com/office/powerpoint/2010/main" val="2253551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B694F-56BD-48C3-9767-E4B43B46F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5257800"/>
            <a:ext cx="4953000" cy="742950"/>
          </a:xfrm>
        </p:spPr>
        <p:txBody>
          <a:bodyPr/>
          <a:lstStyle/>
          <a:p>
            <a:pPr algn="ctr"/>
            <a:r>
              <a:rPr lang="en-US" sz="2100" i="1" dirty="0"/>
              <a:t> </a:t>
            </a:r>
            <a:r>
              <a:rPr lang="en-US" sz="2100" b="1" i="1" dirty="0"/>
              <a:t>Waterfront Place and Marina Village</a:t>
            </a:r>
          </a:p>
        </p:txBody>
      </p:sp>
      <p:pic>
        <p:nvPicPr>
          <p:cNvPr id="2050" name="Picture 2" descr="Image result for port of everett photos">
            <a:extLst>
              <a:ext uri="{FF2B5EF4-FFF2-40B4-BE49-F238E27FC236}">
                <a16:creationId xmlns:a16="http://schemas.microsoft.com/office/drawing/2014/main" id="{EFC2F4B0-753D-4B28-938F-53CB5FD10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7250"/>
            <a:ext cx="6872792" cy="452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D36C33EB-8BD4-4BAC-A6A9-88DDE4C1E85D}"/>
              </a:ext>
            </a:extLst>
          </p:cNvPr>
          <p:cNvSpPr/>
          <p:nvPr/>
        </p:nvSpPr>
        <p:spPr bwMode="auto">
          <a:xfrm rot="20469263">
            <a:off x="3279804" y="3616980"/>
            <a:ext cx="1210951" cy="24729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FD47DE-30D7-4C81-80A2-1131716B8D70}"/>
              </a:ext>
            </a:extLst>
          </p:cNvPr>
          <p:cNvSpPr txBox="1"/>
          <p:nvPr/>
        </p:nvSpPr>
        <p:spPr>
          <a:xfrm rot="20407352">
            <a:off x="3314641" y="3612562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Initial Offices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00733-41AC-4C46-8F55-13A242C35F57}"/>
              </a:ext>
            </a:extLst>
          </p:cNvPr>
          <p:cNvSpPr txBox="1"/>
          <p:nvPr/>
        </p:nvSpPr>
        <p:spPr>
          <a:xfrm rot="19613592">
            <a:off x="3347195" y="2019537"/>
            <a:ext cx="1143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FF00"/>
                </a:solidFill>
              </a:rPr>
              <a:t>CAFT Facility</a:t>
            </a:r>
            <a:endParaRPr lang="en-US" sz="1350" dirty="0">
              <a:solidFill>
                <a:srgbClr val="FFFF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93EFC3D-031F-4F49-994E-D55112DCD6E7}"/>
              </a:ext>
            </a:extLst>
          </p:cNvPr>
          <p:cNvSpPr/>
          <p:nvPr/>
        </p:nvSpPr>
        <p:spPr bwMode="auto">
          <a:xfrm rot="8757867">
            <a:off x="3321805" y="2022846"/>
            <a:ext cx="1210951" cy="24729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Tahoma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DD39937-6946-48C7-BE68-9A19CD8CCA11}"/>
              </a:ext>
            </a:extLst>
          </p:cNvPr>
          <p:cNvSpPr/>
          <p:nvPr/>
        </p:nvSpPr>
        <p:spPr bwMode="auto">
          <a:xfrm rot="20469263">
            <a:off x="1436234" y="2952876"/>
            <a:ext cx="1210951" cy="24729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5C3BD-1D38-44D6-BE85-2E223CF98D4B}"/>
              </a:ext>
            </a:extLst>
          </p:cNvPr>
          <p:cNvSpPr txBox="1"/>
          <p:nvPr/>
        </p:nvSpPr>
        <p:spPr>
          <a:xfrm rot="20472075">
            <a:off x="1423490" y="2961108"/>
            <a:ext cx="120015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Conference Center</a:t>
            </a:r>
          </a:p>
        </p:txBody>
      </p:sp>
    </p:spTree>
    <p:extLst>
      <p:ext uri="{BB962C8B-B14F-4D97-AF65-F5344CB8AC3E}">
        <p14:creationId xmlns:p14="http://schemas.microsoft.com/office/powerpoint/2010/main" val="198256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tree in front of a house&#10;&#10;Description generated with very high confidence">
            <a:extLst>
              <a:ext uri="{FF2B5EF4-FFF2-40B4-BE49-F238E27FC236}">
                <a16:creationId xmlns:a16="http://schemas.microsoft.com/office/drawing/2014/main" id="{9C619667-9F81-4571-A578-5354F30F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F63F6-7440-4DFD-9161-910165251797}"/>
              </a:ext>
            </a:extLst>
          </p:cNvPr>
          <p:cNvSpPr txBox="1"/>
          <p:nvPr/>
        </p:nvSpPr>
        <p:spPr>
          <a:xfrm>
            <a:off x="1447800" y="6019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Marina Village Offices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s3.amazonaws.com/ClubExpressClubFiles/108343/graphics/EYC_Club_House_799349352.jpg">
            <a:extLst>
              <a:ext uri="{FF2B5EF4-FFF2-40B4-BE49-F238E27FC236}">
                <a16:creationId xmlns:a16="http://schemas.microsoft.com/office/drawing/2014/main" id="{ECC96F89-54F7-4D5E-BCB0-C53769BBB2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A89F44-9D67-4EB0-B9F2-DDC712EF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en-US" dirty="0"/>
              <a:t>Conference Center</a:t>
            </a:r>
          </a:p>
        </p:txBody>
      </p:sp>
    </p:spTree>
    <p:extLst>
      <p:ext uri="{BB962C8B-B14F-4D97-AF65-F5344CB8AC3E}">
        <p14:creationId xmlns:p14="http://schemas.microsoft.com/office/powerpoint/2010/main" val="389731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School of Food Science?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017146"/>
            <a:ext cx="4495799" cy="4459854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br>
              <a:rPr lang="en-US" sz="2900" dirty="0"/>
            </a:br>
            <a:endParaRPr lang="en-US" sz="2900" dirty="0"/>
          </a:p>
          <a:p>
            <a:pPr>
              <a:defRPr/>
            </a:pPr>
            <a:r>
              <a:rPr lang="en-US" sz="3800" b="1" dirty="0"/>
              <a:t>A unified, shared resources program </a:t>
            </a:r>
          </a:p>
          <a:p>
            <a:pPr>
              <a:defRPr/>
            </a:pPr>
            <a:endParaRPr lang="en-US" sz="3800" b="1" dirty="0"/>
          </a:p>
          <a:p>
            <a:pPr>
              <a:defRPr/>
            </a:pPr>
            <a:r>
              <a:rPr lang="en-US" sz="3800" b="1" dirty="0"/>
              <a:t>Rated </a:t>
            </a:r>
            <a:r>
              <a:rPr lang="en-US" sz="3800" b="1" dirty="0">
                <a:solidFill>
                  <a:srgbClr val="FF0000"/>
                </a:solidFill>
              </a:rPr>
              <a:t>a top 10 high priority program at University of Idaho</a:t>
            </a:r>
            <a:r>
              <a:rPr lang="en-US" sz="3800" b="1" dirty="0"/>
              <a:t> in program prioritization exercise in 2017</a:t>
            </a:r>
          </a:p>
          <a:p>
            <a:pPr marL="0" indent="0">
              <a:buNone/>
              <a:defRPr/>
            </a:pPr>
            <a:endParaRPr lang="en-US" sz="3800" b="1" dirty="0"/>
          </a:p>
          <a:p>
            <a:r>
              <a:rPr lang="en-US" sz="3800" b="1" dirty="0"/>
              <a:t>Improve lives by providing highly regarded, relevant education, research, and outreach programs to meet the needs of food industry professionals</a:t>
            </a:r>
          </a:p>
          <a:p>
            <a:pPr>
              <a:defRPr/>
            </a:pPr>
            <a:endParaRPr lang="en-US" sz="3800" b="1" dirty="0"/>
          </a:p>
          <a:p>
            <a:pPr>
              <a:defRPr/>
            </a:pPr>
            <a:r>
              <a:rPr lang="en-US" sz="3800" b="1" dirty="0"/>
              <a:t>Promote an entrepreneurial spirit; bring together the talent and enthusiasm of  faculty, staff, students and stakeholders to improve the quality and safety of the food supply</a:t>
            </a:r>
          </a:p>
          <a:p>
            <a:endParaRPr lang="en-US" sz="2400" dirty="0"/>
          </a:p>
        </p:txBody>
      </p:sp>
      <p:pic>
        <p:nvPicPr>
          <p:cNvPr id="4" name="Picture 3" descr="Vandal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3143" r="19591" b="4400"/>
          <a:stretch/>
        </p:blipFill>
        <p:spPr>
          <a:xfrm>
            <a:off x="4800600" y="2017147"/>
            <a:ext cx="1652737" cy="3577431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5" name="Picture 4" descr="WSUCoug-at-laptop-cu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2556" r="13179" b="6232"/>
          <a:stretch/>
        </p:blipFill>
        <p:spPr>
          <a:xfrm>
            <a:off x="6772899" y="2819400"/>
            <a:ext cx="1656584" cy="27751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4018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F272-C9D2-4E17-936A-18A36843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76" y="60960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/>
              <a:t>Phase II</a:t>
            </a:r>
            <a:br>
              <a:rPr lang="en-US" sz="3600" dirty="0"/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for Advanced Food Technology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D278-3896-465D-8881-89D5E9C09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/>
              <a:t>Complete planning for the development of the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facility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constructed as part of the Port’s “Waterfront Place” economic development project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multiple discipline facility</a:t>
            </a:r>
          </a:p>
          <a:p>
            <a:pPr>
              <a:defRPr/>
            </a:pPr>
            <a:r>
              <a:rPr lang="en-US" sz="2800" dirty="0"/>
              <a:t>Central Location along the Central Marina Waterfront</a:t>
            </a:r>
          </a:p>
          <a:p>
            <a:pPr>
              <a:defRPr/>
            </a:pPr>
            <a:r>
              <a:rPr lang="en-US" sz="2800" dirty="0"/>
              <a:t>Two-story building with research pilot plant, laboratories and supporting infrastructure on the main floor</a:t>
            </a:r>
          </a:p>
          <a:p>
            <a:pPr>
              <a:defRPr/>
            </a:pPr>
            <a:r>
              <a:rPr lang="en-US" sz="2800" dirty="0"/>
              <a:t>Offices, laboratories, classrooms, conference rooms on the second floor</a:t>
            </a:r>
          </a:p>
          <a:p>
            <a:pPr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225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DC05EE77-EE86-4F97-9105-233B0A33B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258DBA4-91BC-4E75-B026-7E2A2E2E0C25}"/>
              </a:ext>
            </a:extLst>
          </p:cNvPr>
          <p:cNvCxnSpPr/>
          <p:nvPr/>
        </p:nvCxnSpPr>
        <p:spPr bwMode="auto">
          <a:xfrm flipV="1">
            <a:off x="1371600" y="4285565"/>
            <a:ext cx="685800" cy="152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EFAE97-C9CD-4527-937E-3FBBECBDD3ED}"/>
              </a:ext>
            </a:extLst>
          </p:cNvPr>
          <p:cNvSpPr txBox="1"/>
          <p:nvPr/>
        </p:nvSpPr>
        <p:spPr>
          <a:xfrm>
            <a:off x="762000" y="411479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Proposed Center Location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86047-0503-48FE-95D5-DC9C413932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05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6D5D2F-D878-41ED-B8A7-4697CD435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0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D9AA5-C884-474B-9485-0E2A178CC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E37D89-8A3A-44E4-BD8F-C70798CDA80F}"/>
              </a:ext>
            </a:extLst>
          </p:cNvPr>
          <p:cNvSpPr/>
          <p:nvPr/>
        </p:nvSpPr>
        <p:spPr bwMode="auto">
          <a:xfrm>
            <a:off x="-1569719" y="944881"/>
            <a:ext cx="45719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280200-0CA6-4E69-A90A-7CDC91105BCD}"/>
              </a:ext>
            </a:extLst>
          </p:cNvPr>
          <p:cNvSpPr/>
          <p:nvPr/>
        </p:nvSpPr>
        <p:spPr bwMode="auto">
          <a:xfrm>
            <a:off x="3276600" y="2286000"/>
            <a:ext cx="609600" cy="1219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normalizeH="0" baseline="0" dirty="0">
              <a:ln w="0">
                <a:solidFill>
                  <a:srgbClr val="FFFF00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D72FE5-2022-4659-9A39-5277AC295DC7}"/>
              </a:ext>
            </a:extLst>
          </p:cNvPr>
          <p:cNvSpPr txBox="1"/>
          <p:nvPr/>
        </p:nvSpPr>
        <p:spPr>
          <a:xfrm>
            <a:off x="2743200" y="2665883"/>
            <a:ext cx="838200" cy="45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4">
                    <a:lumMod val="10000"/>
                  </a:schemeClr>
                </a:solidFill>
              </a:rPr>
              <a:t>Retail Ferdinands West</a:t>
            </a:r>
          </a:p>
        </p:txBody>
      </p:sp>
    </p:spTree>
    <p:extLst>
      <p:ext uri="{BB962C8B-B14F-4D97-AF65-F5344CB8AC3E}">
        <p14:creationId xmlns:p14="http://schemas.microsoft.com/office/powerpoint/2010/main" val="633577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55A7F-4985-47D1-850F-B1C436D1C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8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257300"/>
            <a:ext cx="6172200" cy="66317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– Statewide Initiative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 head dairy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Extension</a:t>
            </a:r>
          </a:p>
          <a:p>
            <a:pPr lvl="1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programs with S Idaho partners (CSI) – other Idaho colleges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$15M from state, $15M from university, $15M in private funds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000250"/>
            <a:ext cx="2407444" cy="872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800600"/>
            <a:ext cx="2541868" cy="89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2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6B820-58B0-4C0E-B7A8-EC11C26C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2" y="870942"/>
            <a:ext cx="8678750" cy="994172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Anthony’s Home Port – Everett  &amp; SFS Partnership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B21A2-F30D-40B9-B679-6AA65D2EE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2400" y="2057400"/>
            <a:ext cx="8621486" cy="4426357"/>
          </a:xfrm>
        </p:spPr>
        <p:txBody>
          <a:bodyPr>
            <a:normAutofit lnSpcReduction="10000"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     </a:t>
            </a:r>
            <a:r>
              <a:rPr lang="en-US" sz="25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Anthony’s in Everett is now selling Cougar Gold Cheese</a:t>
            </a:r>
          </a:p>
          <a:p>
            <a:endParaRPr lang="en-US" dirty="0"/>
          </a:p>
        </p:txBody>
      </p:sp>
      <p:pic>
        <p:nvPicPr>
          <p:cNvPr id="6" name="Picture 5" descr="A picture containing cup, coffee&#10;&#10;Description generated with very high confidence">
            <a:extLst>
              <a:ext uri="{FF2B5EF4-FFF2-40B4-BE49-F238E27FC236}">
                <a16:creationId xmlns:a16="http://schemas.microsoft.com/office/drawing/2014/main" id="{E869BEB1-2ED4-48FE-9E31-994372542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" y="1981200"/>
            <a:ext cx="6964218" cy="349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8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picture containing outdoor, building&#10;&#10;Description generated with very high confidence">
            <a:extLst>
              <a:ext uri="{FF2B5EF4-FFF2-40B4-BE49-F238E27FC236}">
                <a16:creationId xmlns:a16="http://schemas.microsoft.com/office/drawing/2014/main" id="{A19C8086-8492-4CC0-B9CC-929D33E33AF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112EB-287A-4065-8A32-91485E189B3C}"/>
              </a:ext>
            </a:extLst>
          </p:cNvPr>
          <p:cNvSpPr txBox="1"/>
          <p:nvPr/>
        </p:nvSpPr>
        <p:spPr>
          <a:xfrm>
            <a:off x="2133600" y="5715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5486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8974"/>
            <a:ext cx="8153400" cy="85725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Regional Food Industry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124" y="2057400"/>
            <a:ext cx="6351815" cy="4191000"/>
          </a:xfrm>
        </p:spPr>
        <p:txBody>
          <a:bodyPr>
            <a:normAutofit fontScale="77500" lnSpcReduction="20000"/>
          </a:bodyPr>
          <a:lstStyle/>
          <a:p>
            <a:r>
              <a:rPr lang="en-US" sz="2200" b="1" dirty="0"/>
              <a:t>Large geographical area</a:t>
            </a:r>
          </a:p>
          <a:p>
            <a:pPr lvl="1"/>
            <a:r>
              <a:rPr lang="en-US" sz="2200" b="1" dirty="0"/>
              <a:t>Agriculture/fisheries a primary sector in economy of each state</a:t>
            </a:r>
          </a:p>
          <a:p>
            <a:pPr lvl="1"/>
            <a:r>
              <a:rPr lang="en-US" sz="2200" b="1" dirty="0"/>
              <a:t>Alaska -  $16+ B, growing agriculture sector</a:t>
            </a:r>
          </a:p>
          <a:p>
            <a:pPr lvl="1"/>
            <a:r>
              <a:rPr lang="en-US" sz="2200" b="1" dirty="0"/>
              <a:t>Idaho – $50+B industry</a:t>
            </a:r>
          </a:p>
          <a:p>
            <a:pPr lvl="1"/>
            <a:r>
              <a:rPr lang="en-US" sz="2200" b="1" dirty="0"/>
              <a:t>Oregon- $23+ B</a:t>
            </a:r>
          </a:p>
          <a:p>
            <a:pPr lvl="1"/>
            <a:r>
              <a:rPr lang="en-US" sz="2200" b="1" dirty="0"/>
              <a:t>Washington- $50+B </a:t>
            </a:r>
          </a:p>
          <a:p>
            <a:pPr lvl="1"/>
            <a:endParaRPr lang="en-US" sz="2200" b="1" dirty="0"/>
          </a:p>
          <a:p>
            <a:r>
              <a:rPr lang="en-US" sz="2200" b="1" dirty="0"/>
              <a:t>Widely different needs</a:t>
            </a:r>
          </a:p>
          <a:p>
            <a:pPr lvl="1"/>
            <a:r>
              <a:rPr lang="en-US" sz="2200" b="1" dirty="0"/>
              <a:t>Large to very small processing operations</a:t>
            </a:r>
          </a:p>
          <a:p>
            <a:pPr lvl="1"/>
            <a:r>
              <a:rPr lang="en-US" sz="2200" b="1" dirty="0"/>
              <a:t>Large to very small production operations </a:t>
            </a:r>
          </a:p>
          <a:p>
            <a:pPr lvl="1"/>
            <a:r>
              <a:rPr lang="en-US" sz="2200" b="1" dirty="0"/>
              <a:t>New farmers, urban farming, local foods</a:t>
            </a:r>
          </a:p>
          <a:p>
            <a:pPr lvl="1"/>
            <a:r>
              <a:rPr lang="en-US" sz="2200" b="1" dirty="0"/>
              <a:t>Over 300 farm products, over 300 fish species</a:t>
            </a:r>
          </a:p>
          <a:p>
            <a:pPr lvl="1"/>
            <a:r>
              <a:rPr lang="en-US" sz="2200" b="1" dirty="0"/>
              <a:t>New food processors (large and small)</a:t>
            </a:r>
          </a:p>
          <a:p>
            <a:pPr lvl="1"/>
            <a:r>
              <a:rPr lang="en-US" sz="2200" b="1" dirty="0"/>
              <a:t>New products and sectors; long supply chains (including international)</a:t>
            </a:r>
          </a:p>
          <a:p>
            <a:pPr lvl="1"/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663218"/>
            <a:ext cx="2239347" cy="228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8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BF98AB98-E5DC-4DA0-AB68-953A91BD6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92801"/>
          </a:xfrm>
          <a:prstGeom prst="rect">
            <a:avLst/>
          </a:prstGeom>
        </p:spPr>
      </p:pic>
      <p:pic>
        <p:nvPicPr>
          <p:cNvPr id="8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CB6C501-9E25-42BB-AC77-F85BB9E876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46" y="875398"/>
            <a:ext cx="289560" cy="289560"/>
          </a:xfrm>
          <a:prstGeom prst="rect">
            <a:avLst/>
          </a:prstGeom>
        </p:spPr>
      </p:pic>
      <p:pic>
        <p:nvPicPr>
          <p:cNvPr id="11" name="Picture 10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609BC64-C51D-47A6-A055-BD0DFE3CC8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19" y="2514600"/>
            <a:ext cx="289560" cy="289560"/>
          </a:xfrm>
          <a:prstGeom prst="rect">
            <a:avLst/>
          </a:prstGeom>
        </p:spPr>
      </p:pic>
      <p:pic>
        <p:nvPicPr>
          <p:cNvPr id="12" name="Picture 11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EDCCCCA-7EAF-4CC1-A013-AF36EA9F6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546873"/>
            <a:ext cx="289560" cy="289560"/>
          </a:xfrm>
          <a:prstGeom prst="rect">
            <a:avLst/>
          </a:prstGeom>
        </p:spPr>
      </p:pic>
      <p:pic>
        <p:nvPicPr>
          <p:cNvPr id="13" name="Picture 12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8565B632-BCC8-4D79-A903-3981A6419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659380"/>
            <a:ext cx="289560" cy="289560"/>
          </a:xfrm>
          <a:prstGeom prst="rect">
            <a:avLst/>
          </a:prstGeom>
        </p:spPr>
      </p:pic>
      <p:pic>
        <p:nvPicPr>
          <p:cNvPr id="14" name="Picture 13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DDC8C082-B9E7-4608-B341-EB784A886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289560" cy="289560"/>
          </a:xfrm>
          <a:prstGeom prst="rect">
            <a:avLst/>
          </a:prstGeom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ADFCCC6-1078-44C2-88AA-2F2F69391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8" y="5081350"/>
            <a:ext cx="289560" cy="2895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8C832D-09D4-4011-8852-B5A29620997D}"/>
              </a:ext>
            </a:extLst>
          </p:cNvPr>
          <p:cNvSpPr txBox="1"/>
          <p:nvPr/>
        </p:nvSpPr>
        <p:spPr>
          <a:xfrm>
            <a:off x="7328199" y="1590384"/>
            <a:ext cx="1905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SFS Operating Locations in Idaho and Washington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73392A1A-4F01-4AA6-A3F0-28D31D85D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65198"/>
            <a:ext cx="1303020" cy="1303020"/>
          </a:xfrm>
          <a:prstGeom prst="rect">
            <a:avLst/>
          </a:prstGeom>
        </p:spPr>
      </p:pic>
      <p:pic>
        <p:nvPicPr>
          <p:cNvPr id="19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F0403338-6FE9-47BA-B111-8002C8F3E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26" y="1059628"/>
            <a:ext cx="289560" cy="289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975B6-681E-48D2-95E4-22C92400810F}"/>
              </a:ext>
            </a:extLst>
          </p:cNvPr>
          <p:cNvSpPr txBox="1"/>
          <p:nvPr/>
        </p:nvSpPr>
        <p:spPr>
          <a:xfrm>
            <a:off x="1737360" y="105962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Everett</a:t>
            </a:r>
          </a:p>
        </p:txBody>
      </p:sp>
      <p:pic>
        <p:nvPicPr>
          <p:cNvPr id="20" name="Picture 19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32463EF1-D132-4EA9-9B51-5AC3490904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99240"/>
            <a:ext cx="289560" cy="289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E00EBA-4B90-42DB-A444-E70EB7DB6F1A}"/>
              </a:ext>
            </a:extLst>
          </p:cNvPr>
          <p:cNvSpPr/>
          <p:nvPr/>
        </p:nvSpPr>
        <p:spPr>
          <a:xfrm>
            <a:off x="2856658" y="3244334"/>
            <a:ext cx="343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Food Science and Management </a:t>
            </a:r>
          </a:p>
        </p:txBody>
      </p:sp>
    </p:spTree>
    <p:extLst>
      <p:ext uri="{BB962C8B-B14F-4D97-AF65-F5344CB8AC3E}">
        <p14:creationId xmlns:p14="http://schemas.microsoft.com/office/powerpoint/2010/main" val="95064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daho agriculture map">
            <a:extLst>
              <a:ext uri="{FF2B5EF4-FFF2-40B4-BE49-F238E27FC236}">
                <a16:creationId xmlns:a16="http://schemas.microsoft.com/office/drawing/2014/main" id="{3338542D-3B19-45E1-BC72-7B6C02E85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51" y="643466"/>
            <a:ext cx="567029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07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52A44DB3-BA0D-45D4-BD5C-AA348435F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685800"/>
            <a:ext cx="8458201" cy="51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97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559" y="1046284"/>
            <a:ext cx="4187166" cy="41036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491">
              <a:lnSpc>
                <a:spcPts val="2029"/>
              </a:lnSpc>
            </a:pPr>
            <a:r>
              <a:rPr spc="-202" dirty="0"/>
              <a:t>AGRICULTURE </a:t>
            </a:r>
            <a:r>
              <a:rPr spc="-84" dirty="0"/>
              <a:t>- </a:t>
            </a:r>
            <a:r>
              <a:rPr spc="-258" dirty="0"/>
              <a:t>A  </a:t>
            </a:r>
            <a:r>
              <a:rPr spc="-146" dirty="0"/>
              <a:t>Cornerstone </a:t>
            </a:r>
            <a:r>
              <a:rPr spc="-120" dirty="0"/>
              <a:t>of </a:t>
            </a:r>
            <a:r>
              <a:rPr spc="-153" dirty="0"/>
              <a:t>Washington’s</a:t>
            </a:r>
            <a:r>
              <a:rPr spc="-67" dirty="0"/>
              <a:t> </a:t>
            </a:r>
            <a:r>
              <a:rPr spc="-179" dirty="0"/>
              <a:t>Economy</a:t>
            </a:r>
          </a:p>
          <a:p>
            <a:pPr marL="6491">
              <a:lnSpc>
                <a:spcPts val="1170"/>
              </a:lnSpc>
            </a:pPr>
            <a:r>
              <a:rPr sz="1022" spc="-102" dirty="0">
                <a:solidFill>
                  <a:srgbClr val="8C867D"/>
                </a:solidFill>
              </a:rPr>
              <a:t>Food </a:t>
            </a:r>
            <a:r>
              <a:rPr sz="1022" spc="-74" dirty="0">
                <a:solidFill>
                  <a:srgbClr val="8C867D"/>
                </a:solidFill>
              </a:rPr>
              <a:t>Processing </a:t>
            </a:r>
            <a:r>
              <a:rPr sz="1022" spc="-67" dirty="0">
                <a:solidFill>
                  <a:srgbClr val="8C867D"/>
                </a:solidFill>
              </a:rPr>
              <a:t>Industry </a:t>
            </a:r>
            <a:r>
              <a:rPr sz="1022" spc="-102" dirty="0">
                <a:solidFill>
                  <a:srgbClr val="8C867D"/>
                </a:solidFill>
              </a:rPr>
              <a:t>Gross </a:t>
            </a:r>
            <a:r>
              <a:rPr sz="1022" spc="-64" dirty="0">
                <a:solidFill>
                  <a:srgbClr val="8C867D"/>
                </a:solidFill>
              </a:rPr>
              <a:t>Sales </a:t>
            </a:r>
            <a:r>
              <a:rPr sz="1022" spc="-82" dirty="0">
                <a:solidFill>
                  <a:srgbClr val="8C867D"/>
                </a:solidFill>
              </a:rPr>
              <a:t>and </a:t>
            </a:r>
            <a:r>
              <a:rPr sz="1022" spc="-89" dirty="0">
                <a:solidFill>
                  <a:srgbClr val="8C867D"/>
                </a:solidFill>
              </a:rPr>
              <a:t>Employment </a:t>
            </a:r>
            <a:r>
              <a:rPr sz="1022" spc="-95" dirty="0">
                <a:solidFill>
                  <a:srgbClr val="8C867D"/>
                </a:solidFill>
              </a:rPr>
              <a:t>by</a:t>
            </a:r>
            <a:r>
              <a:rPr sz="1022" spc="38" dirty="0">
                <a:solidFill>
                  <a:srgbClr val="8C867D"/>
                </a:solidFill>
              </a:rPr>
              <a:t> </a:t>
            </a:r>
            <a:r>
              <a:rPr sz="1022" spc="-89" dirty="0">
                <a:solidFill>
                  <a:srgbClr val="8C867D"/>
                </a:solidFill>
              </a:rPr>
              <a:t>County</a:t>
            </a:r>
            <a:endParaRPr sz="1022" dirty="0"/>
          </a:p>
        </p:txBody>
      </p:sp>
      <p:sp>
        <p:nvSpPr>
          <p:cNvPr id="3" name="object 3"/>
          <p:cNvSpPr/>
          <p:nvPr/>
        </p:nvSpPr>
        <p:spPr>
          <a:xfrm>
            <a:off x="824951" y="1536560"/>
            <a:ext cx="5886806" cy="4180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4" name="object 4"/>
          <p:cNvSpPr/>
          <p:nvPr/>
        </p:nvSpPr>
        <p:spPr>
          <a:xfrm>
            <a:off x="2150546" y="1536201"/>
            <a:ext cx="58736" cy="48677"/>
          </a:xfrm>
          <a:custGeom>
            <a:avLst/>
            <a:gdLst/>
            <a:ahLst/>
            <a:cxnLst/>
            <a:rect l="l" t="t" r="r" b="b"/>
            <a:pathLst>
              <a:path w="114935" h="95250">
                <a:moveTo>
                  <a:pt x="87363" y="0"/>
                </a:moveTo>
                <a:lnTo>
                  <a:pt x="0" y="0"/>
                </a:lnTo>
                <a:lnTo>
                  <a:pt x="1627" y="7776"/>
                </a:lnTo>
                <a:lnTo>
                  <a:pt x="5207" y="27452"/>
                </a:lnTo>
                <a:lnTo>
                  <a:pt x="8786" y="53551"/>
                </a:lnTo>
                <a:lnTo>
                  <a:pt x="10414" y="80594"/>
                </a:lnTo>
                <a:lnTo>
                  <a:pt x="14086" y="95229"/>
                </a:lnTo>
                <a:lnTo>
                  <a:pt x="23842" y="93595"/>
                </a:lnTo>
                <a:lnTo>
                  <a:pt x="37787" y="84451"/>
                </a:lnTo>
                <a:lnTo>
                  <a:pt x="54025" y="76555"/>
                </a:lnTo>
                <a:lnTo>
                  <a:pt x="65473" y="75804"/>
                </a:lnTo>
                <a:lnTo>
                  <a:pt x="113043" y="75804"/>
                </a:lnTo>
                <a:lnTo>
                  <a:pt x="114798" y="68005"/>
                </a:lnTo>
                <a:lnTo>
                  <a:pt x="106812" y="44707"/>
                </a:lnTo>
                <a:lnTo>
                  <a:pt x="87363" y="0"/>
                </a:lnTo>
                <a:close/>
              </a:path>
              <a:path w="114935" h="95250">
                <a:moveTo>
                  <a:pt x="113043" y="75804"/>
                </a:moveTo>
                <a:lnTo>
                  <a:pt x="65473" y="75804"/>
                </a:lnTo>
                <a:lnTo>
                  <a:pt x="74655" y="78498"/>
                </a:lnTo>
                <a:lnTo>
                  <a:pt x="85463" y="81231"/>
                </a:lnTo>
                <a:lnTo>
                  <a:pt x="101790" y="80594"/>
                </a:lnTo>
                <a:lnTo>
                  <a:pt x="112673" y="77448"/>
                </a:lnTo>
                <a:lnTo>
                  <a:pt x="113043" y="75804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5" name="object 5"/>
          <p:cNvSpPr/>
          <p:nvPr/>
        </p:nvSpPr>
        <p:spPr>
          <a:xfrm>
            <a:off x="6537706" y="1547013"/>
            <a:ext cx="479303" cy="1173757"/>
          </a:xfrm>
          <a:custGeom>
            <a:avLst/>
            <a:gdLst/>
            <a:ahLst/>
            <a:cxnLst/>
            <a:rect l="l" t="t" r="r" b="b"/>
            <a:pathLst>
              <a:path w="937895" h="2296795">
                <a:moveTo>
                  <a:pt x="937806" y="0"/>
                </a:moveTo>
                <a:lnTo>
                  <a:pt x="307797" y="0"/>
                </a:lnTo>
                <a:lnTo>
                  <a:pt x="307797" y="199466"/>
                </a:lnTo>
                <a:lnTo>
                  <a:pt x="206794" y="199466"/>
                </a:lnTo>
                <a:lnTo>
                  <a:pt x="206794" y="350570"/>
                </a:lnTo>
                <a:lnTo>
                  <a:pt x="110591" y="398919"/>
                </a:lnTo>
                <a:lnTo>
                  <a:pt x="110591" y="592327"/>
                </a:lnTo>
                <a:lnTo>
                  <a:pt x="0" y="604418"/>
                </a:lnTo>
                <a:lnTo>
                  <a:pt x="0" y="797839"/>
                </a:lnTo>
                <a:lnTo>
                  <a:pt x="201980" y="809917"/>
                </a:lnTo>
                <a:lnTo>
                  <a:pt x="206794" y="2036876"/>
                </a:lnTo>
                <a:lnTo>
                  <a:pt x="307797" y="2036876"/>
                </a:lnTo>
                <a:lnTo>
                  <a:pt x="307797" y="2296769"/>
                </a:lnTo>
                <a:lnTo>
                  <a:pt x="884897" y="2296769"/>
                </a:lnTo>
                <a:lnTo>
                  <a:pt x="933005" y="2260498"/>
                </a:lnTo>
                <a:lnTo>
                  <a:pt x="937806" y="0"/>
                </a:lnTo>
                <a:close/>
              </a:path>
            </a:pathLst>
          </a:custGeom>
          <a:solidFill>
            <a:srgbClr val="79AFA9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" name="object 6"/>
          <p:cNvSpPr/>
          <p:nvPr/>
        </p:nvSpPr>
        <p:spPr>
          <a:xfrm>
            <a:off x="6537706" y="1547013"/>
            <a:ext cx="479303" cy="1173757"/>
          </a:xfrm>
          <a:custGeom>
            <a:avLst/>
            <a:gdLst/>
            <a:ahLst/>
            <a:cxnLst/>
            <a:rect l="l" t="t" r="r" b="b"/>
            <a:pathLst>
              <a:path w="937895" h="2296795">
                <a:moveTo>
                  <a:pt x="884897" y="2296769"/>
                </a:moveTo>
                <a:lnTo>
                  <a:pt x="933005" y="2260498"/>
                </a:lnTo>
                <a:lnTo>
                  <a:pt x="937806" y="0"/>
                </a:lnTo>
                <a:lnTo>
                  <a:pt x="307797" y="0"/>
                </a:lnTo>
                <a:lnTo>
                  <a:pt x="307797" y="199466"/>
                </a:lnTo>
                <a:lnTo>
                  <a:pt x="206794" y="199466"/>
                </a:lnTo>
                <a:lnTo>
                  <a:pt x="206794" y="350570"/>
                </a:lnTo>
                <a:lnTo>
                  <a:pt x="110591" y="398919"/>
                </a:lnTo>
                <a:lnTo>
                  <a:pt x="110591" y="592327"/>
                </a:lnTo>
                <a:lnTo>
                  <a:pt x="0" y="604418"/>
                </a:lnTo>
                <a:lnTo>
                  <a:pt x="0" y="797839"/>
                </a:lnTo>
                <a:lnTo>
                  <a:pt x="201980" y="809917"/>
                </a:lnTo>
                <a:lnTo>
                  <a:pt x="206794" y="2036876"/>
                </a:lnTo>
                <a:lnTo>
                  <a:pt x="307797" y="2036876"/>
                </a:lnTo>
                <a:lnTo>
                  <a:pt x="307797" y="2296769"/>
                </a:lnTo>
                <a:lnTo>
                  <a:pt x="884897" y="2296769"/>
                </a:lnTo>
                <a:close/>
              </a:path>
            </a:pathLst>
          </a:custGeom>
          <a:ln w="12700">
            <a:solidFill>
              <a:srgbClr val="FDF6EB"/>
            </a:solidFill>
          </a:ln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" name="object 7"/>
          <p:cNvSpPr/>
          <p:nvPr/>
        </p:nvSpPr>
        <p:spPr>
          <a:xfrm>
            <a:off x="2821555" y="2698977"/>
            <a:ext cx="4881272" cy="3017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" name="object 8"/>
          <p:cNvSpPr/>
          <p:nvPr/>
        </p:nvSpPr>
        <p:spPr>
          <a:xfrm>
            <a:off x="2030112" y="1876993"/>
            <a:ext cx="719518" cy="998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9" name="object 9"/>
          <p:cNvSpPr txBox="1"/>
          <p:nvPr/>
        </p:nvSpPr>
        <p:spPr>
          <a:xfrm>
            <a:off x="7212899" y="1084854"/>
            <a:ext cx="1084192" cy="4247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 marR="2597"/>
            <a:r>
              <a:rPr sz="920" b="1" spc="-92" dirty="0">
                <a:solidFill>
                  <a:srgbClr val="DA462B"/>
                </a:solidFill>
                <a:latin typeface="Calibri"/>
                <a:cs typeface="Calibri"/>
              </a:rPr>
              <a:t>KEY </a:t>
            </a:r>
            <a:r>
              <a:rPr sz="920" b="1" spc="-133" dirty="0">
                <a:solidFill>
                  <a:srgbClr val="DA462B"/>
                </a:solidFill>
                <a:latin typeface="Calibri"/>
                <a:cs typeface="Calibri"/>
              </a:rPr>
              <a:t>ECONOMIC </a:t>
            </a:r>
            <a:r>
              <a:rPr sz="920" b="1" spc="-100" dirty="0">
                <a:solidFill>
                  <a:srgbClr val="DA462B"/>
                </a:solidFill>
                <a:latin typeface="Calibri"/>
                <a:cs typeface="Calibri"/>
              </a:rPr>
              <a:t>FACTS </a:t>
            </a:r>
            <a:r>
              <a:rPr sz="920" b="1" spc="-156" dirty="0">
                <a:solidFill>
                  <a:srgbClr val="DA462B"/>
                </a:solidFill>
                <a:latin typeface="Calibri"/>
                <a:cs typeface="Calibri"/>
              </a:rPr>
              <a:t>ON  </a:t>
            </a:r>
            <a:r>
              <a:rPr sz="920" b="1" spc="-97" dirty="0">
                <a:solidFill>
                  <a:srgbClr val="DA462B"/>
                </a:solidFill>
                <a:latin typeface="Calibri"/>
                <a:cs typeface="Calibri"/>
              </a:rPr>
              <a:t>THE </a:t>
            </a:r>
            <a:r>
              <a:rPr sz="920" b="1" spc="-138" dirty="0">
                <a:solidFill>
                  <a:srgbClr val="DA462B"/>
                </a:solidFill>
                <a:latin typeface="Calibri"/>
                <a:cs typeface="Calibri"/>
              </a:rPr>
              <a:t>FOOD </a:t>
            </a:r>
            <a:r>
              <a:rPr sz="920" b="1" spc="-100" dirty="0">
                <a:solidFill>
                  <a:srgbClr val="DA462B"/>
                </a:solidFill>
                <a:latin typeface="Calibri"/>
                <a:cs typeface="Calibri"/>
              </a:rPr>
              <a:t>PROCESSING  </a:t>
            </a:r>
            <a:r>
              <a:rPr sz="920" b="1" spc="-97" dirty="0">
                <a:solidFill>
                  <a:srgbClr val="DA462B"/>
                </a:solidFill>
                <a:latin typeface="Calibri"/>
                <a:cs typeface="Calibri"/>
              </a:rPr>
              <a:t>INDUSTRY </a:t>
            </a:r>
            <a:r>
              <a:rPr sz="920" b="1" spc="-77" dirty="0">
                <a:solidFill>
                  <a:srgbClr val="DA462B"/>
                </a:solidFill>
                <a:latin typeface="Calibri"/>
                <a:cs typeface="Calibri"/>
              </a:rPr>
              <a:t>IN</a:t>
            </a:r>
            <a:r>
              <a:rPr sz="920" b="1" spc="-56" dirty="0">
                <a:solidFill>
                  <a:srgbClr val="DA462B"/>
                </a:solidFill>
                <a:latin typeface="Calibri"/>
                <a:cs typeface="Calibri"/>
              </a:rPr>
              <a:t> </a:t>
            </a:r>
            <a:r>
              <a:rPr sz="920" b="1" spc="-125" dirty="0">
                <a:solidFill>
                  <a:srgbClr val="DA462B"/>
                </a:solidFill>
                <a:latin typeface="Calibri"/>
                <a:cs typeface="Calibri"/>
              </a:rPr>
              <a:t>WASHINGTON</a:t>
            </a:r>
            <a:endParaRPr sz="92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12898" y="3008525"/>
            <a:ext cx="947897" cy="389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 marR="2597">
              <a:lnSpc>
                <a:spcPct val="104200"/>
              </a:lnSpc>
            </a:pPr>
            <a:r>
              <a:rPr sz="614" spc="-92" dirty="0">
                <a:solidFill>
                  <a:srgbClr val="231F20"/>
                </a:solidFill>
                <a:latin typeface="Calibri"/>
                <a:cs typeface="Calibri"/>
              </a:rPr>
              <a:t>Many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food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crops grown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by Washington  farmers are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sold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to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independent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food 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processors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or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are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used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grower 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cooperatives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for</a:t>
            </a:r>
            <a:r>
              <a:rPr sz="614" spc="-2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processing.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12899" y="3495323"/>
            <a:ext cx="1083867" cy="833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Washington</a:t>
            </a:r>
            <a:r>
              <a:rPr sz="614" spc="-8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46" dirty="0">
                <a:solidFill>
                  <a:srgbClr val="231F20"/>
                </a:solidFill>
                <a:latin typeface="Calibri"/>
                <a:cs typeface="Calibri"/>
              </a:rPr>
              <a:t>is:</a:t>
            </a:r>
            <a:endParaRPr sz="614" dirty="0">
              <a:latin typeface="Calibri"/>
              <a:cs typeface="Calibri"/>
            </a:endParaRPr>
          </a:p>
          <a:p>
            <a:pPr marL="140840" marR="60035" indent="-49002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U.S.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leader </a:t>
            </a:r>
            <a:r>
              <a:rPr sz="614" spc="-51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potatoes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grown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for 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processed 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foods such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as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French </a:t>
            </a:r>
            <a:r>
              <a:rPr sz="614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54" dirty="0">
                <a:solidFill>
                  <a:srgbClr val="231F20"/>
                </a:solidFill>
                <a:latin typeface="Calibri"/>
                <a:cs typeface="Calibri"/>
              </a:rPr>
              <a:t>fries.</a:t>
            </a:r>
            <a:endParaRPr sz="614" dirty="0">
              <a:latin typeface="Calibri"/>
              <a:cs typeface="Calibri"/>
            </a:endParaRPr>
          </a:p>
          <a:p>
            <a:pPr marL="140840" marR="2597" indent="-49002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14" spc="-59" dirty="0">
                <a:solidFill>
                  <a:srgbClr val="231F20"/>
                </a:solidFill>
                <a:latin typeface="Calibri"/>
                <a:cs typeface="Calibri"/>
              </a:rPr>
              <a:t>leading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U.S.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producer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apple </a:t>
            </a:r>
            <a:r>
              <a:rPr sz="614" spc="-59" dirty="0">
                <a:solidFill>
                  <a:srgbClr val="231F20"/>
                </a:solidFill>
                <a:latin typeface="Calibri"/>
                <a:cs typeface="Calibri"/>
              </a:rPr>
              <a:t>juice 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leader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of grape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berry  </a:t>
            </a:r>
            <a:r>
              <a:rPr sz="614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56" dirty="0">
                <a:solidFill>
                  <a:srgbClr val="231F20"/>
                </a:solidFill>
                <a:latin typeface="Calibri"/>
                <a:cs typeface="Calibri"/>
              </a:rPr>
              <a:t>juices.</a:t>
            </a:r>
            <a:endParaRPr sz="614" dirty="0">
              <a:latin typeface="Calibri"/>
              <a:cs typeface="Calibri"/>
            </a:endParaRPr>
          </a:p>
          <a:p>
            <a:pPr marL="140840" marR="38293" indent="-49002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second-largest </a:t>
            </a:r>
            <a:r>
              <a:rPr sz="614" spc="-80" dirty="0">
                <a:solidFill>
                  <a:srgbClr val="231F20"/>
                </a:solidFill>
                <a:latin typeface="Calibri"/>
                <a:cs typeface="Calibri"/>
              </a:rPr>
              <a:t>premium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wine 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producer </a:t>
            </a:r>
            <a:r>
              <a:rPr sz="614" spc="-51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U.S. with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800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licensed 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wineries.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2899" y="4410444"/>
            <a:ext cx="1072509" cy="57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Other 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major commodities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processed </a:t>
            </a:r>
            <a:r>
              <a:rPr sz="614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include: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Vegetables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59" dirty="0">
                <a:solidFill>
                  <a:srgbClr val="231F20"/>
                </a:solidFill>
                <a:latin typeface="Calibri"/>
                <a:cs typeface="Calibri"/>
              </a:rPr>
              <a:t>Fruit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Dairy</a:t>
            </a:r>
            <a:r>
              <a:rPr sz="614" spc="-8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foods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Beef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Seafood</a:t>
            </a:r>
            <a:r>
              <a:rPr sz="614" spc="-8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products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3471" y="5369802"/>
            <a:ext cx="512930" cy="2802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14" name="object 14"/>
          <p:cNvSpPr txBox="1"/>
          <p:nvPr/>
        </p:nvSpPr>
        <p:spPr>
          <a:xfrm>
            <a:off x="6904445" y="5662656"/>
            <a:ext cx="1359701" cy="90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588" spc="-51" dirty="0">
                <a:solidFill>
                  <a:srgbClr val="79AFA9"/>
                </a:solidFill>
                <a:latin typeface="Calibri"/>
                <a:cs typeface="Calibri"/>
              </a:rPr>
              <a:t>Serving </a:t>
            </a:r>
            <a:r>
              <a:rPr sz="588" spc="-67" dirty="0">
                <a:solidFill>
                  <a:srgbClr val="79AFA9"/>
                </a:solidFill>
                <a:latin typeface="Calibri"/>
                <a:cs typeface="Calibri"/>
              </a:rPr>
              <a:t>Washington </a:t>
            </a:r>
            <a:r>
              <a:rPr sz="588" spc="-54" dirty="0">
                <a:solidFill>
                  <a:srgbClr val="79AFA9"/>
                </a:solidFill>
                <a:latin typeface="Calibri"/>
                <a:cs typeface="Calibri"/>
              </a:rPr>
              <a:t>agriculture </a:t>
            </a:r>
            <a:r>
              <a:rPr sz="588" spc="-67" dirty="0">
                <a:solidFill>
                  <a:srgbClr val="79AFA9"/>
                </a:solidFill>
                <a:latin typeface="Calibri"/>
                <a:cs typeface="Calibri"/>
              </a:rPr>
              <a:t>and </a:t>
            </a:r>
            <a:r>
              <a:rPr sz="588" spc="-62" dirty="0">
                <a:solidFill>
                  <a:srgbClr val="79AFA9"/>
                </a:solidFill>
                <a:latin typeface="Calibri"/>
                <a:cs typeface="Calibri"/>
              </a:rPr>
              <a:t>the </a:t>
            </a:r>
            <a:r>
              <a:rPr sz="588" spc="-54" dirty="0">
                <a:solidFill>
                  <a:srgbClr val="79AFA9"/>
                </a:solidFill>
                <a:latin typeface="Calibri"/>
                <a:cs typeface="Calibri"/>
              </a:rPr>
              <a:t>public </a:t>
            </a:r>
            <a:r>
              <a:rPr sz="588" spc="-59" dirty="0">
                <a:solidFill>
                  <a:srgbClr val="79AFA9"/>
                </a:solidFill>
                <a:latin typeface="Calibri"/>
                <a:cs typeface="Calibri"/>
              </a:rPr>
              <a:t>since </a:t>
            </a:r>
            <a:r>
              <a:rPr sz="588" spc="-11" dirty="0">
                <a:solidFill>
                  <a:srgbClr val="79AFA9"/>
                </a:solidFill>
                <a:latin typeface="Calibri"/>
                <a:cs typeface="Calibri"/>
              </a:rPr>
              <a:t> </a:t>
            </a:r>
            <a:r>
              <a:rPr sz="588" spc="-67" dirty="0">
                <a:solidFill>
                  <a:srgbClr val="79AFA9"/>
                </a:solidFill>
                <a:latin typeface="Calibri"/>
                <a:cs typeface="Calibri"/>
              </a:rPr>
              <a:t>1913</a:t>
            </a:r>
            <a:endParaRPr sz="588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256" y="5704613"/>
            <a:ext cx="1065045" cy="90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460" spc="-77" dirty="0">
                <a:solidFill>
                  <a:srgbClr val="8C867D"/>
                </a:solidFill>
                <a:latin typeface="Calibri"/>
                <a:cs typeface="Calibri"/>
              </a:rPr>
              <a:t>AGR   </a:t>
            </a:r>
            <a:r>
              <a:rPr sz="460" spc="-67" dirty="0">
                <a:solidFill>
                  <a:srgbClr val="8C867D"/>
                </a:solidFill>
                <a:latin typeface="Calibri"/>
                <a:cs typeface="Calibri"/>
              </a:rPr>
              <a:t>PUB  </a:t>
            </a:r>
            <a:r>
              <a:rPr sz="460" spc="-51" dirty="0">
                <a:solidFill>
                  <a:srgbClr val="8C867D"/>
                </a:solidFill>
                <a:latin typeface="Calibri"/>
                <a:cs typeface="Calibri"/>
              </a:rPr>
              <a:t>103-127 </a:t>
            </a:r>
            <a:r>
              <a:rPr sz="460" spc="-49" dirty="0">
                <a:solidFill>
                  <a:srgbClr val="8C867D"/>
                </a:solidFill>
                <a:latin typeface="Calibri"/>
                <a:cs typeface="Calibri"/>
              </a:rPr>
              <a:t>(R/8/14)  </a:t>
            </a:r>
            <a:r>
              <a:rPr sz="588" spc="-138" dirty="0">
                <a:solidFill>
                  <a:srgbClr val="8C867D"/>
                </a:solidFill>
                <a:latin typeface="Calibri"/>
                <a:cs typeface="Calibri"/>
              </a:rPr>
              <a:t>•</a:t>
            </a:r>
            <a:r>
              <a:rPr sz="588" spc="-46" dirty="0">
                <a:solidFill>
                  <a:srgbClr val="8C867D"/>
                </a:solidFill>
                <a:latin typeface="Calibri"/>
                <a:cs typeface="Calibri"/>
              </a:rPr>
              <a:t> </a:t>
            </a:r>
            <a:r>
              <a:rPr sz="460" spc="-51" dirty="0">
                <a:solidFill>
                  <a:srgbClr val="8C867D"/>
                </a:solidFill>
                <a:latin typeface="Calibri"/>
                <a:cs typeface="Calibri"/>
              </a:rPr>
              <a:t>agr.wa.gov </a:t>
            </a:r>
            <a:r>
              <a:rPr sz="588" spc="-138" dirty="0">
                <a:solidFill>
                  <a:srgbClr val="8C867D"/>
                </a:solidFill>
                <a:latin typeface="Calibri"/>
                <a:cs typeface="Calibri"/>
              </a:rPr>
              <a:t>•</a:t>
            </a:r>
            <a:r>
              <a:rPr sz="588" spc="-11" dirty="0">
                <a:solidFill>
                  <a:srgbClr val="8C867D"/>
                </a:solidFill>
                <a:latin typeface="Calibri"/>
                <a:cs typeface="Calibri"/>
              </a:rPr>
              <a:t> </a:t>
            </a:r>
            <a:r>
              <a:rPr sz="460" spc="-44" dirty="0">
                <a:solidFill>
                  <a:srgbClr val="8C867D"/>
                </a:solidFill>
                <a:latin typeface="Calibri"/>
                <a:cs typeface="Calibri"/>
              </a:rPr>
              <a:t>(360)</a:t>
            </a:r>
            <a:r>
              <a:rPr sz="460" spc="-31" dirty="0">
                <a:solidFill>
                  <a:srgbClr val="8C867D"/>
                </a:solidFill>
                <a:latin typeface="Calibri"/>
                <a:cs typeface="Calibri"/>
              </a:rPr>
              <a:t> </a:t>
            </a:r>
            <a:r>
              <a:rPr sz="460" spc="-51" dirty="0">
                <a:solidFill>
                  <a:srgbClr val="8C867D"/>
                </a:solidFill>
                <a:latin typeface="Calibri"/>
                <a:cs typeface="Calibri"/>
              </a:rPr>
              <a:t>902-1976</a:t>
            </a:r>
            <a:endParaRPr sz="46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8624" y="5067676"/>
            <a:ext cx="177183" cy="606836"/>
          </a:xfrm>
          <a:custGeom>
            <a:avLst/>
            <a:gdLst/>
            <a:ahLst/>
            <a:cxnLst/>
            <a:rect l="l" t="t" r="r" b="b"/>
            <a:pathLst>
              <a:path w="346709" h="1187450">
                <a:moveTo>
                  <a:pt x="346659" y="1187107"/>
                </a:moveTo>
                <a:lnTo>
                  <a:pt x="0" y="1187107"/>
                </a:lnTo>
                <a:lnTo>
                  <a:pt x="0" y="0"/>
                </a:lnTo>
                <a:lnTo>
                  <a:pt x="346659" y="0"/>
                </a:lnTo>
                <a:lnTo>
                  <a:pt x="346659" y="1187107"/>
                </a:lnTo>
                <a:close/>
              </a:path>
            </a:pathLst>
          </a:custGeom>
          <a:solidFill>
            <a:srgbClr val="8C867D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17" name="object 17"/>
          <p:cNvSpPr/>
          <p:nvPr/>
        </p:nvSpPr>
        <p:spPr>
          <a:xfrm>
            <a:off x="837747" y="5067676"/>
            <a:ext cx="1183167" cy="606836"/>
          </a:xfrm>
          <a:custGeom>
            <a:avLst/>
            <a:gdLst/>
            <a:ahLst/>
            <a:cxnLst/>
            <a:rect l="l" t="t" r="r" b="b"/>
            <a:pathLst>
              <a:path w="2315210" h="1187450">
                <a:moveTo>
                  <a:pt x="0" y="0"/>
                </a:moveTo>
                <a:lnTo>
                  <a:pt x="2314829" y="0"/>
                </a:lnTo>
                <a:lnTo>
                  <a:pt x="2314829" y="1187107"/>
                </a:lnTo>
                <a:lnTo>
                  <a:pt x="0" y="11871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C867D"/>
            </a:solidFill>
          </a:ln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18" name="object 18"/>
          <p:cNvSpPr txBox="1"/>
          <p:nvPr/>
        </p:nvSpPr>
        <p:spPr>
          <a:xfrm>
            <a:off x="848370" y="5215400"/>
            <a:ext cx="283154" cy="327107"/>
          </a:xfrm>
          <a:prstGeom prst="rect">
            <a:avLst/>
          </a:prstGeom>
        </p:spPr>
        <p:txBody>
          <a:bodyPr vert="vert270" wrap="square" lIns="0" tIns="1622" rIns="0" bIns="0" rtlCol="0">
            <a:spAutoFit/>
          </a:bodyPr>
          <a:lstStyle/>
          <a:p>
            <a:pPr marL="6491">
              <a:spcBef>
                <a:spcPts val="13"/>
              </a:spcBef>
            </a:pPr>
            <a:r>
              <a:rPr sz="920" b="1" spc="20" dirty="0">
                <a:solidFill>
                  <a:srgbClr val="FDF6EB"/>
                </a:solidFill>
                <a:latin typeface="Calibri"/>
                <a:cs typeface="Calibri"/>
              </a:rPr>
              <a:t>LEGEND</a:t>
            </a:r>
            <a:endParaRPr sz="92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9271" y="5105265"/>
            <a:ext cx="820688" cy="86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563" b="1" spc="-74" dirty="0">
                <a:solidFill>
                  <a:srgbClr val="231F20"/>
                </a:solidFill>
                <a:latin typeface="Calibri"/>
                <a:cs typeface="Calibri"/>
              </a:rPr>
              <a:t>Top  </a:t>
            </a:r>
            <a:r>
              <a:rPr sz="563" b="1" spc="-56" dirty="0">
                <a:solidFill>
                  <a:srgbClr val="231F20"/>
                </a:solidFill>
                <a:latin typeface="Calibri"/>
                <a:cs typeface="Calibri"/>
              </a:rPr>
              <a:t>10 </a:t>
            </a:r>
            <a:r>
              <a:rPr sz="563" b="1" spc="-51" dirty="0">
                <a:solidFill>
                  <a:srgbClr val="231F20"/>
                </a:solidFill>
                <a:latin typeface="Calibri"/>
                <a:cs typeface="Calibri"/>
              </a:rPr>
              <a:t>counties </a:t>
            </a:r>
            <a:r>
              <a:rPr sz="563" b="1" spc="-38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563" b="1" spc="-59" dirty="0">
                <a:solidFill>
                  <a:srgbClr val="231F20"/>
                </a:solidFill>
                <a:latin typeface="Calibri"/>
                <a:cs typeface="Calibri"/>
              </a:rPr>
              <a:t>food</a:t>
            </a:r>
            <a:r>
              <a:rPr sz="563" b="1" spc="-69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49" dirty="0">
                <a:solidFill>
                  <a:srgbClr val="231F20"/>
                </a:solidFill>
                <a:latin typeface="Calibri"/>
                <a:cs typeface="Calibri"/>
              </a:rPr>
              <a:t>processing</a:t>
            </a:r>
            <a:endParaRPr sz="563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94218" y="5194775"/>
            <a:ext cx="231377" cy="76944"/>
          </a:xfrm>
          <a:prstGeom prst="rect">
            <a:avLst/>
          </a:prstGeom>
          <a:solidFill>
            <a:srgbClr val="E7A523"/>
          </a:solidFill>
        </p:spPr>
        <p:txBody>
          <a:bodyPr vert="horz" wrap="square" lIns="0" tIns="0" rIns="0" bIns="0" rtlCol="0">
            <a:spAutoFit/>
          </a:bodyPr>
          <a:lstStyle/>
          <a:p>
            <a:pPr marL="12332">
              <a:lnSpc>
                <a:spcPts val="646"/>
              </a:lnSpc>
            </a:pPr>
            <a:r>
              <a:rPr sz="614" b="1" spc="-44" dirty="0">
                <a:solidFill>
                  <a:srgbClr val="FDF6EB"/>
                </a:solidFill>
                <a:latin typeface="Tahoma"/>
                <a:cs typeface="Tahoma"/>
              </a:rPr>
              <a:t>GOLD</a:t>
            </a:r>
            <a:endParaRPr sz="614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69271" y="5190936"/>
            <a:ext cx="876829" cy="86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>
              <a:tabLst>
                <a:tab pos="462437" algn="l"/>
              </a:tabLst>
            </a:pPr>
            <a:r>
              <a:rPr sz="563" b="1" spc="-46" dirty="0">
                <a:solidFill>
                  <a:srgbClr val="231F20"/>
                </a:solidFill>
                <a:latin typeface="Calibri"/>
                <a:cs typeface="Calibri"/>
              </a:rPr>
              <a:t>sales</a:t>
            </a:r>
            <a:r>
              <a:rPr sz="563" b="1" spc="-4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51" dirty="0">
                <a:solidFill>
                  <a:srgbClr val="231F20"/>
                </a:solidFill>
                <a:latin typeface="Calibri"/>
                <a:cs typeface="Calibri"/>
              </a:rPr>
              <a:t>are	</a:t>
            </a:r>
            <a:r>
              <a:rPr sz="563" b="1" spc="-33" dirty="0">
                <a:solidFill>
                  <a:srgbClr val="231F20"/>
                </a:solidFill>
                <a:latin typeface="Calibri"/>
                <a:cs typeface="Calibri"/>
              </a:rPr>
              <a:t>- </a:t>
            </a:r>
            <a:r>
              <a:rPr sz="563" b="1" spc="-67" dirty="0">
                <a:solidFill>
                  <a:srgbClr val="231F20"/>
                </a:solidFill>
                <a:latin typeface="Calibri"/>
                <a:cs typeface="Calibri"/>
              </a:rPr>
              <a:t>Food</a:t>
            </a:r>
            <a:r>
              <a:rPr sz="563" b="1" spc="-10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63" b="1" spc="-49" dirty="0">
                <a:solidFill>
                  <a:srgbClr val="231F20"/>
                </a:solidFill>
                <a:latin typeface="Calibri"/>
                <a:cs typeface="Calibri"/>
              </a:rPr>
              <a:t>processing</a:t>
            </a:r>
            <a:endParaRPr sz="563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69305" y="5276607"/>
            <a:ext cx="709706" cy="86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563" b="1" spc="-49" dirty="0">
                <a:solidFill>
                  <a:srgbClr val="231F20"/>
                </a:solidFill>
                <a:latin typeface="Calibri"/>
                <a:cs typeface="Calibri"/>
              </a:rPr>
              <a:t>includes </a:t>
            </a:r>
            <a:r>
              <a:rPr sz="563" b="1" spc="-56" dirty="0">
                <a:solidFill>
                  <a:srgbClr val="231F20"/>
                </a:solidFill>
                <a:latin typeface="Calibri"/>
                <a:cs typeface="Calibri"/>
              </a:rPr>
              <a:t>foods and</a:t>
            </a:r>
            <a:r>
              <a:rPr sz="563" b="1" spc="-51" dirty="0">
                <a:solidFill>
                  <a:srgbClr val="231F20"/>
                </a:solidFill>
                <a:latin typeface="Calibri"/>
                <a:cs typeface="Calibri"/>
              </a:rPr>
              <a:t> beverages</a:t>
            </a:r>
            <a:endParaRPr sz="563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9271" y="5380451"/>
            <a:ext cx="877802" cy="248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 marR="2597"/>
            <a:r>
              <a:rPr sz="511" spc="-67" dirty="0">
                <a:solidFill>
                  <a:srgbClr val="231F20"/>
                </a:solidFill>
                <a:latin typeface="Calibri"/>
                <a:cs typeface="Calibri"/>
              </a:rPr>
              <a:t>Source: </a:t>
            </a:r>
            <a:r>
              <a:rPr sz="511" spc="-71" dirty="0">
                <a:solidFill>
                  <a:srgbClr val="231F20"/>
                </a:solidFill>
                <a:latin typeface="Calibri"/>
                <a:cs typeface="Calibri"/>
              </a:rPr>
              <a:t>Department </a:t>
            </a:r>
            <a:r>
              <a:rPr sz="511" spc="-64" dirty="0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sz="511" spc="-74" dirty="0">
                <a:solidFill>
                  <a:srgbClr val="231F20"/>
                </a:solidFill>
                <a:latin typeface="Calibri"/>
                <a:cs typeface="Calibri"/>
              </a:rPr>
              <a:t>Revenue </a:t>
            </a:r>
            <a:r>
              <a:rPr sz="511" spc="-71" dirty="0">
                <a:solidFill>
                  <a:srgbClr val="231F20"/>
                </a:solidFill>
                <a:latin typeface="Calibri"/>
                <a:cs typeface="Calibri"/>
              </a:rPr>
              <a:t>and  </a:t>
            </a:r>
            <a:r>
              <a:rPr sz="511" spc="-74" dirty="0">
                <a:solidFill>
                  <a:srgbClr val="231F20"/>
                </a:solidFill>
                <a:latin typeface="Calibri"/>
                <a:cs typeface="Calibri"/>
              </a:rPr>
              <a:t>Employment  </a:t>
            </a:r>
            <a:r>
              <a:rPr sz="511" spc="-59" dirty="0">
                <a:solidFill>
                  <a:srgbClr val="231F20"/>
                </a:solidFill>
                <a:latin typeface="Calibri"/>
                <a:cs typeface="Calibri"/>
              </a:rPr>
              <a:t>Security </a:t>
            </a:r>
            <a:r>
              <a:rPr sz="511" spc="-69" dirty="0">
                <a:solidFill>
                  <a:srgbClr val="231F20"/>
                </a:solidFill>
                <a:latin typeface="Calibri"/>
                <a:cs typeface="Calibri"/>
              </a:rPr>
              <a:t>Department,  </a:t>
            </a:r>
            <a:r>
              <a:rPr sz="511" spc="-71" dirty="0">
                <a:solidFill>
                  <a:srgbClr val="231F20"/>
                </a:solidFill>
                <a:latin typeface="Calibri"/>
                <a:cs typeface="Calibri"/>
              </a:rPr>
              <a:t>2012</a:t>
            </a:r>
            <a:r>
              <a:rPr sz="511" spc="-5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11" spc="-64" dirty="0">
                <a:solidFill>
                  <a:srgbClr val="231F20"/>
                </a:solidFill>
                <a:latin typeface="Calibri"/>
                <a:cs typeface="Calibri"/>
              </a:rPr>
              <a:t>data</a:t>
            </a:r>
            <a:endParaRPr sz="511" dirty="0">
              <a:latin typeface="Calibri"/>
              <a:cs typeface="Calibri"/>
            </a:endParaRPr>
          </a:p>
          <a:p>
            <a:pPr marL="6491">
              <a:spcBef>
                <a:spcPts val="102"/>
              </a:spcBef>
            </a:pPr>
            <a:r>
              <a:rPr sz="511" i="1" spc="-74" dirty="0">
                <a:solidFill>
                  <a:srgbClr val="231F20"/>
                </a:solidFill>
                <a:latin typeface="Calibri"/>
                <a:cs typeface="Calibri"/>
              </a:rPr>
              <a:t>*  </a:t>
            </a:r>
            <a:r>
              <a:rPr sz="511" i="1" spc="-77" dirty="0">
                <a:solidFill>
                  <a:srgbClr val="231F20"/>
                </a:solidFill>
                <a:latin typeface="Calibri"/>
                <a:cs typeface="Calibri"/>
              </a:rPr>
              <a:t>Gross  </a:t>
            </a:r>
            <a:r>
              <a:rPr sz="511" i="1" spc="-62" dirty="0">
                <a:solidFill>
                  <a:srgbClr val="231F20"/>
                </a:solidFill>
                <a:latin typeface="Calibri"/>
                <a:cs typeface="Calibri"/>
              </a:rPr>
              <a:t>sales </a:t>
            </a:r>
            <a:r>
              <a:rPr sz="511" i="1" spc="-69" dirty="0">
                <a:solidFill>
                  <a:srgbClr val="231F20"/>
                </a:solidFill>
                <a:latin typeface="Calibri"/>
                <a:cs typeface="Calibri"/>
              </a:rPr>
              <a:t>or  </a:t>
            </a:r>
            <a:r>
              <a:rPr sz="511" i="1" spc="-64" dirty="0">
                <a:solidFill>
                  <a:srgbClr val="231F20"/>
                </a:solidFill>
                <a:latin typeface="Calibri"/>
                <a:cs typeface="Calibri"/>
              </a:rPr>
              <a:t>jobs </a:t>
            </a:r>
            <a:r>
              <a:rPr sz="511" i="1" spc="-71" dirty="0">
                <a:solidFill>
                  <a:srgbClr val="231F20"/>
                </a:solidFill>
                <a:latin typeface="Calibri"/>
                <a:cs typeface="Calibri"/>
              </a:rPr>
              <a:t>data  </a:t>
            </a:r>
            <a:r>
              <a:rPr sz="511" i="1" spc="-69" dirty="0">
                <a:solidFill>
                  <a:srgbClr val="231F20"/>
                </a:solidFill>
                <a:latin typeface="Calibri"/>
                <a:cs typeface="Calibri"/>
              </a:rPr>
              <a:t>not</a:t>
            </a:r>
            <a:r>
              <a:rPr sz="511" i="1" spc="-7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511" i="1" spc="-62" dirty="0">
                <a:solidFill>
                  <a:srgbClr val="231F20"/>
                </a:solidFill>
                <a:latin typeface="Calibri"/>
                <a:cs typeface="Calibri"/>
              </a:rPr>
              <a:t>available</a:t>
            </a:r>
            <a:endParaRPr sz="511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67445" y="3557689"/>
            <a:ext cx="3709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51" dirty="0">
                <a:solidFill>
                  <a:srgbClr val="FDF6EB"/>
                </a:solidFill>
                <a:latin typeface="Calibri"/>
                <a:cs typeface="Calibri"/>
              </a:rPr>
              <a:t>Grant</a:t>
            </a:r>
            <a:endParaRPr sz="894" dirty="0">
              <a:latin typeface="Calibri"/>
              <a:cs typeface="Calibri"/>
            </a:endParaRPr>
          </a:p>
          <a:p>
            <a:pPr marL="6491" marR="2597" algn="ctr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$310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2,154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08424" y="3702825"/>
            <a:ext cx="62338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20" dirty="0">
                <a:solidFill>
                  <a:srgbClr val="FDF6EB"/>
                </a:solidFill>
                <a:latin typeface="Calibri"/>
                <a:cs typeface="Calibri"/>
              </a:rPr>
              <a:t>Kittitas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$12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352</a:t>
            </a:r>
            <a:r>
              <a:rPr sz="614" b="1" spc="18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98536" y="2630791"/>
            <a:ext cx="553616" cy="206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981"/>
              </a:lnSpc>
            </a:pPr>
            <a:r>
              <a:rPr sz="894" b="1" spc="-36" dirty="0">
                <a:solidFill>
                  <a:srgbClr val="FDF6EB"/>
                </a:solidFill>
                <a:latin typeface="Calibri"/>
                <a:cs typeface="Calibri"/>
              </a:rPr>
              <a:t>Clallam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44"/>
              </a:lnSpc>
            </a:pPr>
            <a:r>
              <a:rPr sz="614" b="1" spc="-46" dirty="0">
                <a:solidFill>
                  <a:srgbClr val="FDF6EB"/>
                </a:solidFill>
                <a:latin typeface="Calibri"/>
                <a:cs typeface="Calibri"/>
              </a:rPr>
              <a:t>$9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46" dirty="0">
                <a:solidFill>
                  <a:srgbClr val="FDF6EB"/>
                </a:solidFill>
                <a:latin typeface="Calibri"/>
                <a:cs typeface="Calibri"/>
              </a:rPr>
              <a:t>75</a:t>
            </a:r>
            <a:r>
              <a:rPr sz="614" b="1" spc="20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20564" y="3449307"/>
            <a:ext cx="241112" cy="13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894" b="1" spc="-67" dirty="0">
                <a:solidFill>
                  <a:srgbClr val="FDF6EB"/>
                </a:solidFill>
                <a:latin typeface="Calibri"/>
                <a:cs typeface="Calibri"/>
              </a:rPr>
              <a:t>Gr</a:t>
            </a:r>
            <a:r>
              <a:rPr sz="894" b="1" spc="-80" dirty="0">
                <a:solidFill>
                  <a:srgbClr val="FDF6EB"/>
                </a:solidFill>
                <a:latin typeface="Calibri"/>
                <a:cs typeface="Calibri"/>
              </a:rPr>
              <a:t>a</a:t>
            </a:r>
            <a:r>
              <a:rPr sz="894" b="1" spc="-54" dirty="0">
                <a:solidFill>
                  <a:srgbClr val="FDF6EB"/>
                </a:solidFill>
                <a:latin typeface="Calibri"/>
                <a:cs typeface="Calibri"/>
              </a:rPr>
              <a:t>y</a:t>
            </a:r>
            <a:r>
              <a:rPr sz="894" b="1" spc="-64" dirty="0">
                <a:solidFill>
                  <a:srgbClr val="FDF6EB"/>
                </a:solidFill>
                <a:latin typeface="Calibri"/>
                <a:cs typeface="Calibri"/>
              </a:rPr>
              <a:t>s</a:t>
            </a:r>
            <a:endParaRPr sz="894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74076" y="3545909"/>
            <a:ext cx="336194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418">
              <a:lnSpc>
                <a:spcPts val="981"/>
              </a:lnSpc>
            </a:pPr>
            <a:r>
              <a:rPr sz="894" b="1" spc="-51" dirty="0">
                <a:solidFill>
                  <a:srgbClr val="FDF6EB"/>
                </a:solidFill>
                <a:latin typeface="Calibri"/>
                <a:cs typeface="Calibri"/>
              </a:rPr>
              <a:t>Harbor</a:t>
            </a:r>
            <a:endParaRPr sz="894" dirty="0">
              <a:latin typeface="Calibri"/>
              <a:cs typeface="Calibri"/>
            </a:endParaRPr>
          </a:p>
          <a:p>
            <a:pPr marL="49327" marR="2597" indent="-43161">
              <a:lnSpc>
                <a:spcPts val="608"/>
              </a:lnSpc>
              <a:spcBef>
                <a:spcPts val="33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$87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749</a:t>
            </a:r>
            <a:r>
              <a:rPr sz="614" b="1" spc="-62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97196" y="4355105"/>
            <a:ext cx="658109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41" dirty="0">
                <a:solidFill>
                  <a:srgbClr val="FDF6EB"/>
                </a:solidFill>
                <a:latin typeface="Calibri"/>
                <a:cs typeface="Calibri"/>
              </a:rPr>
              <a:t>Lewis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$184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444</a:t>
            </a:r>
            <a:r>
              <a:rPr sz="614" b="1" spc="23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32867" y="3174845"/>
            <a:ext cx="33976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4" algn="ctr">
              <a:lnSpc>
                <a:spcPts val="1032"/>
              </a:lnSpc>
            </a:pPr>
            <a:r>
              <a:rPr sz="894" b="1" spc="-23" dirty="0">
                <a:solidFill>
                  <a:srgbClr val="FDF6EB"/>
                </a:solidFill>
                <a:latin typeface="Calibri"/>
                <a:cs typeface="Calibri"/>
              </a:rPr>
              <a:t>King</a:t>
            </a:r>
            <a:endParaRPr sz="894" dirty="0">
              <a:latin typeface="Calibri"/>
              <a:cs typeface="Calibri"/>
            </a:endParaRPr>
          </a:p>
          <a:p>
            <a:pPr marL="6491" marR="2597" algn="ctr">
              <a:lnSpc>
                <a:spcPts val="710"/>
              </a:lnSpc>
              <a:spcBef>
                <a:spcPts val="2"/>
              </a:spcBef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$6.4</a:t>
            </a:r>
            <a:r>
              <a:rPr sz="614" b="1" spc="-51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20" dirty="0">
                <a:solidFill>
                  <a:srgbClr val="FDF6EB"/>
                </a:solidFill>
                <a:latin typeface="Calibri"/>
                <a:cs typeface="Calibri"/>
              </a:rPr>
              <a:t>billion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12,780</a:t>
            </a:r>
            <a:r>
              <a:rPr sz="614" b="1" spc="-59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49533" y="3789924"/>
            <a:ext cx="370916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981"/>
              </a:lnSpc>
            </a:pPr>
            <a:r>
              <a:rPr sz="894" b="1" spc="-41" dirty="0">
                <a:solidFill>
                  <a:srgbClr val="FDF6EB"/>
                </a:solidFill>
                <a:latin typeface="Calibri"/>
                <a:cs typeface="Calibri"/>
              </a:rPr>
              <a:t>Pierce</a:t>
            </a:r>
            <a:endParaRPr sz="894" dirty="0">
              <a:latin typeface="Calibri"/>
              <a:cs typeface="Calibri"/>
            </a:endParaRPr>
          </a:p>
          <a:p>
            <a:pPr marL="6491" marR="2597" algn="ctr">
              <a:lnSpc>
                <a:spcPts val="608"/>
              </a:lnSpc>
              <a:spcBef>
                <a:spcPts val="33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$965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1,783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24357" y="2949475"/>
            <a:ext cx="722362" cy="41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63881" algn="ctr">
              <a:lnSpc>
                <a:spcPts val="981"/>
              </a:lnSpc>
            </a:pPr>
            <a:r>
              <a:rPr sz="894" b="1" spc="-44" dirty="0">
                <a:solidFill>
                  <a:srgbClr val="FDF6EB"/>
                </a:solidFill>
                <a:latin typeface="Calibri"/>
                <a:cs typeface="Calibri"/>
              </a:rPr>
              <a:t>Jefferson</a:t>
            </a:r>
            <a:endParaRPr sz="894" dirty="0">
              <a:latin typeface="Calibri"/>
              <a:cs typeface="Calibri"/>
            </a:endParaRPr>
          </a:p>
          <a:p>
            <a:pPr marR="164530" algn="ctr">
              <a:lnSpc>
                <a:spcPts val="644"/>
              </a:lnSpc>
            </a:pPr>
            <a:r>
              <a:rPr sz="614" b="1" spc="-46" dirty="0">
                <a:solidFill>
                  <a:srgbClr val="FDF6EB"/>
                </a:solidFill>
                <a:latin typeface="Calibri"/>
                <a:cs typeface="Calibri"/>
              </a:rPr>
              <a:t>$5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46" dirty="0">
                <a:solidFill>
                  <a:srgbClr val="FDF6EB"/>
                </a:solidFill>
                <a:latin typeface="Calibri"/>
                <a:cs typeface="Calibri"/>
              </a:rPr>
              <a:t>80</a:t>
            </a:r>
            <a:r>
              <a:rPr sz="614" b="1" spc="20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  <a:p>
            <a:pPr marL="439721">
              <a:spcBef>
                <a:spcPts val="596"/>
              </a:spcBef>
            </a:pPr>
            <a:r>
              <a:rPr sz="894" b="1" spc="-182" dirty="0">
                <a:solidFill>
                  <a:srgbClr val="FDF6EB"/>
                </a:solidFill>
                <a:latin typeface="Calibri"/>
                <a:cs typeface="Calibri"/>
              </a:rPr>
              <a:t>M</a:t>
            </a:r>
            <a:r>
              <a:rPr sz="894" b="1" spc="-51" dirty="0">
                <a:solidFill>
                  <a:srgbClr val="FDF6EB"/>
                </a:solidFill>
                <a:latin typeface="Calibri"/>
                <a:cs typeface="Calibri"/>
              </a:rPr>
              <a:t>ason</a:t>
            </a:r>
            <a:endParaRPr sz="894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33627" y="3576735"/>
            <a:ext cx="33619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327" marR="2597" indent="-43161">
              <a:lnSpc>
                <a:spcPts val="710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$45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444</a:t>
            </a:r>
            <a:r>
              <a:rPr sz="614" b="1" spc="-62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18356" y="3201058"/>
            <a:ext cx="282325" cy="119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188" marR="2597" indent="-36021">
              <a:lnSpc>
                <a:spcPct val="74400"/>
              </a:lnSpc>
            </a:pPr>
            <a:r>
              <a:rPr sz="511" b="1" spc="-38" dirty="0">
                <a:solidFill>
                  <a:srgbClr val="75706A"/>
                </a:solidFill>
                <a:latin typeface="Calibri"/>
                <a:cs typeface="Calibri"/>
              </a:rPr>
              <a:t>$75 </a:t>
            </a:r>
            <a:r>
              <a:rPr sz="511" b="1" spc="-23" dirty="0">
                <a:solidFill>
                  <a:srgbClr val="75706A"/>
                </a:solidFill>
                <a:latin typeface="Calibri"/>
                <a:cs typeface="Calibri"/>
              </a:rPr>
              <a:t>million  </a:t>
            </a:r>
            <a:r>
              <a:rPr sz="511" b="1" spc="-38" dirty="0">
                <a:solidFill>
                  <a:srgbClr val="75706A"/>
                </a:solidFill>
                <a:latin typeface="Calibri"/>
                <a:cs typeface="Calibri"/>
              </a:rPr>
              <a:t>182</a:t>
            </a:r>
            <a:r>
              <a:rPr sz="511" b="1" spc="-54" dirty="0">
                <a:solidFill>
                  <a:srgbClr val="75706A"/>
                </a:solidFill>
                <a:latin typeface="Calibri"/>
                <a:cs typeface="Calibri"/>
              </a:rPr>
              <a:t> </a:t>
            </a:r>
            <a:r>
              <a:rPr sz="511" b="1" spc="-31" dirty="0">
                <a:solidFill>
                  <a:srgbClr val="75706A"/>
                </a:solidFill>
                <a:latin typeface="Calibri"/>
                <a:cs typeface="Calibri"/>
              </a:rPr>
              <a:t>jobs</a:t>
            </a:r>
            <a:endParaRPr sz="511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999018" y="2545981"/>
            <a:ext cx="4828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51" dirty="0">
                <a:solidFill>
                  <a:srgbClr val="FDF6EB"/>
                </a:solidFill>
                <a:latin typeface="Calibri"/>
                <a:cs typeface="Calibri"/>
              </a:rPr>
              <a:t>Snohomish</a:t>
            </a:r>
            <a:endParaRPr sz="894" dirty="0">
              <a:latin typeface="Calibri"/>
              <a:cs typeface="Calibri"/>
            </a:endParaRPr>
          </a:p>
          <a:p>
            <a:pPr marL="61983" marR="59062" algn="ctr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$300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1,549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71578" y="2107625"/>
            <a:ext cx="71295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18" dirty="0">
                <a:solidFill>
                  <a:srgbClr val="FDF6EB"/>
                </a:solidFill>
                <a:latin typeface="Calibri"/>
                <a:cs typeface="Calibri"/>
              </a:rPr>
              <a:t>Skagit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$531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1,287</a:t>
            </a:r>
            <a:r>
              <a:rPr sz="614" b="1" spc="28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90013" y="1701609"/>
            <a:ext cx="71295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74" dirty="0">
                <a:solidFill>
                  <a:srgbClr val="FDF6EB"/>
                </a:solidFill>
                <a:latin typeface="Calibri"/>
                <a:cs typeface="Calibri"/>
              </a:rPr>
              <a:t>Whatcom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$959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1,774</a:t>
            </a:r>
            <a:r>
              <a:rPr sz="614" b="1" spc="28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05955" y="1907107"/>
            <a:ext cx="49033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56" dirty="0">
                <a:solidFill>
                  <a:srgbClr val="FDF6EB"/>
                </a:solidFill>
                <a:latin typeface="Calibri"/>
                <a:cs typeface="Calibri"/>
              </a:rPr>
              <a:t>Okanogan*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46" dirty="0">
                <a:solidFill>
                  <a:srgbClr val="FDF6EB"/>
                </a:solidFill>
                <a:latin typeface="Calibri"/>
                <a:cs typeface="Calibri"/>
              </a:rPr>
              <a:t>$9</a:t>
            </a:r>
            <a:r>
              <a:rPr sz="614" b="1" spc="-54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735234" y="4537478"/>
            <a:ext cx="67985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1032"/>
              </a:lnSpc>
            </a:pPr>
            <a:r>
              <a:rPr sz="894" b="1" spc="-54" dirty="0">
                <a:solidFill>
                  <a:srgbClr val="FDF6EB"/>
                </a:solidFill>
                <a:latin typeface="Calibri"/>
                <a:cs typeface="Calibri"/>
              </a:rPr>
              <a:t>Yakima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$1.1 </a:t>
            </a:r>
            <a:r>
              <a:rPr sz="614" b="1" spc="-23" dirty="0">
                <a:solidFill>
                  <a:srgbClr val="FDF6EB"/>
                </a:solidFill>
                <a:latin typeface="Calibri"/>
                <a:cs typeface="Calibri"/>
              </a:rPr>
              <a:t>billion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3,212</a:t>
            </a:r>
            <a:r>
              <a:rPr sz="614" b="1" spc="8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86656" y="4848120"/>
            <a:ext cx="479952" cy="13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894" b="1" spc="-38" dirty="0">
                <a:solidFill>
                  <a:srgbClr val="FDF6EB"/>
                </a:solidFill>
                <a:latin typeface="Calibri"/>
                <a:cs typeface="Calibri"/>
              </a:rPr>
              <a:t>S</a:t>
            </a:r>
            <a:r>
              <a:rPr sz="894" b="1" spc="-23" dirty="0">
                <a:solidFill>
                  <a:srgbClr val="FDF6EB"/>
                </a:solidFill>
                <a:latin typeface="Calibri"/>
                <a:cs typeface="Calibri"/>
              </a:rPr>
              <a:t>k</a:t>
            </a:r>
            <a:r>
              <a:rPr sz="894" b="1" spc="-49" dirty="0">
                <a:solidFill>
                  <a:srgbClr val="FDF6EB"/>
                </a:solidFill>
                <a:latin typeface="Calibri"/>
                <a:cs typeface="Calibri"/>
              </a:rPr>
              <a:t>amania*</a:t>
            </a:r>
            <a:endParaRPr sz="894" dirty="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126844" y="3937189"/>
            <a:ext cx="372215" cy="269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>
              <a:lnSpc>
                <a:spcPts val="925"/>
              </a:lnSpc>
            </a:pPr>
            <a:r>
              <a:rPr sz="843" b="1" spc="-44" dirty="0">
                <a:solidFill>
                  <a:srgbClr val="FDF6EB"/>
                </a:solidFill>
                <a:latin typeface="Calibri"/>
                <a:cs typeface="Calibri"/>
              </a:rPr>
              <a:t>Thurston</a:t>
            </a:r>
            <a:endParaRPr sz="843" dirty="0">
              <a:latin typeface="Calibri"/>
              <a:cs typeface="Calibri"/>
            </a:endParaRPr>
          </a:p>
          <a:p>
            <a:pPr marL="72043" marR="11033" indent="-58088">
              <a:lnSpc>
                <a:spcPts val="583"/>
              </a:lnSpc>
              <a:spcBef>
                <a:spcPts val="33"/>
              </a:spcBef>
            </a:pPr>
            <a:r>
              <a:rPr sz="588" b="1" spc="-41" dirty="0">
                <a:solidFill>
                  <a:srgbClr val="FDF6EB"/>
                </a:solidFill>
                <a:latin typeface="Calibri"/>
                <a:cs typeface="Calibri"/>
              </a:rPr>
              <a:t>$387 </a:t>
            </a:r>
            <a:r>
              <a:rPr sz="588" b="1" spc="-23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588" b="1" spc="-41" dirty="0">
                <a:solidFill>
                  <a:srgbClr val="FDF6EB"/>
                </a:solidFill>
                <a:latin typeface="Calibri"/>
                <a:cs typeface="Calibri"/>
              </a:rPr>
              <a:t>567</a:t>
            </a:r>
            <a:r>
              <a:rPr sz="588" b="1" spc="-64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588" b="1" spc="-33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588" dirty="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52015" y="2791982"/>
            <a:ext cx="3361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16">
              <a:lnSpc>
                <a:spcPts val="1032"/>
              </a:lnSpc>
            </a:pPr>
            <a:r>
              <a:rPr sz="894" b="1" spc="-46" dirty="0">
                <a:solidFill>
                  <a:srgbClr val="FDF6EB"/>
                </a:solidFill>
                <a:latin typeface="Calibri"/>
                <a:cs typeface="Calibri"/>
              </a:rPr>
              <a:t>Chelan</a:t>
            </a:r>
            <a:endParaRPr sz="894" dirty="0">
              <a:latin typeface="Calibri"/>
              <a:cs typeface="Calibri"/>
            </a:endParaRPr>
          </a:p>
          <a:p>
            <a:pPr marL="49327" marR="2597" indent="-43161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$94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447</a:t>
            </a:r>
            <a:r>
              <a:rPr sz="614" b="1" spc="-62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91394" y="5184776"/>
            <a:ext cx="67790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26" dirty="0">
                <a:solidFill>
                  <a:srgbClr val="FDF6EB"/>
                </a:solidFill>
                <a:latin typeface="Calibri"/>
                <a:cs typeface="Calibri"/>
              </a:rPr>
              <a:t>Klickitat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$12.3 </a:t>
            </a:r>
            <a:r>
              <a:rPr sz="614" b="1" spc="-28" dirty="0">
                <a:solidFill>
                  <a:srgbClr val="FDF6EB"/>
                </a:solidFill>
                <a:latin typeface="Calibri"/>
                <a:cs typeface="Calibri"/>
              </a:rPr>
              <a:t>million </a:t>
            </a:r>
            <a:r>
              <a:rPr sz="614" b="1" spc="-31" dirty="0">
                <a:solidFill>
                  <a:srgbClr val="FDF6EB"/>
                </a:solidFill>
                <a:latin typeface="Calibri"/>
                <a:cs typeface="Calibri"/>
              </a:rPr>
              <a:t>-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122</a:t>
            </a:r>
            <a:r>
              <a:rPr sz="614" b="1" spc="11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551420" y="4338461"/>
            <a:ext cx="336194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27">
              <a:lnSpc>
                <a:spcPts val="981"/>
              </a:lnSpc>
            </a:pPr>
            <a:r>
              <a:rPr sz="894" b="1" spc="-38" dirty="0">
                <a:solidFill>
                  <a:srgbClr val="FDF6EB"/>
                </a:solidFill>
                <a:latin typeface="Calibri"/>
                <a:cs typeface="Calibri"/>
              </a:rPr>
              <a:t>Pacific</a:t>
            </a:r>
            <a:endParaRPr sz="894" dirty="0">
              <a:latin typeface="Calibri"/>
              <a:cs typeface="Calibri"/>
            </a:endParaRPr>
          </a:p>
          <a:p>
            <a:pPr marL="49327" marR="2597" indent="-43161">
              <a:lnSpc>
                <a:spcPts val="608"/>
              </a:lnSpc>
              <a:spcBef>
                <a:spcPts val="33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$59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499</a:t>
            </a:r>
            <a:r>
              <a:rPr sz="614" b="1" spc="-62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45089" y="4709477"/>
            <a:ext cx="408560" cy="110856"/>
          </a:xfrm>
          <a:prstGeom prst="rect">
            <a:avLst/>
          </a:prstGeom>
        </p:spPr>
        <p:txBody>
          <a:bodyPr vert="horz" wrap="square" lIns="0" tIns="8438" rIns="0" bIns="0" rtlCol="0">
            <a:spAutoFit/>
          </a:bodyPr>
          <a:lstStyle/>
          <a:p>
            <a:pPr marL="6491">
              <a:spcBef>
                <a:spcPts val="67"/>
              </a:spcBef>
            </a:pPr>
            <a:r>
              <a:rPr sz="997" b="1" spc="-88" baseline="4273" dirty="0">
                <a:solidFill>
                  <a:srgbClr val="FDF6EB"/>
                </a:solidFill>
                <a:latin typeface="Calibri"/>
                <a:cs typeface="Calibri"/>
              </a:rPr>
              <a:t>W</a:t>
            </a:r>
            <a:r>
              <a:rPr sz="997" b="1" spc="-88" baseline="2136" dirty="0">
                <a:solidFill>
                  <a:srgbClr val="FDF6EB"/>
                </a:solidFill>
                <a:latin typeface="Calibri"/>
                <a:cs typeface="Calibri"/>
              </a:rPr>
              <a:t>ahkiak</a:t>
            </a:r>
            <a:r>
              <a:rPr sz="665" b="1" spc="-59" dirty="0">
                <a:solidFill>
                  <a:srgbClr val="FDF6EB"/>
                </a:solidFill>
                <a:latin typeface="Calibri"/>
                <a:cs typeface="Calibri"/>
              </a:rPr>
              <a:t>um</a:t>
            </a:r>
            <a:r>
              <a:rPr sz="614" b="1" spc="-59" dirty="0">
                <a:solidFill>
                  <a:srgbClr val="FDF6EB"/>
                </a:solidFill>
                <a:latin typeface="Calibri"/>
                <a:cs typeface="Calibri"/>
              </a:rPr>
              <a:t>*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03154" y="4802822"/>
            <a:ext cx="371890" cy="206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>
              <a:lnSpc>
                <a:spcPts val="981"/>
              </a:lnSpc>
            </a:pPr>
            <a:r>
              <a:rPr sz="894" b="1" spc="-46" dirty="0">
                <a:solidFill>
                  <a:srgbClr val="FDF6EB"/>
                </a:solidFill>
                <a:latin typeface="Calibri"/>
                <a:cs typeface="Calibri"/>
              </a:rPr>
              <a:t>Cowlitz*</a:t>
            </a:r>
            <a:endParaRPr sz="894" dirty="0">
              <a:latin typeface="Calibri"/>
              <a:cs typeface="Calibri"/>
            </a:endParaRPr>
          </a:p>
          <a:p>
            <a:pPr marL="6491">
              <a:lnSpc>
                <a:spcPts val="644"/>
              </a:lnSpc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$702</a:t>
            </a:r>
            <a:r>
              <a:rPr sz="614" b="1" spc="-51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442489" y="5299717"/>
            <a:ext cx="370916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" algn="ctr">
              <a:lnSpc>
                <a:spcPts val="981"/>
              </a:lnSpc>
            </a:pPr>
            <a:r>
              <a:rPr sz="894" b="1" spc="-41" dirty="0">
                <a:solidFill>
                  <a:srgbClr val="FDF6EB"/>
                </a:solidFill>
                <a:latin typeface="Calibri"/>
                <a:cs typeface="Calibri"/>
              </a:rPr>
              <a:t>Clark</a:t>
            </a:r>
            <a:endParaRPr sz="894" dirty="0">
              <a:latin typeface="Calibri"/>
              <a:cs typeface="Calibri"/>
            </a:endParaRPr>
          </a:p>
          <a:p>
            <a:pPr marL="6491" marR="2597" algn="ctr">
              <a:lnSpc>
                <a:spcPts val="608"/>
              </a:lnSpc>
              <a:spcBef>
                <a:spcPts val="33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$364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1,029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17092" y="3849939"/>
            <a:ext cx="45139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62" dirty="0">
                <a:solidFill>
                  <a:srgbClr val="FDF6EB"/>
                </a:solidFill>
                <a:latin typeface="Calibri"/>
                <a:cs typeface="Calibri"/>
              </a:rPr>
              <a:t>Whitman*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$2.3</a:t>
            </a:r>
            <a:r>
              <a:rPr sz="614" b="1" spc="-51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55613" y="3799456"/>
            <a:ext cx="3361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584">
              <a:lnSpc>
                <a:spcPts val="1032"/>
              </a:lnSpc>
            </a:pPr>
            <a:r>
              <a:rPr sz="894" b="1" spc="-69" dirty="0">
                <a:solidFill>
                  <a:srgbClr val="FDF6EB"/>
                </a:solidFill>
                <a:latin typeface="Calibri"/>
                <a:cs typeface="Calibri"/>
              </a:rPr>
              <a:t>Adams</a:t>
            </a:r>
            <a:endParaRPr sz="894" dirty="0">
              <a:latin typeface="Calibri"/>
              <a:cs typeface="Calibri"/>
            </a:endParaRPr>
          </a:p>
          <a:p>
            <a:pPr marL="49327" marR="2597" indent="-43161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$68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971</a:t>
            </a:r>
            <a:r>
              <a:rPr sz="614" b="1" spc="-62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33144" y="3174845"/>
            <a:ext cx="36734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38" dirty="0">
                <a:solidFill>
                  <a:srgbClr val="FDF6EB"/>
                </a:solidFill>
                <a:latin typeface="Calibri"/>
                <a:cs typeface="Calibri"/>
              </a:rPr>
              <a:t>Lincoln*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$231,000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84122" y="2012607"/>
            <a:ext cx="280053" cy="13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894" b="1" spc="-56" dirty="0">
                <a:solidFill>
                  <a:srgbClr val="FDF6EB"/>
                </a:solidFill>
                <a:latin typeface="Calibri"/>
                <a:cs typeface="Calibri"/>
              </a:rPr>
              <a:t>F</a:t>
            </a:r>
            <a:r>
              <a:rPr sz="894" b="1" spc="-44" dirty="0">
                <a:solidFill>
                  <a:srgbClr val="FDF6EB"/>
                </a:solidFill>
                <a:latin typeface="Calibri"/>
                <a:cs typeface="Calibri"/>
              </a:rPr>
              <a:t>er</a:t>
            </a:r>
            <a:r>
              <a:rPr sz="894" b="1" spc="-13" dirty="0">
                <a:solidFill>
                  <a:srgbClr val="FDF6EB"/>
                </a:solidFill>
                <a:latin typeface="Calibri"/>
                <a:cs typeface="Calibri"/>
              </a:rPr>
              <a:t>r</a:t>
            </a:r>
            <a:r>
              <a:rPr sz="894" b="1" spc="-64" dirty="0">
                <a:solidFill>
                  <a:srgbClr val="FDF6EB"/>
                </a:solidFill>
                <a:latin typeface="Calibri"/>
                <a:cs typeface="Calibri"/>
              </a:rPr>
              <a:t>y*</a:t>
            </a:r>
            <a:endParaRPr sz="894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79306" y="2193865"/>
            <a:ext cx="39038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41" dirty="0">
                <a:solidFill>
                  <a:srgbClr val="FDF6EB"/>
                </a:solidFill>
                <a:latin typeface="Calibri"/>
                <a:cs typeface="Calibri"/>
              </a:rPr>
              <a:t>S</a:t>
            </a:r>
            <a:r>
              <a:rPr sz="894" b="1" spc="-15" dirty="0">
                <a:solidFill>
                  <a:srgbClr val="FDF6EB"/>
                </a:solidFill>
                <a:latin typeface="Calibri"/>
                <a:cs typeface="Calibri"/>
              </a:rPr>
              <a:t>t</a:t>
            </a:r>
            <a:r>
              <a:rPr sz="894" b="1" spc="-56" dirty="0">
                <a:solidFill>
                  <a:srgbClr val="FDF6EB"/>
                </a:solidFill>
                <a:latin typeface="Calibri"/>
                <a:cs typeface="Calibri"/>
              </a:rPr>
              <a:t>e</a:t>
            </a:r>
            <a:r>
              <a:rPr sz="894" b="1" spc="-59" dirty="0">
                <a:solidFill>
                  <a:srgbClr val="FDF6EB"/>
                </a:solidFill>
                <a:latin typeface="Calibri"/>
                <a:cs typeface="Calibri"/>
              </a:rPr>
              <a:t>v</a:t>
            </a:r>
            <a:r>
              <a:rPr sz="894" b="1" spc="-56" dirty="0">
                <a:solidFill>
                  <a:srgbClr val="FDF6EB"/>
                </a:solidFill>
                <a:latin typeface="Calibri"/>
                <a:cs typeface="Calibri"/>
              </a:rPr>
              <a:t>ens*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$969,000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36858" y="1672500"/>
            <a:ext cx="343333" cy="273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 marR="2597" indent="58088">
              <a:lnSpc>
                <a:spcPct val="101099"/>
              </a:lnSpc>
            </a:pPr>
            <a:r>
              <a:rPr sz="894" b="1" spc="-54" dirty="0">
                <a:solidFill>
                  <a:srgbClr val="FDF6EB"/>
                </a:solidFill>
                <a:latin typeface="Calibri"/>
                <a:cs typeface="Calibri"/>
              </a:rPr>
              <a:t>Pend  </a:t>
            </a:r>
            <a:r>
              <a:rPr sz="894" b="1" spc="-143" dirty="0">
                <a:solidFill>
                  <a:srgbClr val="FDF6EB"/>
                </a:solidFill>
                <a:latin typeface="Calibri"/>
                <a:cs typeface="Calibri"/>
              </a:rPr>
              <a:t>O</a:t>
            </a:r>
            <a:r>
              <a:rPr sz="894" b="1" spc="-36" dirty="0">
                <a:solidFill>
                  <a:srgbClr val="FDF6EB"/>
                </a:solidFill>
                <a:latin typeface="Calibri"/>
                <a:cs typeface="Calibri"/>
              </a:rPr>
              <a:t>r</a:t>
            </a:r>
            <a:r>
              <a:rPr sz="894" b="1" spc="-28" dirty="0">
                <a:solidFill>
                  <a:srgbClr val="FDF6EB"/>
                </a:solidFill>
                <a:latin typeface="Calibri"/>
                <a:cs typeface="Calibri"/>
              </a:rPr>
              <a:t>eille*</a:t>
            </a:r>
            <a:endParaRPr sz="894" dirty="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07405" y="3113376"/>
            <a:ext cx="3783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>
              <a:lnSpc>
                <a:spcPts val="1032"/>
              </a:lnSpc>
            </a:pPr>
            <a:r>
              <a:rPr sz="894" b="1" spc="-38" dirty="0">
                <a:solidFill>
                  <a:srgbClr val="FDF6EB"/>
                </a:solidFill>
                <a:latin typeface="Calibri"/>
                <a:cs typeface="Calibri"/>
              </a:rPr>
              <a:t>S</a:t>
            </a:r>
            <a:r>
              <a:rPr sz="894" b="1" spc="-59" dirty="0">
                <a:solidFill>
                  <a:srgbClr val="FDF6EB"/>
                </a:solidFill>
                <a:latin typeface="Calibri"/>
                <a:cs typeface="Calibri"/>
              </a:rPr>
              <a:t>po</a:t>
            </a:r>
            <a:r>
              <a:rPr sz="894" b="1" spc="-36" dirty="0">
                <a:solidFill>
                  <a:srgbClr val="FDF6EB"/>
                </a:solidFill>
                <a:latin typeface="Calibri"/>
                <a:cs typeface="Calibri"/>
              </a:rPr>
              <a:t>k</a:t>
            </a:r>
            <a:r>
              <a:rPr sz="894" b="1" spc="-46" dirty="0">
                <a:solidFill>
                  <a:srgbClr val="FDF6EB"/>
                </a:solidFill>
                <a:latin typeface="Calibri"/>
                <a:cs typeface="Calibri"/>
              </a:rPr>
              <a:t>ane</a:t>
            </a:r>
            <a:endParaRPr sz="894" dirty="0">
              <a:latin typeface="Calibri"/>
              <a:cs typeface="Calibri"/>
            </a:endParaRPr>
          </a:p>
          <a:p>
            <a:pPr marL="42512" marR="6491" indent="-33101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$566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1,472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96563" y="4740138"/>
            <a:ext cx="3709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05">
              <a:lnSpc>
                <a:spcPts val="1032"/>
              </a:lnSpc>
            </a:pPr>
            <a:r>
              <a:rPr sz="894" b="1" spc="-46" dirty="0">
                <a:solidFill>
                  <a:srgbClr val="FDF6EB"/>
                </a:solidFill>
                <a:latin typeface="Calibri"/>
                <a:cs typeface="Calibri"/>
              </a:rPr>
              <a:t>Benton</a:t>
            </a:r>
            <a:endParaRPr sz="894" dirty="0">
              <a:latin typeface="Calibri"/>
              <a:cs typeface="Calibri"/>
            </a:endParaRPr>
          </a:p>
          <a:p>
            <a:pPr marL="39266" marR="2597" indent="-33101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$522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2,447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33831" y="4297764"/>
            <a:ext cx="3709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62">
              <a:lnSpc>
                <a:spcPts val="1032"/>
              </a:lnSpc>
            </a:pPr>
            <a:r>
              <a:rPr sz="894" b="1" spc="-31" dirty="0">
                <a:solidFill>
                  <a:srgbClr val="FDF6EB"/>
                </a:solidFill>
                <a:latin typeface="Calibri"/>
                <a:cs typeface="Calibri"/>
              </a:rPr>
              <a:t>Franklin</a:t>
            </a:r>
            <a:endParaRPr sz="894" dirty="0">
              <a:latin typeface="Calibri"/>
              <a:cs typeface="Calibri"/>
            </a:endParaRPr>
          </a:p>
          <a:p>
            <a:pPr marL="39266" marR="2597" indent="-33101">
              <a:lnSpc>
                <a:spcPts val="710"/>
              </a:lnSpc>
              <a:spcBef>
                <a:spcPts val="2"/>
              </a:spcBef>
            </a:pPr>
            <a:r>
              <a:rPr sz="614" b="1" spc="-44" dirty="0">
                <a:solidFill>
                  <a:srgbClr val="FDF6EB"/>
                </a:solidFill>
                <a:latin typeface="Calibri"/>
                <a:cs typeface="Calibri"/>
              </a:rPr>
              <a:t>$272 </a:t>
            </a:r>
            <a:r>
              <a:rPr sz="614" b="1" spc="-26" dirty="0">
                <a:solidFill>
                  <a:srgbClr val="FDF6EB"/>
                </a:solidFill>
                <a:latin typeface="Calibri"/>
                <a:cs typeface="Calibri"/>
              </a:rPr>
              <a:t>million 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2,546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063369" y="4467601"/>
            <a:ext cx="983918" cy="547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3988"/>
            <a:r>
              <a:rPr sz="894" b="1" spc="-44" dirty="0">
                <a:solidFill>
                  <a:srgbClr val="FDF6EB"/>
                </a:solidFill>
                <a:latin typeface="Calibri"/>
                <a:cs typeface="Calibri"/>
              </a:rPr>
              <a:t>Garfield*</a:t>
            </a:r>
            <a:endParaRPr sz="894" dirty="0">
              <a:latin typeface="Calibri"/>
              <a:cs typeface="Calibri"/>
            </a:endParaRPr>
          </a:p>
          <a:p>
            <a:pPr marL="6491">
              <a:lnSpc>
                <a:spcPts val="876"/>
              </a:lnSpc>
              <a:spcBef>
                <a:spcPts val="698"/>
              </a:spcBef>
            </a:pPr>
            <a:r>
              <a:rPr sz="843" b="1" spc="-49" dirty="0">
                <a:solidFill>
                  <a:srgbClr val="FDF6EB"/>
                </a:solidFill>
                <a:latin typeface="Calibri"/>
                <a:cs typeface="Calibri"/>
              </a:rPr>
              <a:t>Columbia*</a:t>
            </a:r>
            <a:endParaRPr sz="843" dirty="0">
              <a:latin typeface="Calibri"/>
              <a:cs typeface="Calibri"/>
            </a:endParaRPr>
          </a:p>
          <a:p>
            <a:pPr marR="2597" algn="r">
              <a:lnSpc>
                <a:spcPts val="851"/>
              </a:lnSpc>
            </a:pPr>
            <a:r>
              <a:rPr sz="843" b="1" spc="-92" dirty="0">
                <a:solidFill>
                  <a:srgbClr val="FDF6EB"/>
                </a:solidFill>
                <a:latin typeface="Calibri"/>
                <a:cs typeface="Calibri"/>
              </a:rPr>
              <a:t>A</a:t>
            </a:r>
            <a:r>
              <a:rPr sz="843" b="1" spc="-38" dirty="0">
                <a:solidFill>
                  <a:srgbClr val="FDF6EB"/>
                </a:solidFill>
                <a:latin typeface="Calibri"/>
                <a:cs typeface="Calibri"/>
              </a:rPr>
              <a:t>sotin*</a:t>
            </a:r>
            <a:endParaRPr sz="843" dirty="0">
              <a:latin typeface="Calibri"/>
              <a:cs typeface="Calibri"/>
            </a:endParaRPr>
          </a:p>
          <a:p>
            <a:pPr marR="22392" algn="r">
              <a:lnSpc>
                <a:spcPts val="680"/>
              </a:lnSpc>
            </a:pPr>
            <a:r>
              <a:rPr sz="588" b="1" spc="-26" dirty="0">
                <a:solidFill>
                  <a:srgbClr val="FDF6EB"/>
                </a:solidFill>
                <a:latin typeface="Calibri"/>
                <a:cs typeface="Calibri"/>
              </a:rPr>
              <a:t>$645,000</a:t>
            </a:r>
            <a:endParaRPr sz="588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91408" y="4720834"/>
            <a:ext cx="338141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976" marR="45108" algn="ctr">
              <a:lnSpc>
                <a:spcPts val="905"/>
              </a:lnSpc>
            </a:pPr>
            <a:r>
              <a:rPr sz="894" b="1" spc="-192" dirty="0">
                <a:solidFill>
                  <a:srgbClr val="FDF6EB"/>
                </a:solidFill>
                <a:latin typeface="Calibri"/>
                <a:cs typeface="Calibri"/>
              </a:rPr>
              <a:t>W</a:t>
            </a:r>
            <a:r>
              <a:rPr sz="894" b="1" spc="-13" dirty="0">
                <a:solidFill>
                  <a:srgbClr val="FDF6EB"/>
                </a:solidFill>
                <a:latin typeface="Calibri"/>
                <a:cs typeface="Calibri"/>
              </a:rPr>
              <a:t>alla  </a:t>
            </a:r>
            <a:r>
              <a:rPr sz="894" b="1" spc="-192" dirty="0">
                <a:solidFill>
                  <a:srgbClr val="FDF6EB"/>
                </a:solidFill>
                <a:latin typeface="Calibri"/>
                <a:cs typeface="Calibri"/>
              </a:rPr>
              <a:t>W</a:t>
            </a:r>
            <a:r>
              <a:rPr sz="894" b="1" spc="-18" dirty="0">
                <a:solidFill>
                  <a:srgbClr val="FDF6EB"/>
                </a:solidFill>
                <a:latin typeface="Calibri"/>
                <a:cs typeface="Calibri"/>
              </a:rPr>
              <a:t>alla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39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$1.1</a:t>
            </a:r>
            <a:r>
              <a:rPr sz="614" b="1" spc="-59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20" dirty="0">
                <a:solidFill>
                  <a:srgbClr val="FDF6EB"/>
                </a:solidFill>
                <a:latin typeface="Calibri"/>
                <a:cs typeface="Calibri"/>
              </a:rPr>
              <a:t>billion</a:t>
            </a:r>
            <a:endParaRPr sz="614" dirty="0">
              <a:latin typeface="Calibri"/>
              <a:cs typeface="Calibri"/>
            </a:endParaRPr>
          </a:p>
          <a:p>
            <a:pPr marL="23041">
              <a:lnSpc>
                <a:spcPts val="723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1,865</a:t>
            </a:r>
            <a:r>
              <a:rPr sz="614" b="1" spc="-56" dirty="0">
                <a:solidFill>
                  <a:srgbClr val="FDF6EB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87550" y="2993994"/>
            <a:ext cx="40109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4" b="1" spc="-49" dirty="0">
                <a:solidFill>
                  <a:srgbClr val="FDF6EB"/>
                </a:solidFill>
                <a:latin typeface="Calibri"/>
                <a:cs typeface="Calibri"/>
              </a:rPr>
              <a:t>Douglas*</a:t>
            </a:r>
            <a:endParaRPr sz="894" dirty="0">
              <a:latin typeface="Calibri"/>
              <a:cs typeface="Calibri"/>
            </a:endParaRPr>
          </a:p>
          <a:p>
            <a:pPr algn="ctr">
              <a:lnSpc>
                <a:spcPts val="695"/>
              </a:lnSpc>
            </a:pPr>
            <a:r>
              <a:rPr sz="614" b="1" spc="-36" dirty="0">
                <a:solidFill>
                  <a:srgbClr val="FDF6EB"/>
                </a:solidFill>
                <a:latin typeface="Calibri"/>
                <a:cs typeface="Calibri"/>
              </a:rPr>
              <a:t>$285,000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 rot="18600000">
            <a:off x="2389109" y="3010913"/>
            <a:ext cx="239643" cy="91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36"/>
              </a:lnSpc>
            </a:pPr>
            <a:r>
              <a:rPr sz="716" b="1" spc="-49" dirty="0">
                <a:solidFill>
                  <a:srgbClr val="75706A"/>
                </a:solidFill>
                <a:latin typeface="Calibri"/>
                <a:cs typeface="Calibri"/>
              </a:rPr>
              <a:t>K</a:t>
            </a:r>
            <a:r>
              <a:rPr sz="716" b="1" spc="-18" dirty="0">
                <a:solidFill>
                  <a:srgbClr val="75706A"/>
                </a:solidFill>
                <a:latin typeface="Calibri"/>
                <a:cs typeface="Calibri"/>
              </a:rPr>
              <a:t>itsap</a:t>
            </a:r>
            <a:endParaRPr sz="716" dirty="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073281" y="2257600"/>
            <a:ext cx="355988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" algn="ctr">
              <a:lnSpc>
                <a:spcPts val="920"/>
              </a:lnSpc>
            </a:pPr>
            <a:r>
              <a:rPr sz="792" b="1" spc="-23" dirty="0">
                <a:solidFill>
                  <a:srgbClr val="75706A"/>
                </a:solidFill>
                <a:latin typeface="Calibri"/>
                <a:cs typeface="Calibri"/>
              </a:rPr>
              <a:t>Island</a:t>
            </a:r>
            <a:endParaRPr sz="792" dirty="0">
              <a:latin typeface="Calibri"/>
              <a:cs typeface="Calibri"/>
            </a:endParaRPr>
          </a:p>
          <a:p>
            <a:pPr marL="6166" marR="2597" algn="ctr">
              <a:lnSpc>
                <a:spcPts val="608"/>
              </a:lnSpc>
              <a:spcBef>
                <a:spcPts val="95"/>
              </a:spcBef>
            </a:pPr>
            <a:r>
              <a:rPr sz="614" b="1" spc="-36" dirty="0">
                <a:solidFill>
                  <a:srgbClr val="75706A"/>
                </a:solidFill>
                <a:latin typeface="Calibri"/>
                <a:cs typeface="Calibri"/>
              </a:rPr>
              <a:t>$6.2</a:t>
            </a:r>
            <a:r>
              <a:rPr sz="614" b="1" spc="-46" dirty="0">
                <a:solidFill>
                  <a:srgbClr val="75706A"/>
                </a:solidFill>
                <a:latin typeface="Calibri"/>
                <a:cs typeface="Calibri"/>
              </a:rPr>
              <a:t> </a:t>
            </a:r>
            <a:r>
              <a:rPr sz="614" b="1" spc="-26" dirty="0">
                <a:solidFill>
                  <a:srgbClr val="75706A"/>
                </a:solidFill>
                <a:latin typeface="Calibri"/>
                <a:cs typeface="Calibri"/>
              </a:rPr>
              <a:t>million  </a:t>
            </a:r>
            <a:r>
              <a:rPr sz="614" b="1" spc="-46" dirty="0">
                <a:solidFill>
                  <a:srgbClr val="75706A"/>
                </a:solidFill>
                <a:latin typeface="Calibri"/>
                <a:cs typeface="Calibri"/>
              </a:rPr>
              <a:t>62</a:t>
            </a:r>
            <a:r>
              <a:rPr sz="614" b="1" spc="-62" dirty="0">
                <a:solidFill>
                  <a:srgbClr val="75706A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75706A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763019" y="1714594"/>
            <a:ext cx="355988" cy="283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6">
              <a:lnSpc>
                <a:spcPts val="920"/>
              </a:lnSpc>
            </a:pPr>
            <a:r>
              <a:rPr sz="792" b="1" spc="-36" dirty="0">
                <a:solidFill>
                  <a:srgbClr val="75706A"/>
                </a:solidFill>
                <a:latin typeface="Calibri"/>
                <a:cs typeface="Calibri"/>
              </a:rPr>
              <a:t>San</a:t>
            </a:r>
            <a:r>
              <a:rPr sz="792" b="1" spc="-56" dirty="0">
                <a:solidFill>
                  <a:srgbClr val="75706A"/>
                </a:solidFill>
                <a:latin typeface="Calibri"/>
                <a:cs typeface="Calibri"/>
              </a:rPr>
              <a:t> </a:t>
            </a:r>
            <a:r>
              <a:rPr sz="792" b="1" spc="-28" dirty="0">
                <a:solidFill>
                  <a:srgbClr val="75706A"/>
                </a:solidFill>
                <a:latin typeface="Calibri"/>
                <a:cs typeface="Calibri"/>
              </a:rPr>
              <a:t>Juan</a:t>
            </a:r>
            <a:endParaRPr sz="792" dirty="0">
              <a:latin typeface="Calibri"/>
              <a:cs typeface="Calibri"/>
            </a:endParaRPr>
          </a:p>
          <a:p>
            <a:pPr marL="76910" marR="2597" indent="-70745">
              <a:lnSpc>
                <a:spcPts val="608"/>
              </a:lnSpc>
              <a:spcBef>
                <a:spcPts val="95"/>
              </a:spcBef>
            </a:pPr>
            <a:r>
              <a:rPr sz="614" b="1" spc="-36" dirty="0">
                <a:solidFill>
                  <a:srgbClr val="75706A"/>
                </a:solidFill>
                <a:latin typeface="Calibri"/>
                <a:cs typeface="Calibri"/>
              </a:rPr>
              <a:t>$1.7 </a:t>
            </a:r>
            <a:r>
              <a:rPr sz="614" b="1" spc="-26" dirty="0">
                <a:solidFill>
                  <a:srgbClr val="75706A"/>
                </a:solidFill>
                <a:latin typeface="Calibri"/>
                <a:cs typeface="Calibri"/>
              </a:rPr>
              <a:t>million  </a:t>
            </a:r>
            <a:r>
              <a:rPr sz="614" b="1" spc="-46" dirty="0">
                <a:solidFill>
                  <a:srgbClr val="75706A"/>
                </a:solidFill>
                <a:latin typeface="Calibri"/>
                <a:cs typeface="Calibri"/>
              </a:rPr>
              <a:t>64</a:t>
            </a:r>
            <a:r>
              <a:rPr sz="614" b="1" spc="-62" dirty="0">
                <a:solidFill>
                  <a:srgbClr val="75706A"/>
                </a:solidFill>
                <a:latin typeface="Calibri"/>
                <a:cs typeface="Calibri"/>
              </a:rPr>
              <a:t> </a:t>
            </a:r>
            <a:r>
              <a:rPr sz="614" b="1" spc="-36" dirty="0">
                <a:solidFill>
                  <a:srgbClr val="75706A"/>
                </a:solidFill>
                <a:latin typeface="Calibri"/>
                <a:cs typeface="Calibri"/>
              </a:rPr>
              <a:t>jobs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366764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0" y="2228"/>
                </a:lnTo>
                <a:lnTo>
                  <a:pt x="8334" y="8308"/>
                </a:lnTo>
                <a:lnTo>
                  <a:pt x="2235" y="17337"/>
                </a:lnTo>
                <a:lnTo>
                  <a:pt x="0" y="28409"/>
                </a:lnTo>
                <a:lnTo>
                  <a:pt x="2235" y="39497"/>
                </a:lnTo>
                <a:lnTo>
                  <a:pt x="8334" y="48547"/>
                </a:lnTo>
                <a:lnTo>
                  <a:pt x="17380" y="54647"/>
                </a:lnTo>
                <a:lnTo>
                  <a:pt x="28460" y="56883"/>
                </a:lnTo>
                <a:lnTo>
                  <a:pt x="39529" y="54647"/>
                </a:lnTo>
                <a:lnTo>
                  <a:pt x="48563" y="48547"/>
                </a:lnTo>
                <a:lnTo>
                  <a:pt x="54651" y="39497"/>
                </a:lnTo>
                <a:lnTo>
                  <a:pt x="56883" y="28409"/>
                </a:lnTo>
                <a:lnTo>
                  <a:pt x="54651" y="17337"/>
                </a:lnTo>
                <a:lnTo>
                  <a:pt x="48563" y="8308"/>
                </a:lnTo>
                <a:lnTo>
                  <a:pt x="39529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4" name="object 64"/>
          <p:cNvSpPr/>
          <p:nvPr/>
        </p:nvSpPr>
        <p:spPr>
          <a:xfrm>
            <a:off x="7344906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69" y="48653"/>
                </a:lnTo>
                <a:lnTo>
                  <a:pt x="33845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14" y="300748"/>
                </a:lnTo>
                <a:lnTo>
                  <a:pt x="59651" y="300748"/>
                </a:lnTo>
                <a:lnTo>
                  <a:pt x="66979" y="293001"/>
                </a:lnTo>
                <a:lnTo>
                  <a:pt x="66979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196" y="152539"/>
                </a:lnTo>
                <a:lnTo>
                  <a:pt x="75196" y="293001"/>
                </a:lnTo>
                <a:lnTo>
                  <a:pt x="82588" y="300748"/>
                </a:lnTo>
                <a:lnTo>
                  <a:pt x="100787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08" y="147193"/>
                </a:lnTo>
                <a:lnTo>
                  <a:pt x="18389" y="147193"/>
                </a:lnTo>
                <a:lnTo>
                  <a:pt x="23647" y="141897"/>
                </a:lnTo>
                <a:lnTo>
                  <a:pt x="23647" y="48653"/>
                </a:lnTo>
                <a:lnTo>
                  <a:pt x="142443" y="48653"/>
                </a:lnTo>
                <a:lnTo>
                  <a:pt x="142443" y="28232"/>
                </a:lnTo>
                <a:lnTo>
                  <a:pt x="140238" y="20032"/>
                </a:lnTo>
                <a:lnTo>
                  <a:pt x="133704" y="10872"/>
                </a:lnTo>
                <a:lnTo>
                  <a:pt x="122956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43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45" y="147193"/>
                </a:lnTo>
                <a:lnTo>
                  <a:pt x="136766" y="147193"/>
                </a:lnTo>
                <a:lnTo>
                  <a:pt x="142443" y="141897"/>
                </a:lnTo>
                <a:lnTo>
                  <a:pt x="142443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5" name="object 65"/>
          <p:cNvSpPr/>
          <p:nvPr/>
        </p:nvSpPr>
        <p:spPr>
          <a:xfrm>
            <a:off x="7455875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0" y="2228"/>
                </a:lnTo>
                <a:lnTo>
                  <a:pt x="8334" y="8308"/>
                </a:lnTo>
                <a:lnTo>
                  <a:pt x="2235" y="17337"/>
                </a:lnTo>
                <a:lnTo>
                  <a:pt x="0" y="28409"/>
                </a:lnTo>
                <a:lnTo>
                  <a:pt x="2235" y="39497"/>
                </a:lnTo>
                <a:lnTo>
                  <a:pt x="8334" y="48547"/>
                </a:lnTo>
                <a:lnTo>
                  <a:pt x="17380" y="54647"/>
                </a:lnTo>
                <a:lnTo>
                  <a:pt x="28460" y="56883"/>
                </a:lnTo>
                <a:lnTo>
                  <a:pt x="39529" y="54647"/>
                </a:lnTo>
                <a:lnTo>
                  <a:pt x="48563" y="48547"/>
                </a:lnTo>
                <a:lnTo>
                  <a:pt x="54651" y="39497"/>
                </a:lnTo>
                <a:lnTo>
                  <a:pt x="56883" y="28409"/>
                </a:lnTo>
                <a:lnTo>
                  <a:pt x="54651" y="17337"/>
                </a:lnTo>
                <a:lnTo>
                  <a:pt x="48563" y="8308"/>
                </a:lnTo>
                <a:lnTo>
                  <a:pt x="39529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6" name="object 66"/>
          <p:cNvSpPr/>
          <p:nvPr/>
        </p:nvSpPr>
        <p:spPr>
          <a:xfrm>
            <a:off x="7434018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69" y="48653"/>
                </a:lnTo>
                <a:lnTo>
                  <a:pt x="33845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01" y="300748"/>
                </a:lnTo>
                <a:lnTo>
                  <a:pt x="59651" y="300748"/>
                </a:lnTo>
                <a:lnTo>
                  <a:pt x="66979" y="293001"/>
                </a:lnTo>
                <a:lnTo>
                  <a:pt x="66979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196" y="152539"/>
                </a:lnTo>
                <a:lnTo>
                  <a:pt x="75196" y="293001"/>
                </a:lnTo>
                <a:lnTo>
                  <a:pt x="82588" y="300748"/>
                </a:lnTo>
                <a:lnTo>
                  <a:pt x="100787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08" y="147193"/>
                </a:lnTo>
                <a:lnTo>
                  <a:pt x="18389" y="147193"/>
                </a:lnTo>
                <a:lnTo>
                  <a:pt x="23647" y="141897"/>
                </a:lnTo>
                <a:lnTo>
                  <a:pt x="23647" y="48653"/>
                </a:lnTo>
                <a:lnTo>
                  <a:pt x="142443" y="48653"/>
                </a:lnTo>
                <a:lnTo>
                  <a:pt x="142443" y="28232"/>
                </a:lnTo>
                <a:lnTo>
                  <a:pt x="140238" y="20032"/>
                </a:lnTo>
                <a:lnTo>
                  <a:pt x="133704" y="10872"/>
                </a:lnTo>
                <a:lnTo>
                  <a:pt x="122956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43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45" y="147193"/>
                </a:lnTo>
                <a:lnTo>
                  <a:pt x="136766" y="147193"/>
                </a:lnTo>
                <a:lnTo>
                  <a:pt x="142443" y="141897"/>
                </a:lnTo>
                <a:lnTo>
                  <a:pt x="142443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7" name="object 67"/>
          <p:cNvSpPr/>
          <p:nvPr/>
        </p:nvSpPr>
        <p:spPr>
          <a:xfrm>
            <a:off x="7544987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0" y="2228"/>
                </a:lnTo>
                <a:lnTo>
                  <a:pt x="8334" y="8308"/>
                </a:lnTo>
                <a:lnTo>
                  <a:pt x="2235" y="17337"/>
                </a:lnTo>
                <a:lnTo>
                  <a:pt x="0" y="28409"/>
                </a:lnTo>
                <a:lnTo>
                  <a:pt x="2235" y="39497"/>
                </a:lnTo>
                <a:lnTo>
                  <a:pt x="8334" y="48547"/>
                </a:lnTo>
                <a:lnTo>
                  <a:pt x="17380" y="54647"/>
                </a:lnTo>
                <a:lnTo>
                  <a:pt x="28460" y="56883"/>
                </a:lnTo>
                <a:lnTo>
                  <a:pt x="39529" y="54647"/>
                </a:lnTo>
                <a:lnTo>
                  <a:pt x="48563" y="48547"/>
                </a:lnTo>
                <a:lnTo>
                  <a:pt x="54651" y="39497"/>
                </a:lnTo>
                <a:lnTo>
                  <a:pt x="56883" y="28409"/>
                </a:lnTo>
                <a:lnTo>
                  <a:pt x="54651" y="17337"/>
                </a:lnTo>
                <a:lnTo>
                  <a:pt x="48563" y="8308"/>
                </a:lnTo>
                <a:lnTo>
                  <a:pt x="39529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8" name="object 68"/>
          <p:cNvSpPr/>
          <p:nvPr/>
        </p:nvSpPr>
        <p:spPr>
          <a:xfrm>
            <a:off x="7523129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69" y="48653"/>
                </a:lnTo>
                <a:lnTo>
                  <a:pt x="33845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01" y="300748"/>
                </a:lnTo>
                <a:lnTo>
                  <a:pt x="59651" y="300748"/>
                </a:lnTo>
                <a:lnTo>
                  <a:pt x="66979" y="293001"/>
                </a:lnTo>
                <a:lnTo>
                  <a:pt x="66979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196" y="152539"/>
                </a:lnTo>
                <a:lnTo>
                  <a:pt x="75196" y="293001"/>
                </a:lnTo>
                <a:lnTo>
                  <a:pt x="82588" y="300748"/>
                </a:lnTo>
                <a:lnTo>
                  <a:pt x="100787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08" y="147193"/>
                </a:lnTo>
                <a:lnTo>
                  <a:pt x="18389" y="147193"/>
                </a:lnTo>
                <a:lnTo>
                  <a:pt x="23647" y="141897"/>
                </a:lnTo>
                <a:lnTo>
                  <a:pt x="23647" y="48653"/>
                </a:lnTo>
                <a:lnTo>
                  <a:pt x="142443" y="48653"/>
                </a:lnTo>
                <a:lnTo>
                  <a:pt x="142443" y="28232"/>
                </a:lnTo>
                <a:lnTo>
                  <a:pt x="140238" y="20032"/>
                </a:lnTo>
                <a:lnTo>
                  <a:pt x="133704" y="10872"/>
                </a:lnTo>
                <a:lnTo>
                  <a:pt x="122956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43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45" y="147193"/>
                </a:lnTo>
                <a:lnTo>
                  <a:pt x="136753" y="147193"/>
                </a:lnTo>
                <a:lnTo>
                  <a:pt x="142443" y="141897"/>
                </a:lnTo>
                <a:lnTo>
                  <a:pt x="142443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69" name="object 69"/>
          <p:cNvSpPr/>
          <p:nvPr/>
        </p:nvSpPr>
        <p:spPr>
          <a:xfrm>
            <a:off x="7634094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6" y="2228"/>
                </a:lnTo>
                <a:lnTo>
                  <a:pt x="8339" y="8308"/>
                </a:lnTo>
                <a:lnTo>
                  <a:pt x="2237" y="17337"/>
                </a:lnTo>
                <a:lnTo>
                  <a:pt x="0" y="28409"/>
                </a:lnTo>
                <a:lnTo>
                  <a:pt x="2237" y="39497"/>
                </a:lnTo>
                <a:lnTo>
                  <a:pt x="8339" y="48547"/>
                </a:lnTo>
                <a:lnTo>
                  <a:pt x="17386" y="54647"/>
                </a:lnTo>
                <a:lnTo>
                  <a:pt x="28460" y="56883"/>
                </a:lnTo>
                <a:lnTo>
                  <a:pt x="39529" y="54647"/>
                </a:lnTo>
                <a:lnTo>
                  <a:pt x="48563" y="48547"/>
                </a:lnTo>
                <a:lnTo>
                  <a:pt x="54651" y="39497"/>
                </a:lnTo>
                <a:lnTo>
                  <a:pt x="56883" y="28409"/>
                </a:lnTo>
                <a:lnTo>
                  <a:pt x="54651" y="17337"/>
                </a:lnTo>
                <a:lnTo>
                  <a:pt x="48563" y="8308"/>
                </a:lnTo>
                <a:lnTo>
                  <a:pt x="39529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0" name="object 70"/>
          <p:cNvSpPr/>
          <p:nvPr/>
        </p:nvSpPr>
        <p:spPr>
          <a:xfrm>
            <a:off x="7612237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27" y="48653"/>
                </a:moveTo>
                <a:lnTo>
                  <a:pt x="33769" y="48653"/>
                </a:lnTo>
                <a:lnTo>
                  <a:pt x="33858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27" y="300748"/>
                </a:lnTo>
                <a:lnTo>
                  <a:pt x="59664" y="300748"/>
                </a:lnTo>
                <a:lnTo>
                  <a:pt x="66992" y="293001"/>
                </a:lnTo>
                <a:lnTo>
                  <a:pt x="66992" y="152539"/>
                </a:lnTo>
                <a:lnTo>
                  <a:pt x="108127" y="152539"/>
                </a:lnTo>
                <a:lnTo>
                  <a:pt x="108127" y="48653"/>
                </a:lnTo>
                <a:close/>
              </a:path>
              <a:path w="142875" h="300989">
                <a:moveTo>
                  <a:pt x="108127" y="152539"/>
                </a:moveTo>
                <a:lnTo>
                  <a:pt x="75183" y="152539"/>
                </a:lnTo>
                <a:lnTo>
                  <a:pt x="75183" y="293001"/>
                </a:lnTo>
                <a:lnTo>
                  <a:pt x="82600" y="300748"/>
                </a:lnTo>
                <a:lnTo>
                  <a:pt x="100787" y="300748"/>
                </a:lnTo>
                <a:lnTo>
                  <a:pt x="108127" y="293001"/>
                </a:lnTo>
                <a:lnTo>
                  <a:pt x="108127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21" y="147193"/>
                </a:lnTo>
                <a:lnTo>
                  <a:pt x="18376" y="147193"/>
                </a:lnTo>
                <a:lnTo>
                  <a:pt x="23660" y="141897"/>
                </a:lnTo>
                <a:lnTo>
                  <a:pt x="23660" y="48653"/>
                </a:lnTo>
                <a:lnTo>
                  <a:pt x="142455" y="48653"/>
                </a:lnTo>
                <a:lnTo>
                  <a:pt x="142455" y="28232"/>
                </a:lnTo>
                <a:lnTo>
                  <a:pt x="140247" y="20032"/>
                </a:lnTo>
                <a:lnTo>
                  <a:pt x="133707" y="10872"/>
                </a:lnTo>
                <a:lnTo>
                  <a:pt x="122958" y="3420"/>
                </a:lnTo>
                <a:lnTo>
                  <a:pt x="108127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55" y="48653"/>
                </a:moveTo>
                <a:lnTo>
                  <a:pt x="117081" y="48653"/>
                </a:lnTo>
                <a:lnTo>
                  <a:pt x="117081" y="141897"/>
                </a:lnTo>
                <a:lnTo>
                  <a:pt x="122758" y="147193"/>
                </a:lnTo>
                <a:lnTo>
                  <a:pt x="136778" y="147193"/>
                </a:lnTo>
                <a:lnTo>
                  <a:pt x="142455" y="141897"/>
                </a:lnTo>
                <a:lnTo>
                  <a:pt x="142455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1" name="object 71"/>
          <p:cNvSpPr/>
          <p:nvPr/>
        </p:nvSpPr>
        <p:spPr>
          <a:xfrm>
            <a:off x="7723205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0" y="2228"/>
                </a:lnTo>
                <a:lnTo>
                  <a:pt x="8334" y="8308"/>
                </a:lnTo>
                <a:lnTo>
                  <a:pt x="2235" y="17337"/>
                </a:lnTo>
                <a:lnTo>
                  <a:pt x="0" y="28409"/>
                </a:lnTo>
                <a:lnTo>
                  <a:pt x="2235" y="39497"/>
                </a:lnTo>
                <a:lnTo>
                  <a:pt x="8334" y="48547"/>
                </a:lnTo>
                <a:lnTo>
                  <a:pt x="17380" y="54647"/>
                </a:lnTo>
                <a:lnTo>
                  <a:pt x="28460" y="56883"/>
                </a:lnTo>
                <a:lnTo>
                  <a:pt x="39533" y="54647"/>
                </a:lnTo>
                <a:lnTo>
                  <a:pt x="48575" y="48547"/>
                </a:lnTo>
                <a:lnTo>
                  <a:pt x="54672" y="39497"/>
                </a:lnTo>
                <a:lnTo>
                  <a:pt x="56908" y="28409"/>
                </a:lnTo>
                <a:lnTo>
                  <a:pt x="54672" y="17337"/>
                </a:lnTo>
                <a:lnTo>
                  <a:pt x="48575" y="8308"/>
                </a:lnTo>
                <a:lnTo>
                  <a:pt x="39533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2" name="object 72"/>
          <p:cNvSpPr/>
          <p:nvPr/>
        </p:nvSpPr>
        <p:spPr>
          <a:xfrm>
            <a:off x="7701354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02" y="48653"/>
                </a:moveTo>
                <a:lnTo>
                  <a:pt x="33769" y="48653"/>
                </a:lnTo>
                <a:lnTo>
                  <a:pt x="33845" y="133959"/>
                </a:lnTo>
                <a:lnTo>
                  <a:pt x="34086" y="135039"/>
                </a:lnTo>
                <a:lnTo>
                  <a:pt x="34086" y="293001"/>
                </a:lnTo>
                <a:lnTo>
                  <a:pt x="41401" y="300748"/>
                </a:lnTo>
                <a:lnTo>
                  <a:pt x="59639" y="300748"/>
                </a:lnTo>
                <a:lnTo>
                  <a:pt x="66992" y="293001"/>
                </a:lnTo>
                <a:lnTo>
                  <a:pt x="66992" y="152539"/>
                </a:lnTo>
                <a:lnTo>
                  <a:pt x="108102" y="152539"/>
                </a:lnTo>
                <a:lnTo>
                  <a:pt x="108102" y="48653"/>
                </a:lnTo>
                <a:close/>
              </a:path>
              <a:path w="142875" h="300989">
                <a:moveTo>
                  <a:pt x="108102" y="152539"/>
                </a:moveTo>
                <a:lnTo>
                  <a:pt x="75183" y="152539"/>
                </a:lnTo>
                <a:lnTo>
                  <a:pt x="75183" y="293001"/>
                </a:lnTo>
                <a:lnTo>
                  <a:pt x="82575" y="300748"/>
                </a:lnTo>
                <a:lnTo>
                  <a:pt x="100774" y="300748"/>
                </a:lnTo>
                <a:lnTo>
                  <a:pt x="108102" y="293001"/>
                </a:lnTo>
                <a:lnTo>
                  <a:pt x="108102" y="152539"/>
                </a:lnTo>
                <a:close/>
              </a:path>
              <a:path w="142875" h="300989">
                <a:moveTo>
                  <a:pt x="36334" y="0"/>
                </a:moveTo>
                <a:lnTo>
                  <a:pt x="19464" y="3877"/>
                </a:lnTo>
                <a:lnTo>
                  <a:pt x="8218" y="12261"/>
                </a:lnTo>
                <a:lnTo>
                  <a:pt x="1946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08" y="147193"/>
                </a:lnTo>
                <a:lnTo>
                  <a:pt x="18389" y="147193"/>
                </a:lnTo>
                <a:lnTo>
                  <a:pt x="23634" y="141897"/>
                </a:lnTo>
                <a:lnTo>
                  <a:pt x="23634" y="48653"/>
                </a:lnTo>
                <a:lnTo>
                  <a:pt x="142430" y="48653"/>
                </a:lnTo>
                <a:lnTo>
                  <a:pt x="142430" y="28232"/>
                </a:lnTo>
                <a:lnTo>
                  <a:pt x="140226" y="20032"/>
                </a:lnTo>
                <a:lnTo>
                  <a:pt x="133691" y="10872"/>
                </a:lnTo>
                <a:lnTo>
                  <a:pt x="122944" y="3420"/>
                </a:lnTo>
                <a:lnTo>
                  <a:pt x="108102" y="342"/>
                </a:lnTo>
                <a:lnTo>
                  <a:pt x="36334" y="0"/>
                </a:lnTo>
                <a:close/>
              </a:path>
              <a:path w="142875" h="300989">
                <a:moveTo>
                  <a:pt x="142430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32" y="147193"/>
                </a:lnTo>
                <a:lnTo>
                  <a:pt x="136766" y="147193"/>
                </a:lnTo>
                <a:lnTo>
                  <a:pt x="142430" y="141897"/>
                </a:lnTo>
                <a:lnTo>
                  <a:pt x="142430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3" name="object 73"/>
          <p:cNvSpPr/>
          <p:nvPr/>
        </p:nvSpPr>
        <p:spPr>
          <a:xfrm>
            <a:off x="7812322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48" y="0"/>
                </a:moveTo>
                <a:lnTo>
                  <a:pt x="17370" y="2228"/>
                </a:lnTo>
                <a:lnTo>
                  <a:pt x="8328" y="8308"/>
                </a:lnTo>
                <a:lnTo>
                  <a:pt x="2234" y="17337"/>
                </a:lnTo>
                <a:lnTo>
                  <a:pt x="0" y="28409"/>
                </a:lnTo>
                <a:lnTo>
                  <a:pt x="2234" y="39497"/>
                </a:lnTo>
                <a:lnTo>
                  <a:pt x="8328" y="48547"/>
                </a:lnTo>
                <a:lnTo>
                  <a:pt x="17370" y="54647"/>
                </a:lnTo>
                <a:lnTo>
                  <a:pt x="28448" y="56883"/>
                </a:lnTo>
                <a:lnTo>
                  <a:pt x="39522" y="54647"/>
                </a:lnTo>
                <a:lnTo>
                  <a:pt x="48555" y="48547"/>
                </a:lnTo>
                <a:lnTo>
                  <a:pt x="54640" y="39497"/>
                </a:lnTo>
                <a:lnTo>
                  <a:pt x="56870" y="28409"/>
                </a:lnTo>
                <a:lnTo>
                  <a:pt x="54640" y="17337"/>
                </a:lnTo>
                <a:lnTo>
                  <a:pt x="48555" y="8308"/>
                </a:lnTo>
                <a:lnTo>
                  <a:pt x="39522" y="2228"/>
                </a:lnTo>
                <a:lnTo>
                  <a:pt x="28448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4" name="object 74"/>
          <p:cNvSpPr/>
          <p:nvPr/>
        </p:nvSpPr>
        <p:spPr>
          <a:xfrm>
            <a:off x="7790467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69" y="48653"/>
                </a:lnTo>
                <a:lnTo>
                  <a:pt x="33820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389" y="300748"/>
                </a:lnTo>
                <a:lnTo>
                  <a:pt x="59639" y="300748"/>
                </a:lnTo>
                <a:lnTo>
                  <a:pt x="66967" y="293001"/>
                </a:lnTo>
                <a:lnTo>
                  <a:pt x="66967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183" y="152539"/>
                </a:lnTo>
                <a:lnTo>
                  <a:pt x="75183" y="293001"/>
                </a:lnTo>
                <a:lnTo>
                  <a:pt x="82588" y="300748"/>
                </a:lnTo>
                <a:lnTo>
                  <a:pt x="100787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283" y="147193"/>
                </a:lnTo>
                <a:lnTo>
                  <a:pt x="18389" y="147193"/>
                </a:lnTo>
                <a:lnTo>
                  <a:pt x="23634" y="141897"/>
                </a:lnTo>
                <a:lnTo>
                  <a:pt x="23634" y="48653"/>
                </a:lnTo>
                <a:lnTo>
                  <a:pt x="142430" y="48653"/>
                </a:lnTo>
                <a:lnTo>
                  <a:pt x="142430" y="28232"/>
                </a:lnTo>
                <a:lnTo>
                  <a:pt x="140226" y="20032"/>
                </a:lnTo>
                <a:lnTo>
                  <a:pt x="133692" y="10872"/>
                </a:lnTo>
                <a:lnTo>
                  <a:pt x="122949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30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45" y="147193"/>
                </a:lnTo>
                <a:lnTo>
                  <a:pt x="136740" y="147193"/>
                </a:lnTo>
                <a:lnTo>
                  <a:pt x="142430" y="141897"/>
                </a:lnTo>
                <a:lnTo>
                  <a:pt x="142430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5" name="object 75"/>
          <p:cNvSpPr/>
          <p:nvPr/>
        </p:nvSpPr>
        <p:spPr>
          <a:xfrm>
            <a:off x="7901428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73" y="0"/>
                </a:moveTo>
                <a:lnTo>
                  <a:pt x="17391" y="2228"/>
                </a:lnTo>
                <a:lnTo>
                  <a:pt x="8340" y="8308"/>
                </a:lnTo>
                <a:lnTo>
                  <a:pt x="2237" y="17337"/>
                </a:lnTo>
                <a:lnTo>
                  <a:pt x="0" y="28409"/>
                </a:lnTo>
                <a:lnTo>
                  <a:pt x="2237" y="39497"/>
                </a:lnTo>
                <a:lnTo>
                  <a:pt x="8340" y="48547"/>
                </a:lnTo>
                <a:lnTo>
                  <a:pt x="17391" y="54647"/>
                </a:lnTo>
                <a:lnTo>
                  <a:pt x="28473" y="56883"/>
                </a:lnTo>
                <a:lnTo>
                  <a:pt x="39540" y="54647"/>
                </a:lnTo>
                <a:lnTo>
                  <a:pt x="48569" y="48547"/>
                </a:lnTo>
                <a:lnTo>
                  <a:pt x="54653" y="39497"/>
                </a:lnTo>
                <a:lnTo>
                  <a:pt x="56883" y="28409"/>
                </a:lnTo>
                <a:lnTo>
                  <a:pt x="54653" y="17337"/>
                </a:lnTo>
                <a:lnTo>
                  <a:pt x="48569" y="8308"/>
                </a:lnTo>
                <a:lnTo>
                  <a:pt x="39540" y="2228"/>
                </a:lnTo>
                <a:lnTo>
                  <a:pt x="28473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6" name="object 76"/>
          <p:cNvSpPr/>
          <p:nvPr/>
        </p:nvSpPr>
        <p:spPr>
          <a:xfrm>
            <a:off x="7879578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43" y="48653"/>
                </a:lnTo>
                <a:lnTo>
                  <a:pt x="33820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01" y="300748"/>
                </a:lnTo>
                <a:lnTo>
                  <a:pt x="59651" y="300748"/>
                </a:lnTo>
                <a:lnTo>
                  <a:pt x="66967" y="293001"/>
                </a:lnTo>
                <a:lnTo>
                  <a:pt x="66967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171" y="152539"/>
                </a:lnTo>
                <a:lnTo>
                  <a:pt x="75171" y="293001"/>
                </a:lnTo>
                <a:lnTo>
                  <a:pt x="82588" y="300748"/>
                </a:lnTo>
                <a:lnTo>
                  <a:pt x="100761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283" y="147193"/>
                </a:lnTo>
                <a:lnTo>
                  <a:pt x="18364" y="147193"/>
                </a:lnTo>
                <a:lnTo>
                  <a:pt x="23647" y="141897"/>
                </a:lnTo>
                <a:lnTo>
                  <a:pt x="23647" y="48653"/>
                </a:lnTo>
                <a:lnTo>
                  <a:pt x="142443" y="48653"/>
                </a:lnTo>
                <a:lnTo>
                  <a:pt x="142443" y="28232"/>
                </a:lnTo>
                <a:lnTo>
                  <a:pt x="140236" y="20032"/>
                </a:lnTo>
                <a:lnTo>
                  <a:pt x="133699" y="10872"/>
                </a:lnTo>
                <a:lnTo>
                  <a:pt x="122951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43" y="48653"/>
                </a:moveTo>
                <a:lnTo>
                  <a:pt x="117068" y="48653"/>
                </a:lnTo>
                <a:lnTo>
                  <a:pt x="117068" y="141897"/>
                </a:lnTo>
                <a:lnTo>
                  <a:pt x="122745" y="147193"/>
                </a:lnTo>
                <a:lnTo>
                  <a:pt x="136766" y="147193"/>
                </a:lnTo>
                <a:lnTo>
                  <a:pt x="142443" y="141897"/>
                </a:lnTo>
                <a:lnTo>
                  <a:pt x="142443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7" name="object 77"/>
          <p:cNvSpPr/>
          <p:nvPr/>
        </p:nvSpPr>
        <p:spPr>
          <a:xfrm>
            <a:off x="7990538" y="1727772"/>
            <a:ext cx="29206" cy="29206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460" y="0"/>
                </a:moveTo>
                <a:lnTo>
                  <a:pt x="17386" y="2228"/>
                </a:lnTo>
                <a:lnTo>
                  <a:pt x="8339" y="8308"/>
                </a:lnTo>
                <a:lnTo>
                  <a:pt x="2237" y="17337"/>
                </a:lnTo>
                <a:lnTo>
                  <a:pt x="0" y="28409"/>
                </a:lnTo>
                <a:lnTo>
                  <a:pt x="2237" y="39497"/>
                </a:lnTo>
                <a:lnTo>
                  <a:pt x="8339" y="48547"/>
                </a:lnTo>
                <a:lnTo>
                  <a:pt x="17386" y="54647"/>
                </a:lnTo>
                <a:lnTo>
                  <a:pt x="28460" y="56883"/>
                </a:lnTo>
                <a:lnTo>
                  <a:pt x="39533" y="54647"/>
                </a:lnTo>
                <a:lnTo>
                  <a:pt x="48575" y="48547"/>
                </a:lnTo>
                <a:lnTo>
                  <a:pt x="54672" y="39497"/>
                </a:lnTo>
                <a:lnTo>
                  <a:pt x="56908" y="28409"/>
                </a:lnTo>
                <a:lnTo>
                  <a:pt x="54672" y="17337"/>
                </a:lnTo>
                <a:lnTo>
                  <a:pt x="48575" y="8308"/>
                </a:lnTo>
                <a:lnTo>
                  <a:pt x="39533" y="2228"/>
                </a:lnTo>
                <a:lnTo>
                  <a:pt x="28460" y="0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8" name="object 78"/>
          <p:cNvSpPr/>
          <p:nvPr/>
        </p:nvSpPr>
        <p:spPr>
          <a:xfrm>
            <a:off x="7968681" y="1761220"/>
            <a:ext cx="73015" cy="153818"/>
          </a:xfrm>
          <a:custGeom>
            <a:avLst/>
            <a:gdLst/>
            <a:ahLst/>
            <a:cxnLst/>
            <a:rect l="l" t="t" r="r" b="b"/>
            <a:pathLst>
              <a:path w="142875" h="300989">
                <a:moveTo>
                  <a:pt x="108115" y="48653"/>
                </a:moveTo>
                <a:lnTo>
                  <a:pt x="33769" y="48653"/>
                </a:lnTo>
                <a:lnTo>
                  <a:pt x="33858" y="133959"/>
                </a:lnTo>
                <a:lnTo>
                  <a:pt x="34074" y="135039"/>
                </a:lnTo>
                <a:lnTo>
                  <a:pt x="34074" y="293001"/>
                </a:lnTo>
                <a:lnTo>
                  <a:pt x="41427" y="300748"/>
                </a:lnTo>
                <a:lnTo>
                  <a:pt x="59651" y="300748"/>
                </a:lnTo>
                <a:lnTo>
                  <a:pt x="67005" y="293001"/>
                </a:lnTo>
                <a:lnTo>
                  <a:pt x="67005" y="152539"/>
                </a:lnTo>
                <a:lnTo>
                  <a:pt x="108115" y="152539"/>
                </a:lnTo>
                <a:lnTo>
                  <a:pt x="108115" y="48653"/>
                </a:lnTo>
                <a:close/>
              </a:path>
              <a:path w="142875" h="300989">
                <a:moveTo>
                  <a:pt x="108115" y="152539"/>
                </a:moveTo>
                <a:lnTo>
                  <a:pt x="75209" y="152539"/>
                </a:lnTo>
                <a:lnTo>
                  <a:pt x="75209" y="293001"/>
                </a:lnTo>
                <a:lnTo>
                  <a:pt x="82588" y="300748"/>
                </a:lnTo>
                <a:lnTo>
                  <a:pt x="100799" y="300748"/>
                </a:lnTo>
                <a:lnTo>
                  <a:pt x="108115" y="293001"/>
                </a:lnTo>
                <a:lnTo>
                  <a:pt x="108115" y="152539"/>
                </a:lnTo>
                <a:close/>
              </a:path>
              <a:path w="142875" h="300989">
                <a:moveTo>
                  <a:pt x="36347" y="0"/>
                </a:moveTo>
                <a:lnTo>
                  <a:pt x="19475" y="3877"/>
                </a:lnTo>
                <a:lnTo>
                  <a:pt x="8224" y="12261"/>
                </a:lnTo>
                <a:lnTo>
                  <a:pt x="1948" y="21913"/>
                </a:lnTo>
                <a:lnTo>
                  <a:pt x="0" y="29591"/>
                </a:lnTo>
                <a:lnTo>
                  <a:pt x="0" y="141897"/>
                </a:lnTo>
                <a:lnTo>
                  <a:pt x="5321" y="147193"/>
                </a:lnTo>
                <a:lnTo>
                  <a:pt x="18389" y="147193"/>
                </a:lnTo>
                <a:lnTo>
                  <a:pt x="23647" y="141897"/>
                </a:lnTo>
                <a:lnTo>
                  <a:pt x="23647" y="48653"/>
                </a:lnTo>
                <a:lnTo>
                  <a:pt x="142468" y="48653"/>
                </a:lnTo>
                <a:lnTo>
                  <a:pt x="142468" y="28232"/>
                </a:lnTo>
                <a:lnTo>
                  <a:pt x="140260" y="20032"/>
                </a:lnTo>
                <a:lnTo>
                  <a:pt x="133716" y="10872"/>
                </a:lnTo>
                <a:lnTo>
                  <a:pt x="122960" y="3420"/>
                </a:lnTo>
                <a:lnTo>
                  <a:pt x="108115" y="342"/>
                </a:lnTo>
                <a:lnTo>
                  <a:pt x="36347" y="0"/>
                </a:lnTo>
                <a:close/>
              </a:path>
              <a:path w="142875" h="300989">
                <a:moveTo>
                  <a:pt x="142468" y="48653"/>
                </a:moveTo>
                <a:lnTo>
                  <a:pt x="117093" y="48653"/>
                </a:lnTo>
                <a:lnTo>
                  <a:pt x="117093" y="141897"/>
                </a:lnTo>
                <a:lnTo>
                  <a:pt x="122745" y="147193"/>
                </a:lnTo>
                <a:lnTo>
                  <a:pt x="136778" y="147193"/>
                </a:lnTo>
                <a:lnTo>
                  <a:pt x="142468" y="141897"/>
                </a:lnTo>
                <a:lnTo>
                  <a:pt x="142468" y="48653"/>
                </a:lnTo>
                <a:close/>
              </a:path>
            </a:pathLst>
          </a:custGeom>
          <a:solidFill>
            <a:srgbClr val="E7A523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79" name="object 79"/>
          <p:cNvSpPr txBox="1"/>
          <p:nvPr/>
        </p:nvSpPr>
        <p:spPr>
          <a:xfrm>
            <a:off x="7254765" y="1585305"/>
            <a:ext cx="875207" cy="1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91"/>
            <a:r>
              <a:rPr sz="869" b="1" spc="-64" dirty="0">
                <a:solidFill>
                  <a:srgbClr val="231F20"/>
                </a:solidFill>
                <a:latin typeface="Calibri"/>
                <a:cs typeface="Calibri"/>
              </a:rPr>
              <a:t>$15.46 </a:t>
            </a:r>
            <a:r>
              <a:rPr sz="869" b="1" spc="-46" dirty="0">
                <a:solidFill>
                  <a:srgbClr val="231F20"/>
                </a:solidFill>
                <a:latin typeface="Calibri"/>
                <a:cs typeface="Calibri"/>
              </a:rPr>
              <a:t>billion</a:t>
            </a:r>
            <a:r>
              <a:rPr sz="869" b="1" spc="-8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9" b="1" spc="-59" dirty="0">
                <a:solidFill>
                  <a:srgbClr val="231F20"/>
                </a:solidFill>
                <a:latin typeface="Calibri"/>
                <a:cs typeface="Calibri"/>
              </a:rPr>
              <a:t>industry</a:t>
            </a:r>
            <a:endParaRPr sz="869" dirty="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212898" y="1897660"/>
            <a:ext cx="924857" cy="1033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91"/>
            <a:r>
              <a:rPr sz="869" b="1" spc="-77" dirty="0">
                <a:solidFill>
                  <a:srgbClr val="231F20"/>
                </a:solidFill>
                <a:latin typeface="Calibri"/>
                <a:cs typeface="Calibri"/>
              </a:rPr>
              <a:t>Employs </a:t>
            </a:r>
            <a:r>
              <a:rPr sz="869" b="1" spc="-64" dirty="0">
                <a:solidFill>
                  <a:srgbClr val="231F20"/>
                </a:solidFill>
                <a:latin typeface="Calibri"/>
                <a:cs typeface="Calibri"/>
              </a:rPr>
              <a:t>40,000</a:t>
            </a:r>
            <a:r>
              <a:rPr sz="869" b="1" spc="-6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869" b="1" spc="-69" dirty="0">
                <a:solidFill>
                  <a:srgbClr val="231F20"/>
                </a:solidFill>
                <a:latin typeface="Calibri"/>
                <a:cs typeface="Calibri"/>
              </a:rPr>
              <a:t>people</a:t>
            </a:r>
            <a:endParaRPr sz="869" dirty="0">
              <a:latin typeface="Calibri"/>
              <a:cs typeface="Calibri"/>
            </a:endParaRPr>
          </a:p>
          <a:p>
            <a:pPr marL="6491" marR="24988">
              <a:lnSpc>
                <a:spcPct val="104200"/>
              </a:lnSpc>
              <a:spcBef>
                <a:spcPts val="836"/>
              </a:spcBef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614" spc="-71" dirty="0">
                <a:solidFill>
                  <a:srgbClr val="231F20"/>
                </a:solidFill>
                <a:latin typeface="Calibri"/>
                <a:cs typeface="Calibri"/>
              </a:rPr>
              <a:t>Washington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State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Department </a:t>
            </a: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of  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Agriculture licenses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nearly</a:t>
            </a:r>
            <a:r>
              <a:rPr sz="614" spc="-44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64" dirty="0">
                <a:solidFill>
                  <a:srgbClr val="231F20"/>
                </a:solidFill>
                <a:latin typeface="Calibri"/>
                <a:cs typeface="Calibri"/>
              </a:rPr>
              <a:t>3,000:</a:t>
            </a:r>
            <a:endParaRPr sz="614" dirty="0">
              <a:latin typeface="Calibri"/>
              <a:cs typeface="Calibri"/>
            </a:endParaRPr>
          </a:p>
          <a:p>
            <a:pPr marL="124289" indent="-32452">
              <a:spcBef>
                <a:spcPts val="184"/>
              </a:spcBef>
              <a:buChar char="•"/>
              <a:tabLst>
                <a:tab pos="124615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Food 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614" spc="-56" dirty="0">
                <a:solidFill>
                  <a:srgbClr val="231F20"/>
                </a:solidFill>
                <a:latin typeface="Calibri"/>
                <a:cs typeface="Calibri"/>
              </a:rPr>
              <a:t>milk</a:t>
            </a:r>
            <a:r>
              <a:rPr sz="614" spc="-62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processors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69" dirty="0">
                <a:solidFill>
                  <a:srgbClr val="231F20"/>
                </a:solidFill>
                <a:latin typeface="Calibri"/>
                <a:cs typeface="Calibri"/>
              </a:rPr>
              <a:t>Milk</a:t>
            </a:r>
            <a:r>
              <a:rPr sz="614" spc="-8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74" dirty="0">
                <a:solidFill>
                  <a:srgbClr val="231F20"/>
                </a:solidFill>
                <a:latin typeface="Calibri"/>
                <a:cs typeface="Calibri"/>
              </a:rPr>
              <a:t>producers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Food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storage</a:t>
            </a:r>
            <a:r>
              <a:rPr sz="614" spc="-36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77" dirty="0">
                <a:solidFill>
                  <a:srgbClr val="231F20"/>
                </a:solidFill>
                <a:latin typeface="Calibri"/>
                <a:cs typeface="Calibri"/>
              </a:rPr>
              <a:t>warehouses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82" dirty="0">
                <a:solidFill>
                  <a:srgbClr val="231F20"/>
                </a:solidFill>
                <a:latin typeface="Calibri"/>
                <a:cs typeface="Calibri"/>
              </a:rPr>
              <a:t>Custom </a:t>
            </a:r>
            <a:r>
              <a:rPr sz="614" spc="-80" dirty="0">
                <a:solidFill>
                  <a:srgbClr val="231F20"/>
                </a:solidFill>
                <a:latin typeface="Calibri"/>
                <a:cs typeface="Calibri"/>
              </a:rPr>
              <a:t>meat</a:t>
            </a:r>
            <a:r>
              <a:rPr sz="614" spc="-31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51" dirty="0">
                <a:solidFill>
                  <a:srgbClr val="231F20"/>
                </a:solidFill>
                <a:latin typeface="Calibri"/>
                <a:cs typeface="Calibri"/>
              </a:rPr>
              <a:t>facilities</a:t>
            </a:r>
            <a:endParaRPr sz="614" dirty="0">
              <a:latin typeface="Calibri"/>
              <a:cs typeface="Calibri"/>
            </a:endParaRPr>
          </a:p>
          <a:p>
            <a:pPr marL="136297" indent="-44459">
              <a:spcBef>
                <a:spcPts val="184"/>
              </a:spcBef>
              <a:buChar char="•"/>
              <a:tabLst>
                <a:tab pos="136622" algn="l"/>
              </a:tabLst>
            </a:pPr>
            <a:r>
              <a:rPr sz="614" spc="-59" dirty="0">
                <a:solidFill>
                  <a:srgbClr val="231F20"/>
                </a:solidFill>
                <a:latin typeface="Calibri"/>
                <a:cs typeface="Calibri"/>
              </a:rPr>
              <a:t>Egg</a:t>
            </a:r>
            <a:r>
              <a:rPr sz="614" spc="-87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614" spc="-67" dirty="0">
                <a:solidFill>
                  <a:srgbClr val="231F20"/>
                </a:solidFill>
                <a:latin typeface="Calibri"/>
                <a:cs typeface="Calibri"/>
              </a:rPr>
              <a:t>dealers</a:t>
            </a:r>
            <a:endParaRPr sz="614" dirty="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7127471" y="3606928"/>
            <a:ext cx="206421" cy="1266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2" name="object 82"/>
          <p:cNvSpPr/>
          <p:nvPr/>
        </p:nvSpPr>
        <p:spPr>
          <a:xfrm>
            <a:off x="7127470" y="3816857"/>
            <a:ext cx="206714" cy="126884"/>
          </a:xfrm>
          <a:custGeom>
            <a:avLst/>
            <a:gdLst/>
            <a:ahLst/>
            <a:cxnLst/>
            <a:rect l="l" t="t" r="r" b="b"/>
            <a:pathLst>
              <a:path w="404494" h="248285">
                <a:moveTo>
                  <a:pt x="123875" y="0"/>
                </a:moveTo>
                <a:lnTo>
                  <a:pt x="75657" y="9732"/>
                </a:lnTo>
                <a:lnTo>
                  <a:pt x="36282" y="36275"/>
                </a:lnTo>
                <a:lnTo>
                  <a:pt x="9734" y="75646"/>
                </a:lnTo>
                <a:lnTo>
                  <a:pt x="0" y="123863"/>
                </a:lnTo>
                <a:lnTo>
                  <a:pt x="9734" y="172070"/>
                </a:lnTo>
                <a:lnTo>
                  <a:pt x="36282" y="211447"/>
                </a:lnTo>
                <a:lnTo>
                  <a:pt x="75657" y="238000"/>
                </a:lnTo>
                <a:lnTo>
                  <a:pt x="123875" y="247738"/>
                </a:lnTo>
                <a:lnTo>
                  <a:pt x="183754" y="228383"/>
                </a:lnTo>
                <a:lnTo>
                  <a:pt x="278230" y="185801"/>
                </a:lnTo>
                <a:lnTo>
                  <a:pt x="365539" y="143218"/>
                </a:lnTo>
                <a:lnTo>
                  <a:pt x="403923" y="123863"/>
                </a:lnTo>
                <a:lnTo>
                  <a:pt x="263516" y="52254"/>
                </a:lnTo>
                <a:lnTo>
                  <a:pt x="187542" y="15482"/>
                </a:lnTo>
                <a:lnTo>
                  <a:pt x="149747" y="1935"/>
                </a:lnTo>
                <a:lnTo>
                  <a:pt x="123875" y="0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3" name="object 83"/>
          <p:cNvSpPr/>
          <p:nvPr/>
        </p:nvSpPr>
        <p:spPr>
          <a:xfrm>
            <a:off x="7127470" y="4027170"/>
            <a:ext cx="206714" cy="126884"/>
          </a:xfrm>
          <a:custGeom>
            <a:avLst/>
            <a:gdLst/>
            <a:ahLst/>
            <a:cxnLst/>
            <a:rect l="l" t="t" r="r" b="b"/>
            <a:pathLst>
              <a:path w="404494" h="248285">
                <a:moveTo>
                  <a:pt x="123875" y="0"/>
                </a:moveTo>
                <a:lnTo>
                  <a:pt x="75657" y="9732"/>
                </a:lnTo>
                <a:lnTo>
                  <a:pt x="36282" y="36277"/>
                </a:lnTo>
                <a:lnTo>
                  <a:pt x="9734" y="75652"/>
                </a:lnTo>
                <a:lnTo>
                  <a:pt x="0" y="123875"/>
                </a:lnTo>
                <a:lnTo>
                  <a:pt x="9734" y="172075"/>
                </a:lnTo>
                <a:lnTo>
                  <a:pt x="36282" y="211448"/>
                </a:lnTo>
                <a:lnTo>
                  <a:pt x="75657" y="238000"/>
                </a:lnTo>
                <a:lnTo>
                  <a:pt x="123875" y="247738"/>
                </a:lnTo>
                <a:lnTo>
                  <a:pt x="183754" y="228385"/>
                </a:lnTo>
                <a:lnTo>
                  <a:pt x="278230" y="185807"/>
                </a:lnTo>
                <a:lnTo>
                  <a:pt x="365539" y="143229"/>
                </a:lnTo>
                <a:lnTo>
                  <a:pt x="403923" y="123875"/>
                </a:lnTo>
                <a:lnTo>
                  <a:pt x="263516" y="52260"/>
                </a:lnTo>
                <a:lnTo>
                  <a:pt x="187542" y="15484"/>
                </a:lnTo>
                <a:lnTo>
                  <a:pt x="149747" y="1935"/>
                </a:lnTo>
                <a:lnTo>
                  <a:pt x="123875" y="0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4" name="object 84"/>
          <p:cNvSpPr/>
          <p:nvPr/>
        </p:nvSpPr>
        <p:spPr>
          <a:xfrm>
            <a:off x="7194890" y="3851967"/>
            <a:ext cx="12656" cy="46081"/>
          </a:xfrm>
          <a:custGeom>
            <a:avLst/>
            <a:gdLst/>
            <a:ahLst/>
            <a:cxnLst/>
            <a:rect l="l" t="t" r="r" b="b"/>
            <a:pathLst>
              <a:path w="24765" h="90170">
                <a:moveTo>
                  <a:pt x="0" y="0"/>
                </a:moveTo>
                <a:lnTo>
                  <a:pt x="17861" y="41068"/>
                </a:lnTo>
                <a:lnTo>
                  <a:pt x="18890" y="62467"/>
                </a:lnTo>
                <a:lnTo>
                  <a:pt x="17493" y="73453"/>
                </a:lnTo>
                <a:lnTo>
                  <a:pt x="16426" y="78088"/>
                </a:lnTo>
                <a:lnTo>
                  <a:pt x="15423" y="82216"/>
                </a:lnTo>
                <a:lnTo>
                  <a:pt x="14089" y="85238"/>
                </a:lnTo>
                <a:lnTo>
                  <a:pt x="13289" y="87791"/>
                </a:lnTo>
                <a:lnTo>
                  <a:pt x="12629" y="89302"/>
                </a:lnTo>
                <a:lnTo>
                  <a:pt x="12565" y="89823"/>
                </a:lnTo>
                <a:lnTo>
                  <a:pt x="17683" y="79320"/>
                </a:lnTo>
                <a:lnTo>
                  <a:pt x="21735" y="69744"/>
                </a:lnTo>
                <a:lnTo>
                  <a:pt x="23868" y="60448"/>
                </a:lnTo>
                <a:lnTo>
                  <a:pt x="24541" y="51494"/>
                </a:lnTo>
                <a:lnTo>
                  <a:pt x="24148" y="43468"/>
                </a:lnTo>
                <a:lnTo>
                  <a:pt x="6355" y="5584"/>
                </a:lnTo>
                <a:lnTo>
                  <a:pt x="1313" y="694"/>
                </a:lnTo>
                <a:lnTo>
                  <a:pt x="0" y="0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5" name="object 85"/>
          <p:cNvSpPr/>
          <p:nvPr/>
        </p:nvSpPr>
        <p:spPr>
          <a:xfrm>
            <a:off x="7144840" y="3835526"/>
            <a:ext cx="98651" cy="94757"/>
          </a:xfrm>
          <a:custGeom>
            <a:avLst/>
            <a:gdLst/>
            <a:ahLst/>
            <a:cxnLst/>
            <a:rect l="l" t="t" r="r" b="b"/>
            <a:pathLst>
              <a:path w="193040" h="185420">
                <a:moveTo>
                  <a:pt x="67613" y="0"/>
                </a:moveTo>
                <a:lnTo>
                  <a:pt x="28650" y="16108"/>
                </a:lnTo>
                <a:lnTo>
                  <a:pt x="316" y="80403"/>
                </a:lnTo>
                <a:lnTo>
                  <a:pt x="0" y="96255"/>
                </a:lnTo>
                <a:lnTo>
                  <a:pt x="1329" y="110593"/>
                </a:lnTo>
                <a:lnTo>
                  <a:pt x="19086" y="150079"/>
                </a:lnTo>
                <a:lnTo>
                  <a:pt x="52404" y="176111"/>
                </a:lnTo>
                <a:lnTo>
                  <a:pt x="92822" y="185379"/>
                </a:lnTo>
                <a:lnTo>
                  <a:pt x="112990" y="182765"/>
                </a:lnTo>
                <a:lnTo>
                  <a:pt x="157364" y="158216"/>
                </a:lnTo>
                <a:lnTo>
                  <a:pt x="184244" y="120086"/>
                </a:lnTo>
                <a:lnTo>
                  <a:pt x="192696" y="69254"/>
                </a:lnTo>
                <a:lnTo>
                  <a:pt x="183840" y="44124"/>
                </a:lnTo>
                <a:lnTo>
                  <a:pt x="152208" y="17769"/>
                </a:lnTo>
                <a:lnTo>
                  <a:pt x="106798" y="4902"/>
                </a:lnTo>
                <a:lnTo>
                  <a:pt x="67613" y="0"/>
                </a:lnTo>
                <a:close/>
              </a:path>
              <a:path w="193040" h="185420">
                <a:moveTo>
                  <a:pt x="119810" y="8153"/>
                </a:moveTo>
                <a:close/>
              </a:path>
            </a:pathLst>
          </a:custGeom>
          <a:solidFill>
            <a:srgbClr val="FDF6E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6" name="object 86"/>
          <p:cNvSpPr/>
          <p:nvPr/>
        </p:nvSpPr>
        <p:spPr>
          <a:xfrm>
            <a:off x="7197947" y="3841793"/>
            <a:ext cx="19146" cy="11358"/>
          </a:xfrm>
          <a:custGeom>
            <a:avLst/>
            <a:gdLst/>
            <a:ahLst/>
            <a:cxnLst/>
            <a:rect l="l" t="t" r="r" b="b"/>
            <a:pathLst>
              <a:path w="37465" h="22225">
                <a:moveTo>
                  <a:pt x="4114" y="0"/>
                </a:moveTo>
                <a:lnTo>
                  <a:pt x="0" y="5016"/>
                </a:lnTo>
                <a:lnTo>
                  <a:pt x="3975" y="10363"/>
                </a:lnTo>
                <a:lnTo>
                  <a:pt x="5471" y="13832"/>
                </a:lnTo>
                <a:lnTo>
                  <a:pt x="7585" y="17945"/>
                </a:lnTo>
                <a:lnTo>
                  <a:pt x="12551" y="21085"/>
                </a:lnTo>
                <a:lnTo>
                  <a:pt x="22605" y="21640"/>
                </a:lnTo>
                <a:lnTo>
                  <a:pt x="33413" y="20599"/>
                </a:lnTo>
                <a:lnTo>
                  <a:pt x="35037" y="20599"/>
                </a:lnTo>
                <a:lnTo>
                  <a:pt x="37198" y="13715"/>
                </a:lnTo>
                <a:lnTo>
                  <a:pt x="36677" y="10312"/>
                </a:lnTo>
                <a:lnTo>
                  <a:pt x="19977" y="2590"/>
                </a:lnTo>
                <a:lnTo>
                  <a:pt x="11061" y="876"/>
                </a:lnTo>
                <a:lnTo>
                  <a:pt x="4114" y="0"/>
                </a:lnTo>
                <a:close/>
              </a:path>
              <a:path w="37465" h="22225">
                <a:moveTo>
                  <a:pt x="35037" y="20599"/>
                </a:moveTo>
                <a:lnTo>
                  <a:pt x="33413" y="20599"/>
                </a:lnTo>
                <a:lnTo>
                  <a:pt x="35013" y="20675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7" name="object 87"/>
          <p:cNvSpPr/>
          <p:nvPr/>
        </p:nvSpPr>
        <p:spPr>
          <a:xfrm>
            <a:off x="7203576" y="3824480"/>
            <a:ext cx="6166" cy="23690"/>
          </a:xfrm>
          <a:custGeom>
            <a:avLst/>
            <a:gdLst/>
            <a:ahLst/>
            <a:cxnLst/>
            <a:rect l="l" t="t" r="r" b="b"/>
            <a:pathLst>
              <a:path w="12065" h="46354">
                <a:moveTo>
                  <a:pt x="8763" y="0"/>
                </a:moveTo>
                <a:lnTo>
                  <a:pt x="1612" y="1574"/>
                </a:lnTo>
                <a:lnTo>
                  <a:pt x="0" y="4673"/>
                </a:lnTo>
                <a:lnTo>
                  <a:pt x="533" y="7365"/>
                </a:lnTo>
                <a:lnTo>
                  <a:pt x="1508" y="10077"/>
                </a:lnTo>
                <a:lnTo>
                  <a:pt x="3132" y="15273"/>
                </a:lnTo>
                <a:lnTo>
                  <a:pt x="4653" y="24548"/>
                </a:lnTo>
                <a:lnTo>
                  <a:pt x="5321" y="39496"/>
                </a:lnTo>
                <a:lnTo>
                  <a:pt x="5782" y="41609"/>
                </a:lnTo>
                <a:lnTo>
                  <a:pt x="6978" y="45119"/>
                </a:lnTo>
                <a:lnTo>
                  <a:pt x="8632" y="45787"/>
                </a:lnTo>
                <a:lnTo>
                  <a:pt x="10464" y="39369"/>
                </a:lnTo>
                <a:lnTo>
                  <a:pt x="11518" y="26991"/>
                </a:lnTo>
                <a:lnTo>
                  <a:pt x="11163" y="16167"/>
                </a:lnTo>
                <a:lnTo>
                  <a:pt x="10236" y="8305"/>
                </a:lnTo>
                <a:lnTo>
                  <a:pt x="9575" y="4813"/>
                </a:lnTo>
                <a:lnTo>
                  <a:pt x="9245" y="3695"/>
                </a:lnTo>
                <a:lnTo>
                  <a:pt x="8763" y="0"/>
                </a:lnTo>
                <a:close/>
              </a:path>
            </a:pathLst>
          </a:custGeom>
          <a:solidFill>
            <a:srgbClr val="FDF6E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8" name="object 88"/>
          <p:cNvSpPr/>
          <p:nvPr/>
        </p:nvSpPr>
        <p:spPr>
          <a:xfrm>
            <a:off x="7221857" y="3852133"/>
            <a:ext cx="13630" cy="49001"/>
          </a:xfrm>
          <a:custGeom>
            <a:avLst/>
            <a:gdLst/>
            <a:ahLst/>
            <a:cxnLst/>
            <a:rect l="l" t="t" r="r" b="b"/>
            <a:pathLst>
              <a:path w="26670" h="95885">
                <a:moveTo>
                  <a:pt x="0" y="0"/>
                </a:moveTo>
                <a:lnTo>
                  <a:pt x="17360" y="35953"/>
                </a:lnTo>
                <a:lnTo>
                  <a:pt x="20408" y="66713"/>
                </a:lnTo>
                <a:lnTo>
                  <a:pt x="18922" y="78320"/>
                </a:lnTo>
                <a:lnTo>
                  <a:pt x="17805" y="83248"/>
                </a:lnTo>
                <a:lnTo>
                  <a:pt x="16738" y="87604"/>
                </a:lnTo>
                <a:lnTo>
                  <a:pt x="15341" y="90805"/>
                </a:lnTo>
                <a:lnTo>
                  <a:pt x="14490" y="93497"/>
                </a:lnTo>
                <a:lnTo>
                  <a:pt x="13792" y="95097"/>
                </a:lnTo>
                <a:lnTo>
                  <a:pt x="13715" y="95656"/>
                </a:lnTo>
                <a:lnTo>
                  <a:pt x="19126" y="84543"/>
                </a:lnTo>
                <a:lnTo>
                  <a:pt x="23418" y="74409"/>
                </a:lnTo>
                <a:lnTo>
                  <a:pt x="25679" y="64566"/>
                </a:lnTo>
                <a:lnTo>
                  <a:pt x="26390" y="55105"/>
                </a:lnTo>
                <a:lnTo>
                  <a:pt x="25984" y="46621"/>
                </a:lnTo>
                <a:lnTo>
                  <a:pt x="10159" y="10287"/>
                </a:lnTo>
                <a:lnTo>
                  <a:pt x="419" y="609"/>
                </a:lnTo>
                <a:lnTo>
                  <a:pt x="0" y="0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89" name="object 89"/>
          <p:cNvSpPr/>
          <p:nvPr/>
        </p:nvSpPr>
        <p:spPr>
          <a:xfrm>
            <a:off x="7206950" y="3826065"/>
            <a:ext cx="1947" cy="17524"/>
          </a:xfrm>
          <a:custGeom>
            <a:avLst/>
            <a:gdLst/>
            <a:ahLst/>
            <a:cxnLst/>
            <a:rect l="l" t="t" r="r" b="b"/>
            <a:pathLst>
              <a:path w="3809" h="34289">
                <a:moveTo>
                  <a:pt x="1092" y="0"/>
                </a:moveTo>
                <a:lnTo>
                  <a:pt x="0" y="5257"/>
                </a:lnTo>
                <a:lnTo>
                  <a:pt x="3492" y="33959"/>
                </a:lnTo>
                <a:lnTo>
                  <a:pt x="3562" y="24094"/>
                </a:lnTo>
                <a:lnTo>
                  <a:pt x="3287" y="13936"/>
                </a:lnTo>
                <a:lnTo>
                  <a:pt x="2504" y="5257"/>
                </a:lnTo>
                <a:lnTo>
                  <a:pt x="1092" y="0"/>
                </a:lnTo>
                <a:close/>
              </a:path>
            </a:pathLst>
          </a:custGeom>
          <a:solidFill>
            <a:srgbClr val="DA462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  <p:sp>
        <p:nvSpPr>
          <p:cNvPr id="90" name="object 90"/>
          <p:cNvSpPr/>
          <p:nvPr/>
        </p:nvSpPr>
        <p:spPr>
          <a:xfrm>
            <a:off x="7180590" y="4042472"/>
            <a:ext cx="22067" cy="97353"/>
          </a:xfrm>
          <a:custGeom>
            <a:avLst/>
            <a:gdLst/>
            <a:ahLst/>
            <a:cxnLst/>
            <a:rect l="l" t="t" r="r" b="b"/>
            <a:pathLst>
              <a:path w="43179" h="190500">
                <a:moveTo>
                  <a:pt x="12357" y="15646"/>
                </a:moveTo>
                <a:lnTo>
                  <a:pt x="12357" y="52057"/>
                </a:lnTo>
                <a:lnTo>
                  <a:pt x="8864" y="53708"/>
                </a:lnTo>
                <a:lnTo>
                  <a:pt x="6210" y="56654"/>
                </a:lnTo>
                <a:lnTo>
                  <a:pt x="0" y="60147"/>
                </a:lnTo>
                <a:lnTo>
                  <a:pt x="0" y="190068"/>
                </a:lnTo>
                <a:lnTo>
                  <a:pt x="8966" y="188963"/>
                </a:lnTo>
                <a:lnTo>
                  <a:pt x="43040" y="188963"/>
                </a:lnTo>
                <a:lnTo>
                  <a:pt x="43040" y="60147"/>
                </a:lnTo>
                <a:lnTo>
                  <a:pt x="36156" y="56654"/>
                </a:lnTo>
                <a:lnTo>
                  <a:pt x="33210" y="53708"/>
                </a:lnTo>
                <a:lnTo>
                  <a:pt x="29349" y="52057"/>
                </a:lnTo>
                <a:lnTo>
                  <a:pt x="29349" y="16649"/>
                </a:lnTo>
                <a:lnTo>
                  <a:pt x="12928" y="16649"/>
                </a:lnTo>
                <a:lnTo>
                  <a:pt x="12357" y="15646"/>
                </a:lnTo>
                <a:close/>
              </a:path>
              <a:path w="43179" h="190500">
                <a:moveTo>
                  <a:pt x="43040" y="188963"/>
                </a:moveTo>
                <a:lnTo>
                  <a:pt x="33108" y="188963"/>
                </a:lnTo>
                <a:lnTo>
                  <a:pt x="43040" y="190068"/>
                </a:lnTo>
                <a:lnTo>
                  <a:pt x="43040" y="188963"/>
                </a:lnTo>
                <a:close/>
              </a:path>
              <a:path w="43179" h="190500">
                <a:moveTo>
                  <a:pt x="28701" y="14630"/>
                </a:moveTo>
                <a:lnTo>
                  <a:pt x="12928" y="14630"/>
                </a:lnTo>
                <a:lnTo>
                  <a:pt x="12928" y="16649"/>
                </a:lnTo>
                <a:lnTo>
                  <a:pt x="28701" y="16649"/>
                </a:lnTo>
                <a:lnTo>
                  <a:pt x="28701" y="14630"/>
                </a:lnTo>
                <a:close/>
              </a:path>
              <a:path w="43179" h="190500">
                <a:moveTo>
                  <a:pt x="29349" y="15646"/>
                </a:moveTo>
                <a:lnTo>
                  <a:pt x="28701" y="16649"/>
                </a:lnTo>
                <a:lnTo>
                  <a:pt x="29349" y="16649"/>
                </a:lnTo>
                <a:lnTo>
                  <a:pt x="29349" y="15646"/>
                </a:lnTo>
                <a:close/>
              </a:path>
              <a:path w="43179" h="190500">
                <a:moveTo>
                  <a:pt x="12014" y="8013"/>
                </a:moveTo>
                <a:lnTo>
                  <a:pt x="12014" y="14909"/>
                </a:lnTo>
                <a:lnTo>
                  <a:pt x="12928" y="14630"/>
                </a:lnTo>
                <a:lnTo>
                  <a:pt x="29717" y="14630"/>
                </a:lnTo>
                <a:lnTo>
                  <a:pt x="29717" y="8750"/>
                </a:lnTo>
                <a:lnTo>
                  <a:pt x="12852" y="8750"/>
                </a:lnTo>
                <a:lnTo>
                  <a:pt x="12014" y="8013"/>
                </a:lnTo>
                <a:close/>
              </a:path>
              <a:path w="43179" h="190500">
                <a:moveTo>
                  <a:pt x="29717" y="14630"/>
                </a:moveTo>
                <a:lnTo>
                  <a:pt x="28701" y="14630"/>
                </a:lnTo>
                <a:lnTo>
                  <a:pt x="29717" y="14909"/>
                </a:lnTo>
                <a:lnTo>
                  <a:pt x="29717" y="14630"/>
                </a:lnTo>
                <a:close/>
              </a:path>
              <a:path w="43179" h="190500">
                <a:moveTo>
                  <a:pt x="28803" y="6362"/>
                </a:moveTo>
                <a:lnTo>
                  <a:pt x="12852" y="6362"/>
                </a:lnTo>
                <a:lnTo>
                  <a:pt x="12852" y="8750"/>
                </a:lnTo>
                <a:lnTo>
                  <a:pt x="28803" y="8750"/>
                </a:lnTo>
                <a:lnTo>
                  <a:pt x="28803" y="6362"/>
                </a:lnTo>
                <a:close/>
              </a:path>
              <a:path w="43179" h="190500">
                <a:moveTo>
                  <a:pt x="29717" y="8013"/>
                </a:moveTo>
                <a:lnTo>
                  <a:pt x="28803" y="8750"/>
                </a:lnTo>
                <a:lnTo>
                  <a:pt x="29717" y="8750"/>
                </a:lnTo>
                <a:lnTo>
                  <a:pt x="29717" y="8013"/>
                </a:lnTo>
                <a:close/>
              </a:path>
              <a:path w="43179" h="190500">
                <a:moveTo>
                  <a:pt x="29349" y="4978"/>
                </a:moveTo>
                <a:lnTo>
                  <a:pt x="12357" y="4978"/>
                </a:lnTo>
                <a:lnTo>
                  <a:pt x="12357" y="6819"/>
                </a:lnTo>
                <a:lnTo>
                  <a:pt x="12852" y="6362"/>
                </a:lnTo>
                <a:lnTo>
                  <a:pt x="29349" y="6362"/>
                </a:lnTo>
                <a:lnTo>
                  <a:pt x="29349" y="4978"/>
                </a:lnTo>
                <a:close/>
              </a:path>
              <a:path w="43179" h="190500">
                <a:moveTo>
                  <a:pt x="29349" y="6362"/>
                </a:moveTo>
                <a:lnTo>
                  <a:pt x="28803" y="6362"/>
                </a:lnTo>
                <a:lnTo>
                  <a:pt x="29349" y="6819"/>
                </a:lnTo>
                <a:lnTo>
                  <a:pt x="29349" y="6362"/>
                </a:lnTo>
                <a:close/>
              </a:path>
              <a:path w="43179" h="190500">
                <a:moveTo>
                  <a:pt x="28892" y="3327"/>
                </a:moveTo>
                <a:lnTo>
                  <a:pt x="12763" y="3327"/>
                </a:lnTo>
                <a:lnTo>
                  <a:pt x="12763" y="4978"/>
                </a:lnTo>
                <a:lnTo>
                  <a:pt x="28892" y="4978"/>
                </a:lnTo>
                <a:lnTo>
                  <a:pt x="28892" y="3327"/>
                </a:lnTo>
                <a:close/>
              </a:path>
              <a:path w="43179" h="190500">
                <a:moveTo>
                  <a:pt x="29590" y="0"/>
                </a:moveTo>
                <a:lnTo>
                  <a:pt x="12128" y="0"/>
                </a:lnTo>
                <a:lnTo>
                  <a:pt x="12268" y="1943"/>
                </a:lnTo>
                <a:lnTo>
                  <a:pt x="12268" y="3594"/>
                </a:lnTo>
                <a:lnTo>
                  <a:pt x="12763" y="3327"/>
                </a:lnTo>
                <a:lnTo>
                  <a:pt x="29438" y="3327"/>
                </a:lnTo>
                <a:lnTo>
                  <a:pt x="29438" y="1943"/>
                </a:lnTo>
                <a:lnTo>
                  <a:pt x="29590" y="0"/>
                </a:lnTo>
                <a:close/>
              </a:path>
              <a:path w="43179" h="190500">
                <a:moveTo>
                  <a:pt x="29438" y="3327"/>
                </a:moveTo>
                <a:lnTo>
                  <a:pt x="28892" y="3327"/>
                </a:lnTo>
                <a:lnTo>
                  <a:pt x="29438" y="3594"/>
                </a:lnTo>
                <a:lnTo>
                  <a:pt x="29438" y="3327"/>
                </a:lnTo>
                <a:close/>
              </a:path>
            </a:pathLst>
          </a:custGeom>
          <a:solidFill>
            <a:srgbClr val="FDF6EB"/>
          </a:solidFill>
        </p:spPr>
        <p:txBody>
          <a:bodyPr wrap="square" lIns="0" tIns="0" rIns="0" bIns="0" rtlCol="0"/>
          <a:lstStyle/>
          <a:p>
            <a:endParaRPr sz="9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Staff and Students – Changes Since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334000" cy="4572000"/>
          </a:xfrm>
        </p:spPr>
        <p:txBody>
          <a:bodyPr>
            <a:normAutofit fontScale="92500" lnSpcReduction="10000"/>
          </a:bodyPr>
          <a:lstStyle/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19  faculty (down 30%) and 9 staff</a:t>
            </a:r>
          </a:p>
          <a:p>
            <a:pPr marL="914400" lvl="1" indent="-457200">
              <a:spcBef>
                <a:spcPts val="600"/>
              </a:spcBef>
              <a:buClr>
                <a:srgbClr val="BEA06A"/>
              </a:buClr>
              <a:buSzPct val="120000"/>
              <a:buFont typeface="Arial"/>
              <a:buChar char="•"/>
            </a:pPr>
            <a:r>
              <a:rPr lang="en-US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 tech program managers</a:t>
            </a:r>
          </a:p>
          <a:p>
            <a:pPr marL="1260475" lvl="2" indent="-346075">
              <a:spcBef>
                <a:spcPts val="600"/>
              </a:spcBef>
              <a:buClr>
                <a:srgbClr val="9912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WSU Pilot Plant: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Frank </a:t>
            </a:r>
            <a:r>
              <a:rPr lang="en-US" sz="20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Younce</a:t>
            </a:r>
            <a:endParaRPr lang="en-US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260475" lvl="2" indent="-346075">
              <a:spcBef>
                <a:spcPts val="600"/>
              </a:spcBef>
              <a:buClr>
                <a:srgbClr val="991200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WSU Creamery: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John Haugen</a:t>
            </a:r>
          </a:p>
          <a:p>
            <a:pPr marL="1260475" lvl="2" indent="-346075">
              <a:spcBef>
                <a:spcPts val="600"/>
              </a:spcBef>
              <a:buClr>
                <a:srgbClr val="BEA06A"/>
              </a:buClr>
              <a:buSzPct val="120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 Idaho Food Technology Center: </a:t>
            </a:r>
            <a:r>
              <a:rPr lang="en-US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Josh Bevan</a:t>
            </a:r>
          </a:p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99 undergraduate students – double from 2012</a:t>
            </a:r>
          </a:p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54 graduate students -50% increase from 2012</a:t>
            </a:r>
          </a:p>
          <a:p>
            <a:pPr marL="454025" lvl="0" indent="-454025">
              <a:spcBef>
                <a:spcPts val="1000"/>
              </a:spcBef>
              <a:buClr>
                <a:srgbClr val="990000"/>
              </a:buClr>
              <a:buSzPct val="120000"/>
              <a:buFont typeface="Arial"/>
              <a:buChar char="•"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85 MS AG FSM students, 57 currently enrolled - up from 3 in 2012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09" y="1600200"/>
            <a:ext cx="2819401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10" y="3733800"/>
            <a:ext cx="28194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E4B7C1DD-857C-4D03-AAB3-C5C95BD51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625623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DBF7C2-F2E2-4C86-944F-20061B0E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951" y="267597"/>
            <a:ext cx="5034855" cy="918438"/>
          </a:xfrm>
        </p:spPr>
        <p:txBody>
          <a:bodyPr>
            <a:normAutofit/>
          </a:bodyPr>
          <a:lstStyle/>
          <a:p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Initiatives</a:t>
            </a:r>
          </a:p>
        </p:txBody>
      </p:sp>
      <p:pic>
        <p:nvPicPr>
          <p:cNvPr id="3078" name="Picture 6" descr="Image result for university of idaho food science">
            <a:extLst>
              <a:ext uri="{FF2B5EF4-FFF2-40B4-BE49-F238E27FC236}">
                <a16:creationId xmlns:a16="http://schemas.microsoft.com/office/drawing/2014/main" id="{966AC112-AF55-46B8-95B6-315E0656C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902" y="398096"/>
            <a:ext cx="2814068" cy="15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41400-3DD1-4977-B6AD-71E15DD0A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3663"/>
            <a:ext cx="5042359" cy="362691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for UI degree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enrollment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 minors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Joint degree – UI  with Law school – JD plus non thesis MS in food science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FSMA Regulatory compliance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Options UG WSU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 food safety degree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SFS role in CAFÉ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processing program – College of S Idaho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Washington CAFT initiative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Teaching- AFS degree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research and outreach</a:t>
            </a:r>
          </a:p>
        </p:txBody>
      </p:sp>
      <p:pic>
        <p:nvPicPr>
          <p:cNvPr id="3074" name="Picture 2" descr="Image result for law school university of idaho">
            <a:extLst>
              <a:ext uri="{FF2B5EF4-FFF2-40B4-BE49-F238E27FC236}">
                <a16:creationId xmlns:a16="http://schemas.microsoft.com/office/drawing/2014/main" id="{CB8C407E-AE43-4E67-BC64-9EB65B55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72" y="2121593"/>
            <a:ext cx="2806566" cy="76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erome idaho">
            <a:extLst>
              <a:ext uri="{FF2B5EF4-FFF2-40B4-BE49-F238E27FC236}">
                <a16:creationId xmlns:a16="http://schemas.microsoft.com/office/drawing/2014/main" id="{5AA1B1FC-55A8-403B-B618-8AA32298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26" y="2989731"/>
            <a:ext cx="2653620" cy="176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4" descr="A picture containing outdoor, building&#10;&#10;Description generated with very high confidence">
            <a:extLst>
              <a:ext uri="{FF2B5EF4-FFF2-40B4-BE49-F238E27FC236}">
                <a16:creationId xmlns:a16="http://schemas.microsoft.com/office/drawing/2014/main" id="{53396420-64F9-49C6-9AFC-73D4F9CD06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884027"/>
            <a:ext cx="3200400" cy="19050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79510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1213</Words>
  <Application>Microsoft Office PowerPoint</Application>
  <PresentationFormat>On-screen Show (4:3)</PresentationFormat>
  <Paragraphs>281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Office Theme</vt:lpstr>
      <vt:lpstr>School of Food Science University of Idaho/ Washington State September 20, 2018</vt:lpstr>
      <vt:lpstr>What is The School of Food Science? </vt:lpstr>
      <vt:lpstr>The Regional Food Industry </vt:lpstr>
      <vt:lpstr>PowerPoint Presentation</vt:lpstr>
      <vt:lpstr>PowerPoint Presentation</vt:lpstr>
      <vt:lpstr>PowerPoint Presentation</vt:lpstr>
      <vt:lpstr>AGRICULTURE - A  Cornerstone of Washington’s Economy Food Processing Industry Gross Sales and Employment by County</vt:lpstr>
      <vt:lpstr>Our Staff and Students – Changes Since 2012</vt:lpstr>
      <vt:lpstr>New Initiatives</vt:lpstr>
      <vt:lpstr>CAFT Training and Conferences</vt:lpstr>
      <vt:lpstr>School of Food Science Distance Learning</vt:lpstr>
      <vt:lpstr>School of Food Science Everett Academic Programs</vt:lpstr>
      <vt:lpstr>The University Vision</vt:lpstr>
      <vt:lpstr>Problem - A Growing Sector, but Declining Domestic Workforce</vt:lpstr>
      <vt:lpstr>Solution</vt:lpstr>
      <vt:lpstr>Phase I Center for Advanced Food Technology</vt:lpstr>
      <vt:lpstr> Waterfront Place and Marina Village</vt:lpstr>
      <vt:lpstr>PowerPoint Presentation</vt:lpstr>
      <vt:lpstr>Conference Center</vt:lpstr>
      <vt:lpstr>Phase II Center for Advanced Food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CAFÉ – Statewide Initiative</vt:lpstr>
      <vt:lpstr>Anthony’s Home Port – Everett  &amp; SFS Partnership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SFS Initiatives - 2018</dc:title>
  <dc:creator>Rasco, Barbara</dc:creator>
  <cp:lastModifiedBy>Matthew Andrews</cp:lastModifiedBy>
  <cp:revision>10</cp:revision>
  <dcterms:created xsi:type="dcterms:W3CDTF">2018-09-16T04:01:59Z</dcterms:created>
  <dcterms:modified xsi:type="dcterms:W3CDTF">2018-09-20T14:39:06Z</dcterms:modified>
</cp:coreProperties>
</file>