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3" r:id="rId2"/>
    <p:sldId id="315" r:id="rId3"/>
    <p:sldId id="290" r:id="rId4"/>
    <p:sldId id="329" r:id="rId5"/>
    <p:sldId id="303" r:id="rId6"/>
    <p:sldId id="301" r:id="rId7"/>
    <p:sldId id="299" r:id="rId8"/>
    <p:sldId id="341" r:id="rId9"/>
    <p:sldId id="340" r:id="rId10"/>
    <p:sldId id="342" r:id="rId11"/>
    <p:sldId id="343" r:id="rId12"/>
    <p:sldId id="344" r:id="rId13"/>
    <p:sldId id="345" r:id="rId14"/>
    <p:sldId id="346" r:id="rId15"/>
    <p:sldId id="293" r:id="rId16"/>
    <p:sldId id="296" r:id="rId17"/>
    <p:sldId id="331" r:id="rId18"/>
    <p:sldId id="330" r:id="rId19"/>
    <p:sldId id="311" r:id="rId20"/>
    <p:sldId id="332" r:id="rId21"/>
    <p:sldId id="333" r:id="rId22"/>
    <p:sldId id="292" r:id="rId23"/>
    <p:sldId id="294" r:id="rId24"/>
    <p:sldId id="324" r:id="rId25"/>
    <p:sldId id="325" r:id="rId26"/>
    <p:sldId id="326" r:id="rId27"/>
    <p:sldId id="327" r:id="rId28"/>
    <p:sldId id="320" r:id="rId29"/>
    <p:sldId id="350" r:id="rId30"/>
    <p:sldId id="322" r:id="rId31"/>
    <p:sldId id="323" r:id="rId32"/>
    <p:sldId id="348" r:id="rId33"/>
    <p:sldId id="349" r:id="rId34"/>
    <p:sldId id="334" r:id="rId35"/>
    <p:sldId id="335" r:id="rId3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FE9"/>
    <a:srgbClr val="7BA2B5"/>
    <a:srgbClr val="008000"/>
    <a:srgbClr val="0033CC"/>
    <a:srgbClr val="E8B7BA"/>
    <a:srgbClr val="C7C8CC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5" autoAdjust="0"/>
  </p:normalViewPr>
  <p:slideViewPr>
    <p:cSldViewPr>
      <p:cViewPr varScale="1">
        <p:scale>
          <a:sx n="100" d="100"/>
          <a:sy n="100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8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.drive.wisc.edu\food_lab\Lab%20Shared\Projects\DMI%202016%20Lm%20high%20moisture%20cheese\DRI170714%20updated%20LM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.drive.wisc.edu\food_lab\Lab%20Shared\Projects\DMI%202016%20Lm%20high%20moisture%20cheese\DRI170714%20updated%20LM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.drive.wisc.edu\Food_Lab\Lab%20Shared\Projects\DMI%202016%20Lm%20high%20moisture%20cheese\DRI161110%20LM%20Data_05May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i.drive.wisc.edu\Food_Lab\Lab%20Shared\Projects\DMI%202016%20Lm%20high%20moisture%20cheese\DRI161110%20LM%20Data_05May201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.drive.wisc.edu\food_lab\Lab%20Shared\Projects\DMI%202016%20Lm%20high%20moisture%20cheese\PHASE%202%20-%20Fermentates\LM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odlab\Desktop\Compiled%20culture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i.drive.wisc.edu\food_lab\Lab%20Shared\Independent%20Study%20Projects\Brown%202018\MB180117_dataSummary_3Apr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29209027869124E-2"/>
          <c:y val="6.8910838113175235E-2"/>
          <c:w val="0.90710101978063851"/>
          <c:h val="0.83912549820161364"/>
        </c:manualLayout>
      </c:layout>
      <c:lineChart>
        <c:grouping val="standard"/>
        <c:varyColors val="0"/>
        <c:ser>
          <c:idx val="0"/>
          <c:order val="0"/>
          <c:tx>
            <c:strRef>
              <c:f>Sheet4!$AI$2</c:f>
              <c:strCache>
                <c:ptCount val="1"/>
                <c:pt idx="0">
                  <c:v>Turkey Control No Antimicrobials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Sheet4!$AH$3:$AH$6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Sheet4!$AI$3:$AI$6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2.4083333333333332</c:v>
                </c:pt>
                <c:pt idx="2">
                  <c:v>5.0066666666666668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8-4BD1-A4A1-601CCCBFFE7A}"/>
            </c:ext>
          </c:extLst>
        </c:ser>
        <c:ser>
          <c:idx val="2"/>
          <c:order val="1"/>
          <c:tx>
            <c:strRef>
              <c:f>Sheet4!$AK$2</c:f>
              <c:strCache>
                <c:ptCount val="1"/>
                <c:pt idx="0">
                  <c:v>Beef Control No Antimicrobials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Sheet4!$AH$3:$AH$6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Sheet4!$AK$3:$AK$6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0.55833333333333324</c:v>
                </c:pt>
                <c:pt idx="2">
                  <c:v>2.3583333333333334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EE8-4BD1-A4A1-601CCCBFFE7A}"/>
            </c:ext>
          </c:extLst>
        </c:ser>
        <c:ser>
          <c:idx val="3"/>
          <c:order val="2"/>
          <c:tx>
            <c:strRef>
              <c:f>Sheet4!$AL$2</c:f>
              <c:strCache>
                <c:ptCount val="1"/>
                <c:pt idx="0">
                  <c:v>Turkey - 2.0% buffered vinegar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Sheet4!$AH$3:$AH$6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Sheet4!$AL$3:$AL$6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-0.15166666666666662</c:v>
                </c:pt>
                <c:pt idx="2">
                  <c:v>0.19833333333333339</c:v>
                </c:pt>
                <c:pt idx="3">
                  <c:v>1.7933333333333332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EE8-4BD1-A4A1-601CCCBFFE7A}"/>
            </c:ext>
          </c:extLst>
        </c:ser>
        <c:ser>
          <c:idx val="5"/>
          <c:order val="3"/>
          <c:tx>
            <c:strRef>
              <c:f>Sheet4!$AN$2</c:f>
              <c:strCache>
                <c:ptCount val="1"/>
                <c:pt idx="0">
                  <c:v>Beef - 2.0% buffered vinegar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noFill/>
              <a:ln>
                <a:solidFill>
                  <a:srgbClr val="C00000"/>
                </a:solidFill>
              </a:ln>
            </c:spPr>
          </c:marker>
          <c:cat>
            <c:numRef>
              <c:f>Sheet4!$AH$3:$AH$6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Sheet4!$AN$3:$AN$6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-0.11833333333333347</c:v>
                </c:pt>
                <c:pt idx="2">
                  <c:v>-0.24666666666666667</c:v>
                </c:pt>
                <c:pt idx="3">
                  <c:v>-0.3450000000000002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EE8-4BD1-A4A1-601CCCBFF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252944"/>
        <c:axId val="480252160"/>
      </c:lineChart>
      <c:catAx>
        <c:axId val="48025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Weeks storage at 40F (4C)</a:t>
                </a:r>
              </a:p>
            </c:rich>
          </c:tx>
          <c:layout>
            <c:manualLayout>
              <c:xMode val="edge"/>
              <c:yMode val="edge"/>
              <c:x val="0.41754654428929572"/>
              <c:y val="0.945679012345678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480252160"/>
        <c:crosses val="autoZero"/>
        <c:auto val="1"/>
        <c:lblAlgn val="ctr"/>
        <c:lblOffset val="100"/>
        <c:noMultiLvlLbl val="0"/>
      </c:catAx>
      <c:valAx>
        <c:axId val="480252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Change Populations L. monocytogenes (Log CFU/g)</a:t>
                </a:r>
              </a:p>
            </c:rich>
          </c:tx>
          <c:layout>
            <c:manualLayout>
              <c:xMode val="edge"/>
              <c:yMode val="edge"/>
              <c:x val="1.3061573027896557E-2"/>
              <c:y val="0.182038106347817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0252944"/>
        <c:crosses val="autoZero"/>
        <c:crossBetween val="midCat"/>
      </c:val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0019866532640864"/>
          <c:y val="0.26698390063446792"/>
          <c:w val="0.39980135051566928"/>
          <c:h val="0.1827036064936327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'Propionic - Compiled Data'!$M$3</c:f>
              <c:strCache>
                <c:ptCount val="1"/>
                <c:pt idx="0">
                  <c:v>pH 5.25, 50%H2O</c:v>
                </c:pt>
              </c:strCache>
            </c:strRef>
          </c:tx>
          <c:spPr>
            <a:ln w="19050" cap="rnd">
              <a:solidFill>
                <a:srgbClr val="008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Data'!$M$82:$M$90</c:f>
                <c:numCache>
                  <c:formatCode>General</c:formatCode>
                  <c:ptCount val="9"/>
                  <c:pt idx="0">
                    <c:v>0.48434147733460092</c:v>
                  </c:pt>
                  <c:pt idx="1">
                    <c:v>0.61402768667218954</c:v>
                  </c:pt>
                  <c:pt idx="2">
                    <c:v>0.18044389709823935</c:v>
                  </c:pt>
                  <c:pt idx="3">
                    <c:v>0.10028293307770106</c:v>
                  </c:pt>
                  <c:pt idx="4">
                    <c:v>0.10212737145349432</c:v>
                  </c:pt>
                  <c:pt idx="5">
                    <c:v>0.10424330514074592</c:v>
                  </c:pt>
                  <c:pt idx="6">
                    <c:v>7.6332605527825823E-2</c:v>
                  </c:pt>
                  <c:pt idx="7">
                    <c:v>0.165045448286222</c:v>
                  </c:pt>
                  <c:pt idx="8">
                    <c:v>0.21593208808944223</c:v>
                  </c:pt>
                </c:numCache>
              </c:numRef>
            </c:plus>
            <c:minus>
              <c:numRef>
                <c:f>'Propionic - Compiled Data'!$M$82:$M$90</c:f>
                <c:numCache>
                  <c:formatCode>General</c:formatCode>
                  <c:ptCount val="9"/>
                  <c:pt idx="0">
                    <c:v>0.48434147733460092</c:v>
                  </c:pt>
                  <c:pt idx="1">
                    <c:v>0.61402768667218954</c:v>
                  </c:pt>
                  <c:pt idx="2">
                    <c:v>0.18044389709823935</c:v>
                  </c:pt>
                  <c:pt idx="3">
                    <c:v>0.10028293307770106</c:v>
                  </c:pt>
                  <c:pt idx="4">
                    <c:v>0.10212737145349432</c:v>
                  </c:pt>
                  <c:pt idx="5">
                    <c:v>0.10424330514074592</c:v>
                  </c:pt>
                  <c:pt idx="6">
                    <c:v>7.6332605527825823E-2</c:v>
                  </c:pt>
                  <c:pt idx="7">
                    <c:v>0.165045448286222</c:v>
                  </c:pt>
                  <c:pt idx="8">
                    <c:v>0.21593208808944223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Data'!$M$69:$M$77</c:f>
              <c:numCache>
                <c:formatCode>0.00</c:formatCode>
                <c:ptCount val="9"/>
                <c:pt idx="0">
                  <c:v>3.4166666666666665</c:v>
                </c:pt>
                <c:pt idx="1">
                  <c:v>3.2349999999999999</c:v>
                </c:pt>
                <c:pt idx="2">
                  <c:v>3.08</c:v>
                </c:pt>
                <c:pt idx="3">
                  <c:v>2.8216666666666668</c:v>
                </c:pt>
                <c:pt idx="4">
                  <c:v>2.8550000000000004</c:v>
                </c:pt>
                <c:pt idx="5">
                  <c:v>2.6133333333333333</c:v>
                </c:pt>
                <c:pt idx="6">
                  <c:v>2.5733333333333337</c:v>
                </c:pt>
                <c:pt idx="7">
                  <c:v>2.59</c:v>
                </c:pt>
                <c:pt idx="8">
                  <c:v>2.6733333333333333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0F-4936-A60A-092047A1F570}"/>
            </c:ext>
          </c:extLst>
        </c:ser>
        <c:ser>
          <c:idx val="1"/>
          <c:order val="1"/>
          <c:tx>
            <c:strRef>
              <c:f>'Propionic - Compiled Data'!$N$3</c:f>
              <c:strCache>
                <c:ptCount val="1"/>
                <c:pt idx="0">
                  <c:v>pH 5.50, 50%H2O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Data'!$N$82:$N$90</c:f>
                <c:numCache>
                  <c:formatCode>General</c:formatCode>
                  <c:ptCount val="9"/>
                  <c:pt idx="0">
                    <c:v>8.5712698398000872E-2</c:v>
                  </c:pt>
                  <c:pt idx="1">
                    <c:v>0.17996295915178395</c:v>
                  </c:pt>
                  <c:pt idx="2">
                    <c:v>0.12448560827126429</c:v>
                  </c:pt>
                  <c:pt idx="3">
                    <c:v>0.32065038073681856</c:v>
                  </c:pt>
                  <c:pt idx="4">
                    <c:v>0.10230672835481872</c:v>
                  </c:pt>
                  <c:pt idx="5">
                    <c:v>0.11737404596701385</c:v>
                  </c:pt>
                  <c:pt idx="6">
                    <c:v>0.11272385136547931</c:v>
                  </c:pt>
                  <c:pt idx="7">
                    <c:v>3.6147844564602669E-2</c:v>
                  </c:pt>
                  <c:pt idx="8">
                    <c:v>0.10515068552637519</c:v>
                  </c:pt>
                </c:numCache>
              </c:numRef>
            </c:plus>
            <c:minus>
              <c:numRef>
                <c:f>'Propionic - Compiled Data'!$N$82:$N$90</c:f>
                <c:numCache>
                  <c:formatCode>General</c:formatCode>
                  <c:ptCount val="9"/>
                  <c:pt idx="0">
                    <c:v>8.5712698398000872E-2</c:v>
                  </c:pt>
                  <c:pt idx="1">
                    <c:v>0.17996295915178395</c:v>
                  </c:pt>
                  <c:pt idx="2">
                    <c:v>0.12448560827126429</c:v>
                  </c:pt>
                  <c:pt idx="3">
                    <c:v>0.32065038073681856</c:v>
                  </c:pt>
                  <c:pt idx="4">
                    <c:v>0.10230672835481872</c:v>
                  </c:pt>
                  <c:pt idx="5">
                    <c:v>0.11737404596701385</c:v>
                  </c:pt>
                  <c:pt idx="6">
                    <c:v>0.11272385136547931</c:v>
                  </c:pt>
                  <c:pt idx="7">
                    <c:v>3.6147844564602669E-2</c:v>
                  </c:pt>
                  <c:pt idx="8">
                    <c:v>0.10515068552637519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Data'!$N$69:$N$77</c:f>
              <c:numCache>
                <c:formatCode>0.00</c:formatCode>
                <c:ptCount val="9"/>
                <c:pt idx="0">
                  <c:v>3.2333333333333338</c:v>
                </c:pt>
                <c:pt idx="1">
                  <c:v>3.1466666666666665</c:v>
                </c:pt>
                <c:pt idx="2">
                  <c:v>3.1016666666666666</c:v>
                </c:pt>
                <c:pt idx="3">
                  <c:v>3.0016666666666669</c:v>
                </c:pt>
                <c:pt idx="4">
                  <c:v>2.9866666666666664</c:v>
                </c:pt>
                <c:pt idx="5">
                  <c:v>2.7316666666666669</c:v>
                </c:pt>
                <c:pt idx="6">
                  <c:v>2.7966666666666669</c:v>
                </c:pt>
                <c:pt idx="7">
                  <c:v>2.7033333333333336</c:v>
                </c:pt>
                <c:pt idx="8">
                  <c:v>2.7816666666666663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0F-4936-A60A-092047A1F570}"/>
            </c:ext>
          </c:extLst>
        </c:ser>
        <c:ser>
          <c:idx val="2"/>
          <c:order val="2"/>
          <c:tx>
            <c:strRef>
              <c:f>'Propionic - Compiled Data'!$O$3</c:f>
              <c:strCache>
                <c:ptCount val="1"/>
                <c:pt idx="0">
                  <c:v>pH 5.75, 50%H2O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Data'!$O$82:$O$90</c:f>
                <c:numCache>
                  <c:formatCode>General</c:formatCode>
                  <c:ptCount val="9"/>
                  <c:pt idx="0">
                    <c:v>0.11356349178616641</c:v>
                  </c:pt>
                  <c:pt idx="1">
                    <c:v>9.9015991974360715E-2</c:v>
                  </c:pt>
                  <c:pt idx="2">
                    <c:v>8.7407093533648547E-2</c:v>
                  </c:pt>
                  <c:pt idx="3">
                    <c:v>0.1150072461485217</c:v>
                  </c:pt>
                  <c:pt idx="4">
                    <c:v>7.1460945044595214E-2</c:v>
                  </c:pt>
                  <c:pt idx="5">
                    <c:v>4.5166359162544807E-2</c:v>
                  </c:pt>
                  <c:pt idx="6">
                    <c:v>4.277849927241472E-2</c:v>
                  </c:pt>
                  <c:pt idx="7">
                    <c:v>8.7044050150867178E-2</c:v>
                  </c:pt>
                  <c:pt idx="8">
                    <c:v>3.8686776379877816E-2</c:v>
                  </c:pt>
                </c:numCache>
              </c:numRef>
            </c:plus>
            <c:minus>
              <c:numRef>
                <c:f>'Propionic - Compiled Data'!$O$82:$O$90</c:f>
                <c:numCache>
                  <c:formatCode>General</c:formatCode>
                  <c:ptCount val="9"/>
                  <c:pt idx="0">
                    <c:v>0.11356349178616641</c:v>
                  </c:pt>
                  <c:pt idx="1">
                    <c:v>9.9015991974360715E-2</c:v>
                  </c:pt>
                  <c:pt idx="2">
                    <c:v>8.7407093533648547E-2</c:v>
                  </c:pt>
                  <c:pt idx="3">
                    <c:v>0.1150072461485217</c:v>
                  </c:pt>
                  <c:pt idx="4">
                    <c:v>7.1460945044595214E-2</c:v>
                  </c:pt>
                  <c:pt idx="5">
                    <c:v>4.5166359162544807E-2</c:v>
                  </c:pt>
                  <c:pt idx="6">
                    <c:v>4.277849927241472E-2</c:v>
                  </c:pt>
                  <c:pt idx="7">
                    <c:v>8.7044050150867178E-2</c:v>
                  </c:pt>
                  <c:pt idx="8">
                    <c:v>3.8686776379877816E-2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Data'!$O$69:$O$77</c:f>
              <c:numCache>
                <c:formatCode>0.00</c:formatCode>
                <c:ptCount val="9"/>
                <c:pt idx="0">
                  <c:v>3.2216666666666662</c:v>
                </c:pt>
                <c:pt idx="1">
                  <c:v>3.0008333333333339</c:v>
                </c:pt>
                <c:pt idx="2">
                  <c:v>3.24</c:v>
                </c:pt>
                <c:pt idx="3">
                  <c:v>3.0466666666666669</c:v>
                </c:pt>
                <c:pt idx="4">
                  <c:v>3.063333333333333</c:v>
                </c:pt>
                <c:pt idx="5">
                  <c:v>3.0400000000000005</c:v>
                </c:pt>
                <c:pt idx="6">
                  <c:v>2.9949999999999997</c:v>
                </c:pt>
                <c:pt idx="7">
                  <c:v>2.9483333333333337</c:v>
                </c:pt>
                <c:pt idx="8">
                  <c:v>3.0483333333333338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0F-4936-A60A-092047A1F570}"/>
            </c:ext>
          </c:extLst>
        </c:ser>
        <c:ser>
          <c:idx val="3"/>
          <c:order val="3"/>
          <c:tx>
            <c:strRef>
              <c:f>'Propionic - Compiled Data'!$P$3</c:f>
              <c:strCache>
                <c:ptCount val="1"/>
                <c:pt idx="0">
                  <c:v>pH 6.00, 50%H2O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Data'!$P$82:$P$90</c:f>
                <c:numCache>
                  <c:formatCode>General</c:formatCode>
                  <c:ptCount val="9"/>
                  <c:pt idx="0">
                    <c:v>0.2758985320729343</c:v>
                  </c:pt>
                  <c:pt idx="1">
                    <c:v>0.23021728866442673</c:v>
                  </c:pt>
                  <c:pt idx="2">
                    <c:v>0.24709647238814775</c:v>
                  </c:pt>
                  <c:pt idx="3">
                    <c:v>0.10387492478938321</c:v>
                  </c:pt>
                  <c:pt idx="4">
                    <c:v>0.18378429385196846</c:v>
                  </c:pt>
                  <c:pt idx="5">
                    <c:v>0.57694598245127449</c:v>
                  </c:pt>
                  <c:pt idx="6">
                    <c:v>0.38815804341359045</c:v>
                  </c:pt>
                  <c:pt idx="7">
                    <c:v>0.64397981334821097</c:v>
                  </c:pt>
                  <c:pt idx="8">
                    <c:v>0.73947729286751174</c:v>
                  </c:pt>
                </c:numCache>
              </c:numRef>
            </c:plus>
            <c:minus>
              <c:numRef>
                <c:f>'Propionic - Compiled Data'!$P$82:$P$90</c:f>
                <c:numCache>
                  <c:formatCode>General</c:formatCode>
                  <c:ptCount val="9"/>
                  <c:pt idx="0">
                    <c:v>0.2758985320729343</c:v>
                  </c:pt>
                  <c:pt idx="1">
                    <c:v>0.23021728866442673</c:v>
                  </c:pt>
                  <c:pt idx="2">
                    <c:v>0.24709647238814775</c:v>
                  </c:pt>
                  <c:pt idx="3">
                    <c:v>0.10387492478938321</c:v>
                  </c:pt>
                  <c:pt idx="4">
                    <c:v>0.18378429385196846</c:v>
                  </c:pt>
                  <c:pt idx="5">
                    <c:v>0.57694598245127449</c:v>
                  </c:pt>
                  <c:pt idx="6">
                    <c:v>0.38815804341359045</c:v>
                  </c:pt>
                  <c:pt idx="7">
                    <c:v>0.64397981334821097</c:v>
                  </c:pt>
                  <c:pt idx="8">
                    <c:v>0.73947729286751174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Data'!$P$69:$P$77</c:f>
              <c:numCache>
                <c:formatCode>0.00</c:formatCode>
                <c:ptCount val="9"/>
                <c:pt idx="0">
                  <c:v>3.24</c:v>
                </c:pt>
                <c:pt idx="1">
                  <c:v>3.24</c:v>
                </c:pt>
                <c:pt idx="2">
                  <c:v>3.6216666666666661</c:v>
                </c:pt>
                <c:pt idx="3">
                  <c:v>3.7450000000000006</c:v>
                </c:pt>
                <c:pt idx="4">
                  <c:v>4.4283333333333337</c:v>
                </c:pt>
                <c:pt idx="5">
                  <c:v>4.6166666666666663</c:v>
                </c:pt>
                <c:pt idx="6">
                  <c:v>4.6833333333333336</c:v>
                </c:pt>
                <c:pt idx="7">
                  <c:v>5.3049999999999997</c:v>
                </c:pt>
                <c:pt idx="8">
                  <c:v>5.376666666666666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0F-4936-A60A-092047A1F570}"/>
            </c:ext>
          </c:extLst>
        </c:ser>
        <c:ser>
          <c:idx val="4"/>
          <c:order val="4"/>
          <c:tx>
            <c:strRef>
              <c:f>'Propionic - Compiled Data'!$Q$3</c:f>
              <c:strCache>
                <c:ptCount val="1"/>
                <c:pt idx="0">
                  <c:v>pH 5.25, 56%H2O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Data'!$Q$82:$Q$90</c:f>
                <c:numCache>
                  <c:formatCode>General</c:formatCode>
                  <c:ptCount val="9"/>
                  <c:pt idx="0">
                    <c:v>5.4283207962192624E-2</c:v>
                  </c:pt>
                  <c:pt idx="1">
                    <c:v>4.9665548085837834E-2</c:v>
                  </c:pt>
                  <c:pt idx="2">
                    <c:v>5.715476066494081E-2</c:v>
                  </c:pt>
                  <c:pt idx="3">
                    <c:v>9.4586820787394457E-2</c:v>
                  </c:pt>
                  <c:pt idx="4">
                    <c:v>9.6678160236253183E-2</c:v>
                  </c:pt>
                  <c:pt idx="5">
                    <c:v>0.11771434350437783</c:v>
                  </c:pt>
                  <c:pt idx="6">
                    <c:v>0.16801785619391779</c:v>
                  </c:pt>
                  <c:pt idx="7">
                    <c:v>0.1038588786125995</c:v>
                  </c:pt>
                  <c:pt idx="8">
                    <c:v>0.22382284661460866</c:v>
                  </c:pt>
                </c:numCache>
              </c:numRef>
            </c:plus>
            <c:minus>
              <c:numRef>
                <c:f>'Propionic - Compiled Data'!$Q$82:$Q$90</c:f>
                <c:numCache>
                  <c:formatCode>General</c:formatCode>
                  <c:ptCount val="9"/>
                  <c:pt idx="0">
                    <c:v>5.4283207962192624E-2</c:v>
                  </c:pt>
                  <c:pt idx="1">
                    <c:v>4.9665548085837834E-2</c:v>
                  </c:pt>
                  <c:pt idx="2">
                    <c:v>5.715476066494081E-2</c:v>
                  </c:pt>
                  <c:pt idx="3">
                    <c:v>9.4586820787394457E-2</c:v>
                  </c:pt>
                  <c:pt idx="4">
                    <c:v>9.6678160236253183E-2</c:v>
                  </c:pt>
                  <c:pt idx="5">
                    <c:v>0.11771434350437783</c:v>
                  </c:pt>
                  <c:pt idx="6">
                    <c:v>0.16801785619391779</c:v>
                  </c:pt>
                  <c:pt idx="7">
                    <c:v>0.1038588786125995</c:v>
                  </c:pt>
                  <c:pt idx="8">
                    <c:v>0.22382284661460866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Data'!$Q$69:$Q$77</c:f>
              <c:numCache>
                <c:formatCode>0.00</c:formatCode>
                <c:ptCount val="9"/>
                <c:pt idx="0">
                  <c:v>3.2133333333333334</c:v>
                </c:pt>
                <c:pt idx="1">
                  <c:v>3.063333333333333</c:v>
                </c:pt>
                <c:pt idx="2">
                  <c:v>3.0766666666666662</c:v>
                </c:pt>
                <c:pt idx="3">
                  <c:v>2.8866666666666667</c:v>
                </c:pt>
                <c:pt idx="4">
                  <c:v>2.9233333333333333</c:v>
                </c:pt>
                <c:pt idx="5">
                  <c:v>2.7316666666666669</c:v>
                </c:pt>
                <c:pt idx="6">
                  <c:v>2.4950000000000001</c:v>
                </c:pt>
                <c:pt idx="7">
                  <c:v>2.6333333333333333</c:v>
                </c:pt>
                <c:pt idx="8">
                  <c:v>2.5283333333333333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0F-4936-A60A-092047A1F570}"/>
            </c:ext>
          </c:extLst>
        </c:ser>
        <c:ser>
          <c:idx val="5"/>
          <c:order val="5"/>
          <c:tx>
            <c:strRef>
              <c:f>'Propionic - Compiled Data'!$R$3</c:f>
              <c:strCache>
                <c:ptCount val="1"/>
                <c:pt idx="0">
                  <c:v>pH 5.50, 56%H2O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Data'!$R$82:$R$90</c:f>
                <c:numCache>
                  <c:formatCode>General</c:formatCode>
                  <c:ptCount val="9"/>
                  <c:pt idx="0">
                    <c:v>5.492419017761356E-2</c:v>
                  </c:pt>
                  <c:pt idx="1">
                    <c:v>3.8470768123342818E-2</c:v>
                  </c:pt>
                  <c:pt idx="2">
                    <c:v>5.8537737116040503E-2</c:v>
                  </c:pt>
                  <c:pt idx="3">
                    <c:v>9.8877028002801001E-2</c:v>
                  </c:pt>
                  <c:pt idx="4">
                    <c:v>6.1237243569579505E-2</c:v>
                  </c:pt>
                  <c:pt idx="5">
                    <c:v>8.6717933554715215E-2</c:v>
                  </c:pt>
                  <c:pt idx="6">
                    <c:v>0.1555634918610404</c:v>
                  </c:pt>
                  <c:pt idx="7">
                    <c:v>5.504543577809163E-2</c:v>
                  </c:pt>
                  <c:pt idx="8">
                    <c:v>0.12890565025113004</c:v>
                  </c:pt>
                </c:numCache>
              </c:numRef>
            </c:plus>
            <c:minus>
              <c:numRef>
                <c:f>'Propionic - Compiled Data'!$R$82:$R$90</c:f>
                <c:numCache>
                  <c:formatCode>General</c:formatCode>
                  <c:ptCount val="9"/>
                  <c:pt idx="0">
                    <c:v>5.492419017761356E-2</c:v>
                  </c:pt>
                  <c:pt idx="1">
                    <c:v>3.8470768123342818E-2</c:v>
                  </c:pt>
                  <c:pt idx="2">
                    <c:v>5.8537737116040503E-2</c:v>
                  </c:pt>
                  <c:pt idx="3">
                    <c:v>9.8877028002801001E-2</c:v>
                  </c:pt>
                  <c:pt idx="4">
                    <c:v>6.1237243569579505E-2</c:v>
                  </c:pt>
                  <c:pt idx="5">
                    <c:v>8.6717933554715215E-2</c:v>
                  </c:pt>
                  <c:pt idx="6">
                    <c:v>0.1555634918610404</c:v>
                  </c:pt>
                  <c:pt idx="7">
                    <c:v>5.504543577809163E-2</c:v>
                  </c:pt>
                  <c:pt idx="8">
                    <c:v>0.12890565025113004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Data'!$R$69:$R$77</c:f>
              <c:numCache>
                <c:formatCode>0.00</c:formatCode>
                <c:ptCount val="9"/>
                <c:pt idx="0">
                  <c:v>3.2083333333333335</c:v>
                </c:pt>
                <c:pt idx="1">
                  <c:v>3.1300000000000003</c:v>
                </c:pt>
                <c:pt idx="2">
                  <c:v>3.1366666666666667</c:v>
                </c:pt>
                <c:pt idx="3">
                  <c:v>3.0983333333333332</c:v>
                </c:pt>
                <c:pt idx="4">
                  <c:v>3.0150000000000001</c:v>
                </c:pt>
                <c:pt idx="5">
                  <c:v>2.9499999999999997</c:v>
                </c:pt>
                <c:pt idx="6">
                  <c:v>2.92</c:v>
                </c:pt>
                <c:pt idx="7">
                  <c:v>2.875</c:v>
                </c:pt>
                <c:pt idx="8">
                  <c:v>2.9616666666666664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0F-4936-A60A-092047A1F570}"/>
            </c:ext>
          </c:extLst>
        </c:ser>
        <c:ser>
          <c:idx val="6"/>
          <c:order val="6"/>
          <c:tx>
            <c:strRef>
              <c:f>'Propionic - Compiled Data'!$S$3</c:f>
              <c:strCache>
                <c:ptCount val="1"/>
                <c:pt idx="0">
                  <c:v>pH 5.75, 56%H2O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Data'!$S$82:$S$90</c:f>
                <c:numCache>
                  <c:formatCode>General</c:formatCode>
                  <c:ptCount val="9"/>
                  <c:pt idx="0">
                    <c:v>0.50405026204404269</c:v>
                  </c:pt>
                  <c:pt idx="1">
                    <c:v>0.56109416916117316</c:v>
                  </c:pt>
                  <c:pt idx="2">
                    <c:v>0.10925505327748757</c:v>
                  </c:pt>
                  <c:pt idx="3">
                    <c:v>9.6072888995803532E-2</c:v>
                  </c:pt>
                  <c:pt idx="4">
                    <c:v>4.5350486950711616E-2</c:v>
                  </c:pt>
                  <c:pt idx="5">
                    <c:v>6.2182527020592127E-2</c:v>
                  </c:pt>
                  <c:pt idx="6">
                    <c:v>2.7141603981096461E-2</c:v>
                  </c:pt>
                  <c:pt idx="7">
                    <c:v>2.9268868558020286E-2</c:v>
                  </c:pt>
                  <c:pt idx="8">
                    <c:v>9.7570487341203729E-2</c:v>
                  </c:pt>
                </c:numCache>
              </c:numRef>
            </c:plus>
            <c:minus>
              <c:numRef>
                <c:f>'Propionic - Compiled Data'!$S$82:$S$90</c:f>
                <c:numCache>
                  <c:formatCode>General</c:formatCode>
                  <c:ptCount val="9"/>
                  <c:pt idx="0">
                    <c:v>0.50405026204404269</c:v>
                  </c:pt>
                  <c:pt idx="1">
                    <c:v>0.56109416916117316</c:v>
                  </c:pt>
                  <c:pt idx="2">
                    <c:v>0.10925505327748757</c:v>
                  </c:pt>
                  <c:pt idx="3">
                    <c:v>9.6072888995803532E-2</c:v>
                  </c:pt>
                  <c:pt idx="4">
                    <c:v>4.5350486950711616E-2</c:v>
                  </c:pt>
                  <c:pt idx="5">
                    <c:v>6.2182527020592127E-2</c:v>
                  </c:pt>
                  <c:pt idx="6">
                    <c:v>2.7141603981096461E-2</c:v>
                  </c:pt>
                  <c:pt idx="7">
                    <c:v>2.9268868558020286E-2</c:v>
                  </c:pt>
                  <c:pt idx="8">
                    <c:v>9.7570487341203729E-2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Data'!$S$69:$S$77</c:f>
              <c:numCache>
                <c:formatCode>0.00</c:formatCode>
                <c:ptCount val="9"/>
                <c:pt idx="0">
                  <c:v>3.4733333333333332</c:v>
                </c:pt>
                <c:pt idx="1">
                  <c:v>3.3366666666666664</c:v>
                </c:pt>
                <c:pt idx="2">
                  <c:v>3.1816666666666666</c:v>
                </c:pt>
                <c:pt idx="3">
                  <c:v>3.1149999999999998</c:v>
                </c:pt>
                <c:pt idx="4">
                  <c:v>3.1216666666666666</c:v>
                </c:pt>
                <c:pt idx="5">
                  <c:v>3.026666666666666</c:v>
                </c:pt>
                <c:pt idx="6">
                  <c:v>2.9116666666666666</c:v>
                </c:pt>
                <c:pt idx="7">
                  <c:v>3.0916666666666668</c:v>
                </c:pt>
                <c:pt idx="8">
                  <c:v>3.06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20F-4936-A60A-092047A1F570}"/>
            </c:ext>
          </c:extLst>
        </c:ser>
        <c:ser>
          <c:idx val="7"/>
          <c:order val="7"/>
          <c:tx>
            <c:strRef>
              <c:f>'Propionic - Compiled Data'!$T$3</c:f>
              <c:strCache>
                <c:ptCount val="1"/>
                <c:pt idx="0">
                  <c:v>pH 6.00, 56%H2O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'Propionic - Compiled Data'!$T$82:$T$90</c:f>
                <c:numCache>
                  <c:formatCode>General</c:formatCode>
                  <c:ptCount val="9"/>
                  <c:pt idx="0">
                    <c:v>4.8027769744874306E-2</c:v>
                  </c:pt>
                  <c:pt idx="1">
                    <c:v>0.22330845632592314</c:v>
                  </c:pt>
                  <c:pt idx="2">
                    <c:v>0.63123424072737122</c:v>
                  </c:pt>
                  <c:pt idx="3">
                    <c:v>0.34546586903291432</c:v>
                  </c:pt>
                  <c:pt idx="4">
                    <c:v>0.3393916125461362</c:v>
                  </c:pt>
                  <c:pt idx="5">
                    <c:v>0.19949937343259999</c:v>
                  </c:pt>
                  <c:pt idx="6">
                    <c:v>0.3463957274563299</c:v>
                  </c:pt>
                  <c:pt idx="7">
                    <c:v>0.46739348162620625</c:v>
                  </c:pt>
                  <c:pt idx="8">
                    <c:v>0.496977531349926</c:v>
                  </c:pt>
                </c:numCache>
              </c:numRef>
            </c:plus>
            <c:minus>
              <c:numRef>
                <c:f>'Propionic - Compiled Data'!$T$82:$T$90</c:f>
                <c:numCache>
                  <c:formatCode>General</c:formatCode>
                  <c:ptCount val="9"/>
                  <c:pt idx="0">
                    <c:v>4.8027769744874306E-2</c:v>
                  </c:pt>
                  <c:pt idx="1">
                    <c:v>0.22330845632592314</c:v>
                  </c:pt>
                  <c:pt idx="2">
                    <c:v>0.63123424072737122</c:v>
                  </c:pt>
                  <c:pt idx="3">
                    <c:v>0.34546586903291432</c:v>
                  </c:pt>
                  <c:pt idx="4">
                    <c:v>0.3393916125461362</c:v>
                  </c:pt>
                  <c:pt idx="5">
                    <c:v>0.19949937343259999</c:v>
                  </c:pt>
                  <c:pt idx="6">
                    <c:v>0.3463957274563299</c:v>
                  </c:pt>
                  <c:pt idx="7">
                    <c:v>0.46739348162620625</c:v>
                  </c:pt>
                  <c:pt idx="8">
                    <c:v>0.496977531349926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'Propionic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'Propionic - Compiled Data'!$T$69:$T$77</c:f>
              <c:numCache>
                <c:formatCode>0.00</c:formatCode>
                <c:ptCount val="9"/>
                <c:pt idx="0">
                  <c:v>3.3033333333333332</c:v>
                </c:pt>
                <c:pt idx="1">
                  <c:v>3.1133333333333333</c:v>
                </c:pt>
                <c:pt idx="2">
                  <c:v>4.0716666666666672</c:v>
                </c:pt>
                <c:pt idx="3">
                  <c:v>4.6066666666666674</c:v>
                </c:pt>
                <c:pt idx="4">
                  <c:v>5.583333333333333</c:v>
                </c:pt>
                <c:pt idx="5">
                  <c:v>5.7</c:v>
                </c:pt>
                <c:pt idx="6">
                  <c:v>6.0150000000000006</c:v>
                </c:pt>
                <c:pt idx="7">
                  <c:v>6.4216666666666669</c:v>
                </c:pt>
                <c:pt idx="8">
                  <c:v>6.6366666666666667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20F-4936-A60A-092047A1F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972768"/>
        <c:axId val="802973328"/>
      </c:scatterChart>
      <c:valAx>
        <c:axId val="802972768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973328"/>
        <c:crosses val="autoZero"/>
        <c:crossBetween val="midCat"/>
      </c:valAx>
      <c:valAx>
        <c:axId val="802973328"/>
        <c:scaling>
          <c:orientation val="minMax"/>
          <c:max val="9"/>
          <c:min val="2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972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'Citric - Compiled Data'!$M$68</c:f>
              <c:strCache>
                <c:ptCount val="1"/>
                <c:pt idx="0">
                  <c:v>pH 5.25, 50%H2O</c:v>
                </c:pt>
              </c:strCache>
            </c:strRef>
          </c:tx>
          <c:spPr>
            <a:ln w="19050" cap="rnd">
              <a:solidFill>
                <a:srgbClr val="008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Data'!$M$82:$M$90</c:f>
                <c:numCache>
                  <c:formatCode>General</c:formatCode>
                  <c:ptCount val="9"/>
                  <c:pt idx="0">
                    <c:v>0.18804254837669063</c:v>
                  </c:pt>
                  <c:pt idx="1">
                    <c:v>0.34627542024617719</c:v>
                  </c:pt>
                  <c:pt idx="2">
                    <c:v>0.61860057118197931</c:v>
                  </c:pt>
                  <c:pt idx="3">
                    <c:v>0.62646361958750241</c:v>
                  </c:pt>
                  <c:pt idx="4">
                    <c:v>0.272910241654651</c:v>
                  </c:pt>
                  <c:pt idx="5">
                    <c:v>0.17915542600397763</c:v>
                  </c:pt>
                  <c:pt idx="6">
                    <c:v>0.44964059721811861</c:v>
                  </c:pt>
                  <c:pt idx="7">
                    <c:v>0.59314135470953844</c:v>
                  </c:pt>
                  <c:pt idx="8">
                    <c:v>0.18669940189156137</c:v>
                  </c:pt>
                </c:numCache>
              </c:numRef>
            </c:plus>
            <c:minus>
              <c:numRef>
                <c:f>'Citric - Compiled Data'!$M$82:$M$90</c:f>
                <c:numCache>
                  <c:formatCode>General</c:formatCode>
                  <c:ptCount val="9"/>
                  <c:pt idx="0">
                    <c:v>0.18804254837669063</c:v>
                  </c:pt>
                  <c:pt idx="1">
                    <c:v>0.34627542024617719</c:v>
                  </c:pt>
                  <c:pt idx="2">
                    <c:v>0.61860057118197931</c:v>
                  </c:pt>
                  <c:pt idx="3">
                    <c:v>0.62646361958750241</c:v>
                  </c:pt>
                  <c:pt idx="4">
                    <c:v>0.272910241654651</c:v>
                  </c:pt>
                  <c:pt idx="5">
                    <c:v>0.17915542600397763</c:v>
                  </c:pt>
                  <c:pt idx="6">
                    <c:v>0.44964059721811861</c:v>
                  </c:pt>
                  <c:pt idx="7">
                    <c:v>0.59314135470953844</c:v>
                  </c:pt>
                  <c:pt idx="8">
                    <c:v>0.18669940189156137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Data'!$M$69:$M$77</c:f>
              <c:numCache>
                <c:formatCode>0.00</c:formatCode>
                <c:ptCount val="9"/>
                <c:pt idx="0">
                  <c:v>3.3000000000000003</c:v>
                </c:pt>
                <c:pt idx="1">
                  <c:v>3.8066666666666666</c:v>
                </c:pt>
                <c:pt idx="2">
                  <c:v>4.7366666666666664</c:v>
                </c:pt>
                <c:pt idx="3">
                  <c:v>5.5316666666666663</c:v>
                </c:pt>
                <c:pt idx="4">
                  <c:v>6.5399999999999991</c:v>
                </c:pt>
                <c:pt idx="5">
                  <c:v>6.6383333333333328</c:v>
                </c:pt>
                <c:pt idx="6">
                  <c:v>6.9116666666666662</c:v>
                </c:pt>
                <c:pt idx="7">
                  <c:v>7.1083333333333334</c:v>
                </c:pt>
                <c:pt idx="8">
                  <c:v>7.0716666666666663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C6-433D-9714-F2AA07C1A93E}"/>
            </c:ext>
          </c:extLst>
        </c:ser>
        <c:ser>
          <c:idx val="1"/>
          <c:order val="1"/>
          <c:tx>
            <c:strRef>
              <c:f>'Citric - Compiled Data'!$N$68</c:f>
              <c:strCache>
                <c:ptCount val="1"/>
                <c:pt idx="0">
                  <c:v>pH 5.50, 50%H2O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Data'!$N$82:$N$90</c:f>
                <c:numCache>
                  <c:formatCode>General</c:formatCode>
                  <c:ptCount val="9"/>
                  <c:pt idx="0">
                    <c:v>0.16828547174370101</c:v>
                  </c:pt>
                  <c:pt idx="1">
                    <c:v>0.30018327734902217</c:v>
                  </c:pt>
                  <c:pt idx="2">
                    <c:v>0.50870095996239939</c:v>
                  </c:pt>
                  <c:pt idx="3">
                    <c:v>0.28281914126640467</c:v>
                  </c:pt>
                  <c:pt idx="4">
                    <c:v>0.30157917700000447</c:v>
                  </c:pt>
                  <c:pt idx="5">
                    <c:v>0.11703275894665822</c:v>
                  </c:pt>
                  <c:pt idx="6">
                    <c:v>0.41200323623324447</c:v>
                  </c:pt>
                  <c:pt idx="7">
                    <c:v>0.32786684289001627</c:v>
                  </c:pt>
                  <c:pt idx="8">
                    <c:v>0.11189280584559487</c:v>
                  </c:pt>
                </c:numCache>
              </c:numRef>
            </c:plus>
            <c:minus>
              <c:numRef>
                <c:f>'Citric - Compiled Data'!$N$82:$N$90</c:f>
                <c:numCache>
                  <c:formatCode>General</c:formatCode>
                  <c:ptCount val="9"/>
                  <c:pt idx="0">
                    <c:v>0.16828547174370101</c:v>
                  </c:pt>
                  <c:pt idx="1">
                    <c:v>0.30018327734902217</c:v>
                  </c:pt>
                  <c:pt idx="2">
                    <c:v>0.50870095996239939</c:v>
                  </c:pt>
                  <c:pt idx="3">
                    <c:v>0.28281914126640467</c:v>
                  </c:pt>
                  <c:pt idx="4">
                    <c:v>0.30157917700000447</c:v>
                  </c:pt>
                  <c:pt idx="5">
                    <c:v>0.11703275894665822</c:v>
                  </c:pt>
                  <c:pt idx="6">
                    <c:v>0.41200323623324447</c:v>
                  </c:pt>
                  <c:pt idx="7">
                    <c:v>0.32786684289001627</c:v>
                  </c:pt>
                  <c:pt idx="8">
                    <c:v>0.11189280584559487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Data'!$N$69:$N$77</c:f>
              <c:numCache>
                <c:formatCode>0.00</c:formatCode>
                <c:ptCount val="9"/>
                <c:pt idx="0">
                  <c:v>3.31</c:v>
                </c:pt>
                <c:pt idx="1">
                  <c:v>3.7950000000000004</c:v>
                </c:pt>
                <c:pt idx="2">
                  <c:v>5.4516666666666671</c:v>
                </c:pt>
                <c:pt idx="3">
                  <c:v>6.413333333333334</c:v>
                </c:pt>
                <c:pt idx="4">
                  <c:v>7.085</c:v>
                </c:pt>
                <c:pt idx="5">
                  <c:v>7.2383333333333333</c:v>
                </c:pt>
                <c:pt idx="6">
                  <c:v>7.6833333333333327</c:v>
                </c:pt>
                <c:pt idx="7">
                  <c:v>7.621666666666667</c:v>
                </c:pt>
                <c:pt idx="8">
                  <c:v>7.53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C6-433D-9714-F2AA07C1A93E}"/>
            </c:ext>
          </c:extLst>
        </c:ser>
        <c:ser>
          <c:idx val="2"/>
          <c:order val="2"/>
          <c:tx>
            <c:strRef>
              <c:f>'Citric - Compiled Data'!$O$68</c:f>
              <c:strCache>
                <c:ptCount val="1"/>
                <c:pt idx="0">
                  <c:v>pH 5.75, 50%H2O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Data'!$O$82:$O$90</c:f>
                <c:numCache>
                  <c:formatCode>General</c:formatCode>
                  <c:ptCount val="9"/>
                  <c:pt idx="0">
                    <c:v>0.14497126151988426</c:v>
                  </c:pt>
                  <c:pt idx="1">
                    <c:v>0.43382023926967711</c:v>
                  </c:pt>
                  <c:pt idx="2">
                    <c:v>0.68021810227800272</c:v>
                  </c:pt>
                  <c:pt idx="3">
                    <c:v>0.41736075522262528</c:v>
                  </c:pt>
                  <c:pt idx="4">
                    <c:v>0.15449919093639278</c:v>
                  </c:pt>
                  <c:pt idx="5">
                    <c:v>0.70918027797356753</c:v>
                  </c:pt>
                  <c:pt idx="6">
                    <c:v>0.31013975344458294</c:v>
                  </c:pt>
                  <c:pt idx="7">
                    <c:v>0.24380319932273256</c:v>
                  </c:pt>
                  <c:pt idx="8">
                    <c:v>0.27560841786854035</c:v>
                  </c:pt>
                </c:numCache>
              </c:numRef>
            </c:plus>
            <c:minus>
              <c:numRef>
                <c:f>'Citric - Compiled Data'!$O$82:$O$90</c:f>
                <c:numCache>
                  <c:formatCode>General</c:formatCode>
                  <c:ptCount val="9"/>
                  <c:pt idx="0">
                    <c:v>0.14497126151988426</c:v>
                  </c:pt>
                  <c:pt idx="1">
                    <c:v>0.43382023926967711</c:v>
                  </c:pt>
                  <c:pt idx="2">
                    <c:v>0.68021810227800272</c:v>
                  </c:pt>
                  <c:pt idx="3">
                    <c:v>0.41736075522262528</c:v>
                  </c:pt>
                  <c:pt idx="4">
                    <c:v>0.15449919093639278</c:v>
                  </c:pt>
                  <c:pt idx="5">
                    <c:v>0.70918027797356753</c:v>
                  </c:pt>
                  <c:pt idx="6">
                    <c:v>0.31013975344458294</c:v>
                  </c:pt>
                  <c:pt idx="7">
                    <c:v>0.24380319932273256</c:v>
                  </c:pt>
                  <c:pt idx="8">
                    <c:v>0.27560841786854035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prstDash val="dash"/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Data'!$O$69:$O$77</c:f>
              <c:numCache>
                <c:formatCode>0.00</c:formatCode>
                <c:ptCount val="9"/>
                <c:pt idx="0">
                  <c:v>3.3183333333333334</c:v>
                </c:pt>
                <c:pt idx="1">
                  <c:v>4.6099999999999994</c:v>
                </c:pt>
                <c:pt idx="2">
                  <c:v>5.7383333333333324</c:v>
                </c:pt>
                <c:pt idx="3">
                  <c:v>6.3449999999999998</c:v>
                </c:pt>
                <c:pt idx="4">
                  <c:v>7.0350000000000001</c:v>
                </c:pt>
                <c:pt idx="5">
                  <c:v>7.2816666666666672</c:v>
                </c:pt>
                <c:pt idx="6">
                  <c:v>7.6533333333333324</c:v>
                </c:pt>
                <c:pt idx="7">
                  <c:v>7.6000000000000005</c:v>
                </c:pt>
                <c:pt idx="8">
                  <c:v>7.54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C6-433D-9714-F2AA07C1A93E}"/>
            </c:ext>
          </c:extLst>
        </c:ser>
        <c:ser>
          <c:idx val="3"/>
          <c:order val="3"/>
          <c:tx>
            <c:strRef>
              <c:f>'Citric - Compiled Data'!$P$68</c:f>
              <c:strCache>
                <c:ptCount val="1"/>
                <c:pt idx="0">
                  <c:v>pH 6.00, 50%H2O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Data'!$P$82:$P$90</c:f>
                <c:numCache>
                  <c:formatCode>General</c:formatCode>
                  <c:ptCount val="9"/>
                  <c:pt idx="0">
                    <c:v>0.19235384061671346</c:v>
                  </c:pt>
                  <c:pt idx="1">
                    <c:v>0.63563092016253397</c:v>
                  </c:pt>
                  <c:pt idx="2">
                    <c:v>0.31841273006377518</c:v>
                  </c:pt>
                  <c:pt idx="3">
                    <c:v>0.35016662700301232</c:v>
                  </c:pt>
                  <c:pt idx="4">
                    <c:v>0.407463699814679</c:v>
                  </c:pt>
                  <c:pt idx="5">
                    <c:v>0.8002666222370306</c:v>
                  </c:pt>
                  <c:pt idx="6">
                    <c:v>0.49448963588734607</c:v>
                  </c:pt>
                  <c:pt idx="7">
                    <c:v>0.34725590947695434</c:v>
                  </c:pt>
                  <c:pt idx="8">
                    <c:v>0.35318078467927255</c:v>
                  </c:pt>
                </c:numCache>
              </c:numRef>
            </c:plus>
            <c:minus>
              <c:numRef>
                <c:f>'Citric - Compiled Data'!$P$82:$P$90</c:f>
                <c:numCache>
                  <c:formatCode>General</c:formatCode>
                  <c:ptCount val="9"/>
                  <c:pt idx="0">
                    <c:v>0.19235384061671346</c:v>
                  </c:pt>
                  <c:pt idx="1">
                    <c:v>0.63563092016253397</c:v>
                  </c:pt>
                  <c:pt idx="2">
                    <c:v>0.31841273006377518</c:v>
                  </c:pt>
                  <c:pt idx="3">
                    <c:v>0.35016662700301232</c:v>
                  </c:pt>
                  <c:pt idx="4">
                    <c:v>0.407463699814679</c:v>
                  </c:pt>
                  <c:pt idx="5">
                    <c:v>0.8002666222370306</c:v>
                  </c:pt>
                  <c:pt idx="6">
                    <c:v>0.49448963588734607</c:v>
                  </c:pt>
                  <c:pt idx="7">
                    <c:v>0.34725590947695434</c:v>
                  </c:pt>
                  <c:pt idx="8">
                    <c:v>0.35318078467927255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Data'!$P$69:$P$77</c:f>
              <c:numCache>
                <c:formatCode>0.00</c:formatCode>
                <c:ptCount val="9"/>
                <c:pt idx="0">
                  <c:v>3.31</c:v>
                </c:pt>
                <c:pt idx="1">
                  <c:v>5.1066666666666665</c:v>
                </c:pt>
                <c:pt idx="2">
                  <c:v>6.1066666666666665</c:v>
                </c:pt>
                <c:pt idx="3">
                  <c:v>6.1916666666666664</c:v>
                </c:pt>
                <c:pt idx="4">
                  <c:v>7.456666666666667</c:v>
                </c:pt>
                <c:pt idx="5">
                  <c:v>7.5233333333333334</c:v>
                </c:pt>
                <c:pt idx="6">
                  <c:v>7.91</c:v>
                </c:pt>
                <c:pt idx="7">
                  <c:v>7.7733333333333334</c:v>
                </c:pt>
                <c:pt idx="8">
                  <c:v>7.8416666666666677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C6-433D-9714-F2AA07C1A93E}"/>
            </c:ext>
          </c:extLst>
        </c:ser>
        <c:ser>
          <c:idx val="4"/>
          <c:order val="4"/>
          <c:tx>
            <c:strRef>
              <c:f>'Citric - Compiled Data'!$Q$68</c:f>
              <c:strCache>
                <c:ptCount val="1"/>
                <c:pt idx="0">
                  <c:v>pH 5.25, 56%H2O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Data'!$Q$82:$Q$90</c:f>
                <c:numCache>
                  <c:formatCode>General</c:formatCode>
                  <c:ptCount val="9"/>
                  <c:pt idx="0">
                    <c:v>0.21750095785229684</c:v>
                  </c:pt>
                  <c:pt idx="1">
                    <c:v>0.38112552612842238</c:v>
                  </c:pt>
                  <c:pt idx="2">
                    <c:v>0.24889087300796447</c:v>
                  </c:pt>
                  <c:pt idx="3">
                    <c:v>0.4092635662585502</c:v>
                  </c:pt>
                  <c:pt idx="4">
                    <c:v>0.52087106529991334</c:v>
                  </c:pt>
                  <c:pt idx="5">
                    <c:v>0.66277447144560409</c:v>
                  </c:pt>
                  <c:pt idx="6">
                    <c:v>0.74954430600643973</c:v>
                  </c:pt>
                  <c:pt idx="7">
                    <c:v>0.35970821508550521</c:v>
                  </c:pt>
                  <c:pt idx="8">
                    <c:v>0.59066064707241139</c:v>
                  </c:pt>
                </c:numCache>
              </c:numRef>
            </c:plus>
            <c:minus>
              <c:numRef>
                <c:f>'Citric - Compiled Data'!$Q$82:$Q$90</c:f>
                <c:numCache>
                  <c:formatCode>General</c:formatCode>
                  <c:ptCount val="9"/>
                  <c:pt idx="0">
                    <c:v>0.21750095785229684</c:v>
                  </c:pt>
                  <c:pt idx="1">
                    <c:v>0.38112552612842238</c:v>
                  </c:pt>
                  <c:pt idx="2">
                    <c:v>0.24889087300796447</c:v>
                  </c:pt>
                  <c:pt idx="3">
                    <c:v>0.4092635662585502</c:v>
                  </c:pt>
                  <c:pt idx="4">
                    <c:v>0.52087106529991334</c:v>
                  </c:pt>
                  <c:pt idx="5">
                    <c:v>0.66277447144560409</c:v>
                  </c:pt>
                  <c:pt idx="6">
                    <c:v>0.74954430600643973</c:v>
                  </c:pt>
                  <c:pt idx="7">
                    <c:v>0.35970821508550521</c:v>
                  </c:pt>
                  <c:pt idx="8">
                    <c:v>0.59066064707241139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Data'!$Q$69:$Q$77</c:f>
              <c:numCache>
                <c:formatCode>0.00</c:formatCode>
                <c:ptCount val="9"/>
                <c:pt idx="0">
                  <c:v>3.3333333333333339</c:v>
                </c:pt>
                <c:pt idx="1">
                  <c:v>3.7083333333333335</c:v>
                </c:pt>
                <c:pt idx="2">
                  <c:v>3.9766666666666666</c:v>
                </c:pt>
                <c:pt idx="3">
                  <c:v>5.0216666666666665</c:v>
                </c:pt>
                <c:pt idx="4">
                  <c:v>5.9533333333333331</c:v>
                </c:pt>
                <c:pt idx="5">
                  <c:v>6.3649999999999993</c:v>
                </c:pt>
                <c:pt idx="6">
                  <c:v>6.5916666666666659</c:v>
                </c:pt>
                <c:pt idx="7">
                  <c:v>6.6950000000000003</c:v>
                </c:pt>
                <c:pt idx="8">
                  <c:v>7.1840000000000002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4C6-433D-9714-F2AA07C1A93E}"/>
            </c:ext>
          </c:extLst>
        </c:ser>
        <c:ser>
          <c:idx val="5"/>
          <c:order val="5"/>
          <c:tx>
            <c:strRef>
              <c:f>'Citric - Compiled Data'!$R$68</c:f>
              <c:strCache>
                <c:ptCount val="1"/>
                <c:pt idx="0">
                  <c:v>pH 5.50, 56%H2O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Data'!$R$82:$R$90</c:f>
                <c:numCache>
                  <c:formatCode>General</c:formatCode>
                  <c:ptCount val="9"/>
                  <c:pt idx="0">
                    <c:v>0.22446974554862995</c:v>
                  </c:pt>
                  <c:pt idx="1">
                    <c:v>0.28098042636454235</c:v>
                  </c:pt>
                  <c:pt idx="2">
                    <c:v>0.28694366462193716</c:v>
                  </c:pt>
                  <c:pt idx="3">
                    <c:v>0.89974996526813023</c:v>
                  </c:pt>
                  <c:pt idx="4">
                    <c:v>0.43778609693167125</c:v>
                  </c:pt>
                  <c:pt idx="5">
                    <c:v>0.3482192795734701</c:v>
                  </c:pt>
                  <c:pt idx="6">
                    <c:v>0.14975535605335338</c:v>
                  </c:pt>
                  <c:pt idx="7">
                    <c:v>0.35370420787243473</c:v>
                  </c:pt>
                  <c:pt idx="8">
                    <c:v>0.13980939405729023</c:v>
                  </c:pt>
                </c:numCache>
              </c:numRef>
            </c:plus>
            <c:minus>
              <c:numRef>
                <c:f>'Citric - Compiled Data'!$R$82:$R$90</c:f>
                <c:numCache>
                  <c:formatCode>General</c:formatCode>
                  <c:ptCount val="9"/>
                  <c:pt idx="0">
                    <c:v>0.22446974554862995</c:v>
                  </c:pt>
                  <c:pt idx="1">
                    <c:v>0.28098042636454235</c:v>
                  </c:pt>
                  <c:pt idx="2">
                    <c:v>0.28694366462193716</c:v>
                  </c:pt>
                  <c:pt idx="3">
                    <c:v>0.89974996526813023</c:v>
                  </c:pt>
                  <c:pt idx="4">
                    <c:v>0.43778609693167125</c:v>
                  </c:pt>
                  <c:pt idx="5">
                    <c:v>0.3482192795734701</c:v>
                  </c:pt>
                  <c:pt idx="6">
                    <c:v>0.14975535605335338</c:v>
                  </c:pt>
                  <c:pt idx="7">
                    <c:v>0.35370420787243473</c:v>
                  </c:pt>
                  <c:pt idx="8">
                    <c:v>0.13980939405729023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Data'!$R$69:$R$77</c:f>
              <c:numCache>
                <c:formatCode>0.00</c:formatCode>
                <c:ptCount val="9"/>
                <c:pt idx="0">
                  <c:v>3.3033333333333332</c:v>
                </c:pt>
                <c:pt idx="1">
                  <c:v>3.9350000000000001</c:v>
                </c:pt>
                <c:pt idx="2">
                  <c:v>5.1583333333333332</c:v>
                </c:pt>
                <c:pt idx="3">
                  <c:v>6.544999999999999</c:v>
                </c:pt>
                <c:pt idx="4">
                  <c:v>6.6116666666666672</c:v>
                </c:pt>
                <c:pt idx="5">
                  <c:v>6.7383333333333333</c:v>
                </c:pt>
                <c:pt idx="6">
                  <c:v>7.0866666666666669</c:v>
                </c:pt>
                <c:pt idx="7">
                  <c:v>7.4966666666666661</c:v>
                </c:pt>
                <c:pt idx="8">
                  <c:v>7.0766666666666671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4C6-433D-9714-F2AA07C1A93E}"/>
            </c:ext>
          </c:extLst>
        </c:ser>
        <c:ser>
          <c:idx val="6"/>
          <c:order val="6"/>
          <c:tx>
            <c:strRef>
              <c:f>'Citric - Compiled Data'!$S$68</c:f>
              <c:strCache>
                <c:ptCount val="1"/>
                <c:pt idx="0">
                  <c:v>pH 5.75, 56%H2O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Data'!$S$82:$S$90</c:f>
                <c:numCache>
                  <c:formatCode>General</c:formatCode>
                  <c:ptCount val="9"/>
                  <c:pt idx="0">
                    <c:v>0.25910744232203492</c:v>
                  </c:pt>
                  <c:pt idx="1">
                    <c:v>0.58531188267452627</c:v>
                  </c:pt>
                  <c:pt idx="2">
                    <c:v>0.4601919889205664</c:v>
                  </c:pt>
                  <c:pt idx="3">
                    <c:v>0.6837372789797751</c:v>
                  </c:pt>
                  <c:pt idx="4">
                    <c:v>0.30356218473321067</c:v>
                  </c:pt>
                  <c:pt idx="5">
                    <c:v>0.44876125798320282</c:v>
                  </c:pt>
                  <c:pt idx="6">
                    <c:v>0.24199173539606697</c:v>
                  </c:pt>
                  <c:pt idx="7">
                    <c:v>0.39525519182759217</c:v>
                  </c:pt>
                  <c:pt idx="8">
                    <c:v>0.10538817137927128</c:v>
                  </c:pt>
                </c:numCache>
              </c:numRef>
            </c:plus>
            <c:minus>
              <c:numRef>
                <c:f>'Citric - Compiled Data'!$S$82:$S$90</c:f>
                <c:numCache>
                  <c:formatCode>General</c:formatCode>
                  <c:ptCount val="9"/>
                  <c:pt idx="0">
                    <c:v>0.25910744232203492</c:v>
                  </c:pt>
                  <c:pt idx="1">
                    <c:v>0.58531188267452627</c:v>
                  </c:pt>
                  <c:pt idx="2">
                    <c:v>0.4601919889205664</c:v>
                  </c:pt>
                  <c:pt idx="3">
                    <c:v>0.6837372789797751</c:v>
                  </c:pt>
                  <c:pt idx="4">
                    <c:v>0.30356218473321067</c:v>
                  </c:pt>
                  <c:pt idx="5">
                    <c:v>0.44876125798320282</c:v>
                  </c:pt>
                  <c:pt idx="6">
                    <c:v>0.24199173539606697</c:v>
                  </c:pt>
                  <c:pt idx="7">
                    <c:v>0.39525519182759217</c:v>
                  </c:pt>
                  <c:pt idx="8">
                    <c:v>0.10538817137927128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Data'!$S$69:$S$77</c:f>
              <c:numCache>
                <c:formatCode>0.00</c:formatCode>
                <c:ptCount val="9"/>
                <c:pt idx="0">
                  <c:v>3.3283333333333331</c:v>
                </c:pt>
                <c:pt idx="1">
                  <c:v>4.4750000000000005</c:v>
                </c:pt>
                <c:pt idx="2">
                  <c:v>5.8183333333333325</c:v>
                </c:pt>
                <c:pt idx="3">
                  <c:v>7.0516666666666667</c:v>
                </c:pt>
                <c:pt idx="4">
                  <c:v>7.9649999999999999</c:v>
                </c:pt>
                <c:pt idx="5">
                  <c:v>7.9433333333333342</c:v>
                </c:pt>
                <c:pt idx="6">
                  <c:v>7.88</c:v>
                </c:pt>
                <c:pt idx="7">
                  <c:v>7.9066666666666663</c:v>
                </c:pt>
                <c:pt idx="8">
                  <c:v>7.8966666666666656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4C6-433D-9714-F2AA07C1A93E}"/>
            </c:ext>
          </c:extLst>
        </c:ser>
        <c:ser>
          <c:idx val="7"/>
          <c:order val="7"/>
          <c:tx>
            <c:strRef>
              <c:f>'Citric - Compiled Data'!$T$68</c:f>
              <c:strCache>
                <c:ptCount val="1"/>
                <c:pt idx="0">
                  <c:v>pH 6.00, 56%H2O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Data'!$T$82:$T$90</c:f>
                <c:numCache>
                  <c:formatCode>General</c:formatCode>
                  <c:ptCount val="9"/>
                  <c:pt idx="0">
                    <c:v>0.14324803663575991</c:v>
                  </c:pt>
                  <c:pt idx="1">
                    <c:v>0.47584661394192979</c:v>
                  </c:pt>
                  <c:pt idx="2">
                    <c:v>0.69136579801625841</c:v>
                  </c:pt>
                  <c:pt idx="3">
                    <c:v>1.0037014828456985</c:v>
                  </c:pt>
                  <c:pt idx="4">
                    <c:v>0.80044154481552654</c:v>
                  </c:pt>
                  <c:pt idx="5">
                    <c:v>0.88837867301430873</c:v>
                  </c:pt>
                  <c:pt idx="6">
                    <c:v>0.72321504409131299</c:v>
                  </c:pt>
                  <c:pt idx="7">
                    <c:v>0.42131540046225069</c:v>
                  </c:pt>
                  <c:pt idx="8">
                    <c:v>0.54512383914116247</c:v>
                  </c:pt>
                </c:numCache>
              </c:numRef>
            </c:plus>
            <c:minus>
              <c:numRef>
                <c:f>'Citric - Compiled Data'!$T$82:$T$90</c:f>
                <c:numCache>
                  <c:formatCode>General</c:formatCode>
                  <c:ptCount val="9"/>
                  <c:pt idx="0">
                    <c:v>0.14324803663575991</c:v>
                  </c:pt>
                  <c:pt idx="1">
                    <c:v>0.47584661394192979</c:v>
                  </c:pt>
                  <c:pt idx="2">
                    <c:v>0.69136579801625841</c:v>
                  </c:pt>
                  <c:pt idx="3">
                    <c:v>1.0037014828456985</c:v>
                  </c:pt>
                  <c:pt idx="4">
                    <c:v>0.80044154481552654</c:v>
                  </c:pt>
                  <c:pt idx="5">
                    <c:v>0.88837867301430873</c:v>
                  </c:pt>
                  <c:pt idx="6">
                    <c:v>0.72321504409131299</c:v>
                  </c:pt>
                  <c:pt idx="7">
                    <c:v>0.42131540046225069</c:v>
                  </c:pt>
                  <c:pt idx="8">
                    <c:v>0.54512383914116247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Data'!$L$69:$L$77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Data'!$T$69:$T$77</c:f>
              <c:numCache>
                <c:formatCode>0.00</c:formatCode>
                <c:ptCount val="9"/>
                <c:pt idx="0">
                  <c:v>3.3300000000000005</c:v>
                </c:pt>
                <c:pt idx="1">
                  <c:v>4.4050000000000002</c:v>
                </c:pt>
                <c:pt idx="2">
                  <c:v>5.8133333333333335</c:v>
                </c:pt>
                <c:pt idx="3">
                  <c:v>7.0083333333333337</c:v>
                </c:pt>
                <c:pt idx="4">
                  <c:v>7.373333333333334</c:v>
                </c:pt>
                <c:pt idx="5">
                  <c:v>7.3683333333333332</c:v>
                </c:pt>
                <c:pt idx="6">
                  <c:v>7.44</c:v>
                </c:pt>
                <c:pt idx="7">
                  <c:v>7.6266666666666678</c:v>
                </c:pt>
                <c:pt idx="8">
                  <c:v>7.6599999999999993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4C6-433D-9714-F2AA07C1A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972768"/>
        <c:axId val="802973328"/>
      </c:scatterChart>
      <c:valAx>
        <c:axId val="802972768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973328"/>
        <c:crosses val="autoZero"/>
        <c:crossBetween val="midCat"/>
      </c:valAx>
      <c:valAx>
        <c:axId val="802973328"/>
        <c:scaling>
          <c:orientation val="minMax"/>
          <c:max val="9"/>
          <c:min val="2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2972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'Lactic - Compiled Data'!$M$3</c:f>
              <c:strCache>
                <c:ptCount val="1"/>
                <c:pt idx="0">
                  <c:v>pH 5.25, 50%H2O</c:v>
                </c:pt>
              </c:strCache>
            </c:strRef>
          </c:tx>
          <c:spPr>
            <a:ln w="19050" cap="rnd">
              <a:solidFill>
                <a:srgbClr val="008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Data'!$M$17:$M$26</c:f>
                <c:numCache>
                  <c:formatCode>General</c:formatCode>
                  <c:ptCount val="10"/>
                  <c:pt idx="0">
                    <c:v>0.218944437396036</c:v>
                  </c:pt>
                  <c:pt idx="1">
                    <c:v>0.21113187032437</c:v>
                  </c:pt>
                  <c:pt idx="2">
                    <c:v>0.27505756973162299</c:v>
                  </c:pt>
                  <c:pt idx="3">
                    <c:v>0.106348483769163</c:v>
                  </c:pt>
                  <c:pt idx="4">
                    <c:v>5.9581876439064999E-2</c:v>
                  </c:pt>
                  <c:pt idx="5">
                    <c:v>0.191494125236259</c:v>
                  </c:pt>
                  <c:pt idx="6">
                    <c:v>0.23177575369309</c:v>
                  </c:pt>
                  <c:pt idx="7">
                    <c:v>0.14176271253988701</c:v>
                  </c:pt>
                  <c:pt idx="8">
                    <c:v>0.12890565025112999</c:v>
                  </c:pt>
                </c:numCache>
              </c:numRef>
            </c:plus>
            <c:minus>
              <c:numRef>
                <c:f>'Lactic - Compiled Data'!$M$17:$M$26</c:f>
                <c:numCache>
                  <c:formatCode>General</c:formatCode>
                  <c:ptCount val="10"/>
                  <c:pt idx="0">
                    <c:v>0.218944437396036</c:v>
                  </c:pt>
                  <c:pt idx="1">
                    <c:v>0.21113187032437</c:v>
                  </c:pt>
                  <c:pt idx="2">
                    <c:v>0.27505756973162299</c:v>
                  </c:pt>
                  <c:pt idx="3">
                    <c:v>0.106348483769163</c:v>
                  </c:pt>
                  <c:pt idx="4">
                    <c:v>5.9581876439064999E-2</c:v>
                  </c:pt>
                  <c:pt idx="5">
                    <c:v>0.191494125236259</c:v>
                  </c:pt>
                  <c:pt idx="6">
                    <c:v>0.23177575369309</c:v>
                  </c:pt>
                  <c:pt idx="7">
                    <c:v>0.14176271253988701</c:v>
                  </c:pt>
                  <c:pt idx="8">
                    <c:v>0.12890565025112999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Data'!$M$4:$M$12</c:f>
              <c:numCache>
                <c:formatCode>0.00</c:formatCode>
                <c:ptCount val="9"/>
                <c:pt idx="0">
                  <c:v>3.5516666666666659</c:v>
                </c:pt>
                <c:pt idx="1">
                  <c:v>3.2716666666666669</c:v>
                </c:pt>
                <c:pt idx="2">
                  <c:v>3.331666666666667</c:v>
                </c:pt>
                <c:pt idx="3">
                  <c:v>3.0550000000000002</c:v>
                </c:pt>
                <c:pt idx="4">
                  <c:v>2.895</c:v>
                </c:pt>
                <c:pt idx="5">
                  <c:v>2.875</c:v>
                </c:pt>
                <c:pt idx="6">
                  <c:v>2.7</c:v>
                </c:pt>
                <c:pt idx="7">
                  <c:v>2.4483333333333341</c:v>
                </c:pt>
                <c:pt idx="8">
                  <c:v>2.4783333333333331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3F-4E0B-B526-A0B13EB31FB0}"/>
            </c:ext>
          </c:extLst>
        </c:ser>
        <c:ser>
          <c:idx val="1"/>
          <c:order val="1"/>
          <c:tx>
            <c:strRef>
              <c:f>'Lactic - Compiled Data'!$N$3</c:f>
              <c:strCache>
                <c:ptCount val="1"/>
                <c:pt idx="0">
                  <c:v>pH 5.50, 50%H2O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Data'!$N$17:$N$26</c:f>
                <c:numCache>
                  <c:formatCode>General</c:formatCode>
                  <c:ptCount val="10"/>
                  <c:pt idx="0">
                    <c:v>0.23466287875730699</c:v>
                  </c:pt>
                  <c:pt idx="1">
                    <c:v>0.105340717040785</c:v>
                  </c:pt>
                  <c:pt idx="2">
                    <c:v>0.19562719647329199</c:v>
                  </c:pt>
                  <c:pt idx="3">
                    <c:v>0.1796292478041</c:v>
                  </c:pt>
                  <c:pt idx="4">
                    <c:v>0.41030070273723301</c:v>
                  </c:pt>
                  <c:pt idx="5">
                    <c:v>0.362086545823877</c:v>
                  </c:pt>
                  <c:pt idx="6">
                    <c:v>0.22286767374386099</c:v>
                  </c:pt>
                  <c:pt idx="7">
                    <c:v>0.27400729917285099</c:v>
                  </c:pt>
                  <c:pt idx="8">
                    <c:v>0.14080719678577</c:v>
                  </c:pt>
                </c:numCache>
              </c:numRef>
            </c:plus>
            <c:minus>
              <c:numRef>
                <c:f>'Lactic - Compiled Data'!$N$17:$N$26</c:f>
                <c:numCache>
                  <c:formatCode>General</c:formatCode>
                  <c:ptCount val="10"/>
                  <c:pt idx="0">
                    <c:v>0.23466287875730699</c:v>
                  </c:pt>
                  <c:pt idx="1">
                    <c:v>0.105340717040785</c:v>
                  </c:pt>
                  <c:pt idx="2">
                    <c:v>0.19562719647329199</c:v>
                  </c:pt>
                  <c:pt idx="3">
                    <c:v>0.1796292478041</c:v>
                  </c:pt>
                  <c:pt idx="4">
                    <c:v>0.41030070273723301</c:v>
                  </c:pt>
                  <c:pt idx="5">
                    <c:v>0.362086545823877</c:v>
                  </c:pt>
                  <c:pt idx="6">
                    <c:v>0.22286767374386099</c:v>
                  </c:pt>
                  <c:pt idx="7">
                    <c:v>0.27400729917285099</c:v>
                  </c:pt>
                  <c:pt idx="8">
                    <c:v>0.14080719678577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Data'!$N$4:$N$12</c:f>
              <c:numCache>
                <c:formatCode>0.00</c:formatCode>
                <c:ptCount val="9"/>
                <c:pt idx="0">
                  <c:v>3.6433333333333331</c:v>
                </c:pt>
                <c:pt idx="1">
                  <c:v>3.4716666666666671</c:v>
                </c:pt>
                <c:pt idx="2">
                  <c:v>3.5950000000000002</c:v>
                </c:pt>
                <c:pt idx="3">
                  <c:v>3.5533333333333328</c:v>
                </c:pt>
                <c:pt idx="4">
                  <c:v>4.5133333333333328</c:v>
                </c:pt>
                <c:pt idx="5">
                  <c:v>5.1133333333333333</c:v>
                </c:pt>
                <c:pt idx="6">
                  <c:v>5.3949999999999996</c:v>
                </c:pt>
                <c:pt idx="7">
                  <c:v>5.49</c:v>
                </c:pt>
                <c:pt idx="8">
                  <c:v>5.7333333333333396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3F-4E0B-B526-A0B13EB31FB0}"/>
            </c:ext>
          </c:extLst>
        </c:ser>
        <c:ser>
          <c:idx val="2"/>
          <c:order val="2"/>
          <c:tx>
            <c:strRef>
              <c:f>'Lactic - Compiled Data'!$O$3</c:f>
              <c:strCache>
                <c:ptCount val="1"/>
                <c:pt idx="0">
                  <c:v>pH 5.75, 50%H2O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Data'!$O$17:$O$26</c:f>
                <c:numCache>
                  <c:formatCode>General</c:formatCode>
                  <c:ptCount val="10"/>
                  <c:pt idx="0">
                    <c:v>0.24862957721612</c:v>
                  </c:pt>
                  <c:pt idx="1">
                    <c:v>0.52174387075141404</c:v>
                  </c:pt>
                  <c:pt idx="2">
                    <c:v>0.45710684381954603</c:v>
                  </c:pt>
                  <c:pt idx="3">
                    <c:v>0.41577638220562801</c:v>
                  </c:pt>
                  <c:pt idx="4">
                    <c:v>0.51628157691967602</c:v>
                  </c:pt>
                  <c:pt idx="5">
                    <c:v>8.4557672626438804E-2</c:v>
                  </c:pt>
                  <c:pt idx="6">
                    <c:v>0.13702797767852601</c:v>
                  </c:pt>
                  <c:pt idx="7">
                    <c:v>#N/A</c:v>
                  </c:pt>
                  <c:pt idx="8">
                    <c:v>4.5350486950711602E-2</c:v>
                  </c:pt>
                </c:numCache>
              </c:numRef>
            </c:plus>
            <c:minus>
              <c:numRef>
                <c:f>'Lactic - Compiled Data'!$O$17:$O$26</c:f>
                <c:numCache>
                  <c:formatCode>General</c:formatCode>
                  <c:ptCount val="10"/>
                  <c:pt idx="0">
                    <c:v>0.24862957721612</c:v>
                  </c:pt>
                  <c:pt idx="1">
                    <c:v>0.52174387075141404</c:v>
                  </c:pt>
                  <c:pt idx="2">
                    <c:v>0.45710684381954603</c:v>
                  </c:pt>
                  <c:pt idx="3">
                    <c:v>0.41577638220562801</c:v>
                  </c:pt>
                  <c:pt idx="4">
                    <c:v>0.51628157691967602</c:v>
                  </c:pt>
                  <c:pt idx="5">
                    <c:v>8.4557672626438804E-2</c:v>
                  </c:pt>
                  <c:pt idx="6">
                    <c:v>0.13702797767852601</c:v>
                  </c:pt>
                  <c:pt idx="7">
                    <c:v>#N/A</c:v>
                  </c:pt>
                  <c:pt idx="8">
                    <c:v>4.5350486950711602E-2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Data'!$O$4:$O$12</c:f>
              <c:numCache>
                <c:formatCode>0.00</c:formatCode>
                <c:ptCount val="9"/>
                <c:pt idx="0">
                  <c:v>3.6416666666666671</c:v>
                </c:pt>
                <c:pt idx="1">
                  <c:v>4.44166666666667</c:v>
                </c:pt>
                <c:pt idx="2">
                  <c:v>6.0733333333333404</c:v>
                </c:pt>
                <c:pt idx="3">
                  <c:v>6.6249999999999911</c:v>
                </c:pt>
                <c:pt idx="4">
                  <c:v>6.9333333333333398</c:v>
                </c:pt>
                <c:pt idx="5">
                  <c:v>7.6249999999999911</c:v>
                </c:pt>
                <c:pt idx="6">
                  <c:v>7.83833333333334</c:v>
                </c:pt>
                <c:pt idx="7">
                  <c:v>#N/A</c:v>
                </c:pt>
                <c:pt idx="8">
                  <c:v>7.8183333333333334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3F-4E0B-B526-A0B13EB31FB0}"/>
            </c:ext>
          </c:extLst>
        </c:ser>
        <c:ser>
          <c:idx val="3"/>
          <c:order val="3"/>
          <c:tx>
            <c:strRef>
              <c:f>'Lactic - Compiled Data'!$P$3</c:f>
              <c:strCache>
                <c:ptCount val="1"/>
                <c:pt idx="0">
                  <c:v>pH 6.00, 50%H2O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Data'!$P$17:$P$26</c:f>
                <c:numCache>
                  <c:formatCode>General</c:formatCode>
                  <c:ptCount val="10"/>
                  <c:pt idx="0">
                    <c:v>0.20480885397527801</c:v>
                  </c:pt>
                  <c:pt idx="1">
                    <c:v>0.64854966399395497</c:v>
                  </c:pt>
                  <c:pt idx="2">
                    <c:v>0.61684411861236599</c:v>
                  </c:pt>
                  <c:pt idx="3">
                    <c:v>0.45004073889667701</c:v>
                  </c:pt>
                  <c:pt idx="4">
                    <c:v>0.204352636391117</c:v>
                  </c:pt>
                  <c:pt idx="5">
                    <c:v>0.13876839217439499</c:v>
                  </c:pt>
                  <c:pt idx="6">
                    <c:v>0.13702797767852601</c:v>
                  </c:pt>
                  <c:pt idx="7">
                    <c:v>#N/A</c:v>
                  </c:pt>
                  <c:pt idx="8">
                    <c:v>6.3140055960274999E-2</c:v>
                  </c:pt>
                </c:numCache>
              </c:numRef>
            </c:plus>
            <c:minus>
              <c:numRef>
                <c:f>'Lactic - Compiled Data'!$P$17:$P$26</c:f>
                <c:numCache>
                  <c:formatCode>General</c:formatCode>
                  <c:ptCount val="10"/>
                  <c:pt idx="0">
                    <c:v>0.20480885397527801</c:v>
                  </c:pt>
                  <c:pt idx="1">
                    <c:v>0.64854966399395497</c:v>
                  </c:pt>
                  <c:pt idx="2">
                    <c:v>0.61684411861236599</c:v>
                  </c:pt>
                  <c:pt idx="3">
                    <c:v>0.45004073889667701</c:v>
                  </c:pt>
                  <c:pt idx="4">
                    <c:v>0.204352636391117</c:v>
                  </c:pt>
                  <c:pt idx="5">
                    <c:v>0.13876839217439499</c:v>
                  </c:pt>
                  <c:pt idx="6">
                    <c:v>0.13702797767852601</c:v>
                  </c:pt>
                  <c:pt idx="7">
                    <c:v>#N/A</c:v>
                  </c:pt>
                  <c:pt idx="8">
                    <c:v>6.3140055960274999E-2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Data'!$P$4:$P$12</c:f>
              <c:numCache>
                <c:formatCode>0.00</c:formatCode>
                <c:ptCount val="9"/>
                <c:pt idx="0">
                  <c:v>3.6966666666666672</c:v>
                </c:pt>
                <c:pt idx="1">
                  <c:v>4.791666666666667</c:v>
                </c:pt>
                <c:pt idx="2">
                  <c:v>6.6316666666666668</c:v>
                </c:pt>
                <c:pt idx="3">
                  <c:v>7.6916666666666673</c:v>
                </c:pt>
                <c:pt idx="4">
                  <c:v>8.2100000000000009</c:v>
                </c:pt>
                <c:pt idx="5">
                  <c:v>8.1783333333333328</c:v>
                </c:pt>
                <c:pt idx="6">
                  <c:v>8.2916666666666696</c:v>
                </c:pt>
                <c:pt idx="7">
                  <c:v>#N/A</c:v>
                </c:pt>
                <c:pt idx="8">
                  <c:v>8.1466666666666665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3F-4E0B-B526-A0B13EB31FB0}"/>
            </c:ext>
          </c:extLst>
        </c:ser>
        <c:ser>
          <c:idx val="4"/>
          <c:order val="4"/>
          <c:tx>
            <c:strRef>
              <c:f>'Lactic - Compiled Data'!$Q$3</c:f>
              <c:strCache>
                <c:ptCount val="1"/>
                <c:pt idx="0">
                  <c:v>pH 5.25, 56%H2O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Data'!$Q$17:$Q$26</c:f>
                <c:numCache>
                  <c:formatCode>General</c:formatCode>
                  <c:ptCount val="10"/>
                  <c:pt idx="0">
                    <c:v>0.20868636754709199</c:v>
                  </c:pt>
                  <c:pt idx="1">
                    <c:v>6.3691967049751705E-2</c:v>
                  </c:pt>
                  <c:pt idx="2">
                    <c:v>6.2503333244449094E-2</c:v>
                  </c:pt>
                  <c:pt idx="3">
                    <c:v>6.3560994328282994E-2</c:v>
                  </c:pt>
                  <c:pt idx="4">
                    <c:v>3.5637059362410801E-2</c:v>
                  </c:pt>
                  <c:pt idx="5">
                    <c:v>9.1815031449104204E-2</c:v>
                  </c:pt>
                  <c:pt idx="6">
                    <c:v>0.171308688240459</c:v>
                  </c:pt>
                  <c:pt idx="7">
                    <c:v>0.197754056005602</c:v>
                  </c:pt>
                  <c:pt idx="8">
                    <c:v>0.18269282051210101</c:v>
                  </c:pt>
                </c:numCache>
              </c:numRef>
            </c:plus>
            <c:minus>
              <c:numRef>
                <c:f>'Lactic - Compiled Data'!$Q$17:$Q$26</c:f>
                <c:numCache>
                  <c:formatCode>General</c:formatCode>
                  <c:ptCount val="10"/>
                  <c:pt idx="0">
                    <c:v>0.20868636754709199</c:v>
                  </c:pt>
                  <c:pt idx="1">
                    <c:v>6.3691967049751705E-2</c:v>
                  </c:pt>
                  <c:pt idx="2">
                    <c:v>6.2503333244449094E-2</c:v>
                  </c:pt>
                  <c:pt idx="3">
                    <c:v>6.3560994328282994E-2</c:v>
                  </c:pt>
                  <c:pt idx="4">
                    <c:v>3.5637059362410801E-2</c:v>
                  </c:pt>
                  <c:pt idx="5">
                    <c:v>9.1815031449104204E-2</c:v>
                  </c:pt>
                  <c:pt idx="6">
                    <c:v>0.171308688240459</c:v>
                  </c:pt>
                  <c:pt idx="7">
                    <c:v>0.197754056005602</c:v>
                  </c:pt>
                  <c:pt idx="8">
                    <c:v>0.18269282051210101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Data'!$Q$4:$Q$12</c:f>
              <c:numCache>
                <c:formatCode>0.00</c:formatCode>
                <c:ptCount val="9"/>
                <c:pt idx="0">
                  <c:v>3.605</c:v>
                </c:pt>
                <c:pt idx="1">
                  <c:v>3.5216666666666669</c:v>
                </c:pt>
                <c:pt idx="2">
                  <c:v>3.4733333333333332</c:v>
                </c:pt>
                <c:pt idx="3">
                  <c:v>3.379999999999999</c:v>
                </c:pt>
                <c:pt idx="4">
                  <c:v>3.2549999999999999</c:v>
                </c:pt>
                <c:pt idx="5">
                  <c:v>3.105</c:v>
                </c:pt>
                <c:pt idx="6">
                  <c:v>3.1366666666666672</c:v>
                </c:pt>
                <c:pt idx="7">
                  <c:v>3.0266666666666668</c:v>
                </c:pt>
                <c:pt idx="8">
                  <c:v>3.038333333333334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13F-4E0B-B526-A0B13EB31FB0}"/>
            </c:ext>
          </c:extLst>
        </c:ser>
        <c:ser>
          <c:idx val="5"/>
          <c:order val="5"/>
          <c:tx>
            <c:strRef>
              <c:f>'Lactic - Compiled Data'!$R$3</c:f>
              <c:strCache>
                <c:ptCount val="1"/>
                <c:pt idx="0">
                  <c:v>pH 5.50, 56%H2O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Data'!$R$17:$R$26</c:f>
                <c:numCache>
                  <c:formatCode>General</c:formatCode>
                  <c:ptCount val="10"/>
                  <c:pt idx="0">
                    <c:v>0.169872501208014</c:v>
                  </c:pt>
                  <c:pt idx="1">
                    <c:v>0.31232995373482803</c:v>
                  </c:pt>
                  <c:pt idx="2">
                    <c:v>0.44220658822168901</c:v>
                  </c:pt>
                  <c:pt idx="3">
                    <c:v>0.24388521890430401</c:v>
                  </c:pt>
                  <c:pt idx="4">
                    <c:v>0.11877148928369401</c:v>
                  </c:pt>
                  <c:pt idx="5">
                    <c:v>0.10245324136730199</c:v>
                  </c:pt>
                  <c:pt idx="6">
                    <c:v>0.18110770276274801</c:v>
                  </c:pt>
                  <c:pt idx="7">
                    <c:v>0.20588022407862899</c:v>
                  </c:pt>
                  <c:pt idx="8">
                    <c:v>0.13038404810405299</c:v>
                  </c:pt>
                </c:numCache>
              </c:numRef>
            </c:plus>
            <c:minus>
              <c:numRef>
                <c:f>'Lactic - Compiled Data'!$R$17:$R$26</c:f>
                <c:numCache>
                  <c:formatCode>General</c:formatCode>
                  <c:ptCount val="10"/>
                  <c:pt idx="0">
                    <c:v>0.169872501208014</c:v>
                  </c:pt>
                  <c:pt idx="1">
                    <c:v>0.31232995373482803</c:v>
                  </c:pt>
                  <c:pt idx="2">
                    <c:v>0.44220658822168901</c:v>
                  </c:pt>
                  <c:pt idx="3">
                    <c:v>0.24388521890430401</c:v>
                  </c:pt>
                  <c:pt idx="4">
                    <c:v>0.11877148928369401</c:v>
                  </c:pt>
                  <c:pt idx="5">
                    <c:v>0.10245324136730199</c:v>
                  </c:pt>
                  <c:pt idx="6">
                    <c:v>0.18110770276274801</c:v>
                  </c:pt>
                  <c:pt idx="7">
                    <c:v>0.20588022407862899</c:v>
                  </c:pt>
                  <c:pt idx="8">
                    <c:v>0.13038404810405299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Data'!$R$4:$R$12</c:f>
              <c:numCache>
                <c:formatCode>0.00</c:formatCode>
                <c:ptCount val="9"/>
                <c:pt idx="0">
                  <c:v>3.6183333333333341</c:v>
                </c:pt>
                <c:pt idx="1">
                  <c:v>3.7050000000000001</c:v>
                </c:pt>
                <c:pt idx="2">
                  <c:v>4.4833333333333396</c:v>
                </c:pt>
                <c:pt idx="3">
                  <c:v>5.6700000000000008</c:v>
                </c:pt>
                <c:pt idx="4">
                  <c:v>6.083333333333333</c:v>
                </c:pt>
                <c:pt idx="5">
                  <c:v>6.2116666666666669</c:v>
                </c:pt>
                <c:pt idx="6">
                  <c:v>6.5699999999999976</c:v>
                </c:pt>
                <c:pt idx="7">
                  <c:v>6.5633333333333326</c:v>
                </c:pt>
                <c:pt idx="8">
                  <c:v>6.8400000000000007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13F-4E0B-B526-A0B13EB31FB0}"/>
            </c:ext>
          </c:extLst>
        </c:ser>
        <c:ser>
          <c:idx val="6"/>
          <c:order val="6"/>
          <c:tx>
            <c:strRef>
              <c:f>'Lactic - Compiled Data'!$S$3</c:f>
              <c:strCache>
                <c:ptCount val="1"/>
                <c:pt idx="0">
                  <c:v>pH 5.75, 56%H2O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Data'!$S$17:$S$26</c:f>
                <c:numCache>
                  <c:formatCode>General</c:formatCode>
                  <c:ptCount val="10"/>
                  <c:pt idx="0">
                    <c:v>0.21566177222679001</c:v>
                  </c:pt>
                  <c:pt idx="1">
                    <c:v>0.44071154587401801</c:v>
                  </c:pt>
                  <c:pt idx="2">
                    <c:v>0.36994143680678199</c:v>
                  </c:pt>
                  <c:pt idx="3">
                    <c:v>0.13377842377105001</c:v>
                  </c:pt>
                  <c:pt idx="4">
                    <c:v>9.0700973901423204E-2</c:v>
                  </c:pt>
                  <c:pt idx="5">
                    <c:v>0.12956336930887</c:v>
                  </c:pt>
                  <c:pt idx="6">
                    <c:v>0.173714324874682</c:v>
                  </c:pt>
                  <c:pt idx="7">
                    <c:v>#N/A</c:v>
                  </c:pt>
                  <c:pt idx="8">
                    <c:v>0.25429641497014199</c:v>
                  </c:pt>
                </c:numCache>
              </c:numRef>
            </c:plus>
            <c:minus>
              <c:numRef>
                <c:f>'Lactic - Compiled Data'!$S$17:$S$26</c:f>
                <c:numCache>
                  <c:formatCode>General</c:formatCode>
                  <c:ptCount val="10"/>
                  <c:pt idx="0">
                    <c:v>0.21566177222679001</c:v>
                  </c:pt>
                  <c:pt idx="1">
                    <c:v>0.44071154587401801</c:v>
                  </c:pt>
                  <c:pt idx="2">
                    <c:v>0.36994143680678199</c:v>
                  </c:pt>
                  <c:pt idx="3">
                    <c:v>0.13377842377105001</c:v>
                  </c:pt>
                  <c:pt idx="4">
                    <c:v>9.0700973901423204E-2</c:v>
                  </c:pt>
                  <c:pt idx="5">
                    <c:v>0.12956336930887</c:v>
                  </c:pt>
                  <c:pt idx="6">
                    <c:v>0.173714324874682</c:v>
                  </c:pt>
                  <c:pt idx="7">
                    <c:v>#N/A</c:v>
                  </c:pt>
                  <c:pt idx="8">
                    <c:v>0.25429641497014199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Data'!$S$4:$S$12</c:f>
              <c:numCache>
                <c:formatCode>0.00</c:formatCode>
                <c:ptCount val="9"/>
                <c:pt idx="0">
                  <c:v>3.6850000000000001</c:v>
                </c:pt>
                <c:pt idx="1">
                  <c:v>4.626666666666666</c:v>
                </c:pt>
                <c:pt idx="2">
                  <c:v>5.878333333333333</c:v>
                </c:pt>
                <c:pt idx="3">
                  <c:v>6.9783333333333397</c:v>
                </c:pt>
                <c:pt idx="4">
                  <c:v>7.5866666666666669</c:v>
                </c:pt>
                <c:pt idx="5">
                  <c:v>7.6566666666666663</c:v>
                </c:pt>
                <c:pt idx="6">
                  <c:v>7.7383333333333404</c:v>
                </c:pt>
                <c:pt idx="7">
                  <c:v>#N/A</c:v>
                </c:pt>
                <c:pt idx="8">
                  <c:v>7.6466666666666674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13F-4E0B-B526-A0B13EB31FB0}"/>
            </c:ext>
          </c:extLst>
        </c:ser>
        <c:ser>
          <c:idx val="7"/>
          <c:order val="7"/>
          <c:tx>
            <c:strRef>
              <c:f>'Lactic - Compiled Data'!$T$3</c:f>
              <c:strCache>
                <c:ptCount val="1"/>
                <c:pt idx="0">
                  <c:v>pH 6.00, 56%H2O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- Compiled Data'!$T$17:$T$26</c:f>
                <c:numCache>
                  <c:formatCode>General</c:formatCode>
                  <c:ptCount val="10"/>
                  <c:pt idx="0">
                    <c:v>0.27905196648653102</c:v>
                  </c:pt>
                  <c:pt idx="1">
                    <c:v>0.76882811256266503</c:v>
                  </c:pt>
                  <c:pt idx="2">
                    <c:v>0.26553719136874199</c:v>
                  </c:pt>
                  <c:pt idx="3">
                    <c:v>9.1742392963486102E-2</c:v>
                  </c:pt>
                  <c:pt idx="4">
                    <c:v>0.17088007490635099</c:v>
                  </c:pt>
                  <c:pt idx="5">
                    <c:v>9.5428856572143006E-2</c:v>
                  </c:pt>
                  <c:pt idx="6">
                    <c:v>0.15706686474237699</c:v>
                  </c:pt>
                  <c:pt idx="7">
                    <c:v>#N/A</c:v>
                  </c:pt>
                  <c:pt idx="8">
                    <c:v>8.3606219864314199E-2</c:v>
                  </c:pt>
                </c:numCache>
              </c:numRef>
            </c:plus>
            <c:minus>
              <c:numRef>
                <c:f>'Lactic - Compiled Data'!$T$17:$T$26</c:f>
                <c:numCache>
                  <c:formatCode>General</c:formatCode>
                  <c:ptCount val="10"/>
                  <c:pt idx="0">
                    <c:v>0.27905196648653102</c:v>
                  </c:pt>
                  <c:pt idx="1">
                    <c:v>0.76882811256266503</c:v>
                  </c:pt>
                  <c:pt idx="2">
                    <c:v>0.26553719136874199</c:v>
                  </c:pt>
                  <c:pt idx="3">
                    <c:v>9.1742392963486102E-2</c:v>
                  </c:pt>
                  <c:pt idx="4">
                    <c:v>0.17088007490635099</c:v>
                  </c:pt>
                  <c:pt idx="5">
                    <c:v>9.5428856572143006E-2</c:v>
                  </c:pt>
                  <c:pt idx="6">
                    <c:v>0.15706686474237699</c:v>
                  </c:pt>
                  <c:pt idx="7">
                    <c:v>#N/A</c:v>
                  </c:pt>
                  <c:pt idx="8">
                    <c:v>8.3606219864314199E-2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'Lactic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- Compiled Data'!$T$4:$T$12</c:f>
              <c:numCache>
                <c:formatCode>0.00</c:formatCode>
                <c:ptCount val="9"/>
                <c:pt idx="0">
                  <c:v>3.6349999999999998</c:v>
                </c:pt>
                <c:pt idx="1">
                  <c:v>5.3283333333333331</c:v>
                </c:pt>
                <c:pt idx="2">
                  <c:v>7.0850000000000009</c:v>
                </c:pt>
                <c:pt idx="3">
                  <c:v>8.0583333333333336</c:v>
                </c:pt>
                <c:pt idx="4">
                  <c:v>8.1000000000000014</c:v>
                </c:pt>
                <c:pt idx="5">
                  <c:v>8.1833333333333353</c:v>
                </c:pt>
                <c:pt idx="6">
                  <c:v>8.2850000000000001</c:v>
                </c:pt>
                <c:pt idx="7">
                  <c:v>#N/A</c:v>
                </c:pt>
                <c:pt idx="8">
                  <c:v>8.1150000000000002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13F-4E0B-B526-A0B13EB31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466424"/>
        <c:axId val="-2052651928"/>
      </c:scatterChart>
      <c:valAx>
        <c:axId val="2116466424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52651928"/>
        <c:crosses val="autoZero"/>
        <c:crossBetween val="midCat"/>
      </c:valAx>
      <c:valAx>
        <c:axId val="-2052651928"/>
        <c:scaling>
          <c:orientation val="minMax"/>
          <c:max val="9"/>
          <c:min val="2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16466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'Acetic - Compiled Data'!$M$3</c:f>
              <c:strCache>
                <c:ptCount val="1"/>
                <c:pt idx="0">
                  <c:v>pH 5.25, 50%H2O</c:v>
                </c:pt>
              </c:strCache>
            </c:strRef>
          </c:tx>
          <c:spPr>
            <a:ln w="19050" cap="rnd">
              <a:solidFill>
                <a:srgbClr val="008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Data'!$M$17:$M$26</c:f>
                <c:numCache>
                  <c:formatCode>General</c:formatCode>
                  <c:ptCount val="10"/>
                  <c:pt idx="0">
                    <c:v>5.6450568346710701E-2</c:v>
                  </c:pt>
                  <c:pt idx="1">
                    <c:v>6.8019605016985105E-2</c:v>
                  </c:pt>
                  <c:pt idx="2">
                    <c:v>9.9280746706834705E-2</c:v>
                  </c:pt>
                  <c:pt idx="3">
                    <c:v>7.2938330115241895E-2</c:v>
                  </c:pt>
                  <c:pt idx="4">
                    <c:v>4.4459719597256503E-2</c:v>
                  </c:pt>
                  <c:pt idx="5">
                    <c:v>0.18030529664987699</c:v>
                  </c:pt>
                  <c:pt idx="6">
                    <c:v>9.6678160236253294E-2</c:v>
                  </c:pt>
                  <c:pt idx="7">
                    <c:v>7.9686887252546204E-2</c:v>
                  </c:pt>
                  <c:pt idx="8">
                    <c:v>6.2689712074629894E-2</c:v>
                  </c:pt>
                </c:numCache>
              </c:numRef>
            </c:plus>
            <c:minus>
              <c:numRef>
                <c:f>'Acetic - Compiled Data'!$M$17:$M$26</c:f>
                <c:numCache>
                  <c:formatCode>General</c:formatCode>
                  <c:ptCount val="10"/>
                  <c:pt idx="0">
                    <c:v>5.6450568346710701E-2</c:v>
                  </c:pt>
                  <c:pt idx="1">
                    <c:v>6.8019605016985105E-2</c:v>
                  </c:pt>
                  <c:pt idx="2">
                    <c:v>9.9280746706834705E-2</c:v>
                  </c:pt>
                  <c:pt idx="3">
                    <c:v>7.2938330115241895E-2</c:v>
                  </c:pt>
                  <c:pt idx="4">
                    <c:v>4.4459719597256503E-2</c:v>
                  </c:pt>
                  <c:pt idx="5">
                    <c:v>0.18030529664987699</c:v>
                  </c:pt>
                  <c:pt idx="6">
                    <c:v>9.6678160236253294E-2</c:v>
                  </c:pt>
                  <c:pt idx="7">
                    <c:v>7.9686887252546204E-2</c:v>
                  </c:pt>
                  <c:pt idx="8">
                    <c:v>6.2689712074629894E-2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Data'!$M$4:$M$12</c:f>
              <c:numCache>
                <c:formatCode>0.00</c:formatCode>
                <c:ptCount val="9"/>
                <c:pt idx="0">
                  <c:v>3.686666666666667</c:v>
                </c:pt>
                <c:pt idx="1">
                  <c:v>3.4933333333333341</c:v>
                </c:pt>
                <c:pt idx="2">
                  <c:v>3.4083333333333332</c:v>
                </c:pt>
                <c:pt idx="3">
                  <c:v>3.45</c:v>
                </c:pt>
                <c:pt idx="4">
                  <c:v>3.3583333333333329</c:v>
                </c:pt>
                <c:pt idx="5">
                  <c:v>3.1550000000000011</c:v>
                </c:pt>
                <c:pt idx="6">
                  <c:v>3.1766666666666659</c:v>
                </c:pt>
                <c:pt idx="7">
                  <c:v>2.9950000000000001</c:v>
                </c:pt>
                <c:pt idx="8">
                  <c:v>3.1859999999999999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29-439F-A638-08ACA4A7807F}"/>
            </c:ext>
          </c:extLst>
        </c:ser>
        <c:ser>
          <c:idx val="1"/>
          <c:order val="1"/>
          <c:tx>
            <c:strRef>
              <c:f>'Acetic - Compiled Data'!$N$3</c:f>
              <c:strCache>
                <c:ptCount val="1"/>
                <c:pt idx="0">
                  <c:v>pH 5.50, 50%H2O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Data'!$N$17:$N$26</c:f>
                <c:numCache>
                  <c:formatCode>General</c:formatCode>
                  <c:ptCount val="10"/>
                  <c:pt idx="0">
                    <c:v>6.9113433330045701E-2</c:v>
                  </c:pt>
                  <c:pt idx="1">
                    <c:v>0.170733710789639</c:v>
                  </c:pt>
                  <c:pt idx="2">
                    <c:v>6.3377177806104995E-2</c:v>
                  </c:pt>
                  <c:pt idx="3">
                    <c:v>7.9435508432941906E-2</c:v>
                  </c:pt>
                  <c:pt idx="4">
                    <c:v>5.0596442562693897E-2</c:v>
                  </c:pt>
                  <c:pt idx="5">
                    <c:v>6.3691967049751802E-2</c:v>
                  </c:pt>
                  <c:pt idx="6">
                    <c:v>9.1960136291040107E-2</c:v>
                  </c:pt>
                  <c:pt idx="7">
                    <c:v>6.4394616752230793E-2</c:v>
                  </c:pt>
                  <c:pt idx="8">
                    <c:v>5.4037024344425102E-2</c:v>
                  </c:pt>
                </c:numCache>
              </c:numRef>
            </c:plus>
            <c:minus>
              <c:numRef>
                <c:f>'Acetic - Compiled Data'!$N$17:$N$26</c:f>
                <c:numCache>
                  <c:formatCode>General</c:formatCode>
                  <c:ptCount val="10"/>
                  <c:pt idx="0">
                    <c:v>6.9113433330045701E-2</c:v>
                  </c:pt>
                  <c:pt idx="1">
                    <c:v>0.170733710789639</c:v>
                  </c:pt>
                  <c:pt idx="2">
                    <c:v>6.3377177806104995E-2</c:v>
                  </c:pt>
                  <c:pt idx="3">
                    <c:v>7.9435508432941906E-2</c:v>
                  </c:pt>
                  <c:pt idx="4">
                    <c:v>5.0596442562693897E-2</c:v>
                  </c:pt>
                  <c:pt idx="5">
                    <c:v>6.3691967049751802E-2</c:v>
                  </c:pt>
                  <c:pt idx="6">
                    <c:v>9.1960136291040107E-2</c:v>
                  </c:pt>
                  <c:pt idx="7">
                    <c:v>6.4394616752230793E-2</c:v>
                  </c:pt>
                  <c:pt idx="8">
                    <c:v>5.4037024344425102E-2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Data'!$N$4:$N$12</c:f>
              <c:numCache>
                <c:formatCode>0.00</c:formatCode>
                <c:ptCount val="9"/>
                <c:pt idx="0">
                  <c:v>3.711666666666666</c:v>
                </c:pt>
                <c:pt idx="1">
                  <c:v>3.5649999999999999</c:v>
                </c:pt>
                <c:pt idx="2">
                  <c:v>3.4316666666666662</c:v>
                </c:pt>
                <c:pt idx="3">
                  <c:v>3.4849999999999999</c:v>
                </c:pt>
                <c:pt idx="4">
                  <c:v>3.48</c:v>
                </c:pt>
                <c:pt idx="5">
                  <c:v>3.3216666666666672</c:v>
                </c:pt>
                <c:pt idx="6">
                  <c:v>3.3383333333333329</c:v>
                </c:pt>
                <c:pt idx="7">
                  <c:v>3.1233333333333331</c:v>
                </c:pt>
                <c:pt idx="8">
                  <c:v>3.2519999999999998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29-439F-A638-08ACA4A7807F}"/>
            </c:ext>
          </c:extLst>
        </c:ser>
        <c:ser>
          <c:idx val="2"/>
          <c:order val="2"/>
          <c:tx>
            <c:strRef>
              <c:f>'Acetic - Compiled Data'!$O$3</c:f>
              <c:strCache>
                <c:ptCount val="1"/>
                <c:pt idx="0">
                  <c:v>pH 5.75, 50%H2O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Data'!$O$17:$O$26</c:f>
                <c:numCache>
                  <c:formatCode>General</c:formatCode>
                  <c:ptCount val="10"/>
                  <c:pt idx="0">
                    <c:v>7.8740078740118E-2</c:v>
                  </c:pt>
                  <c:pt idx="1">
                    <c:v>5.27888877195445E-2</c:v>
                  </c:pt>
                  <c:pt idx="2">
                    <c:v>0.14546477236774499</c:v>
                  </c:pt>
                  <c:pt idx="3">
                    <c:v>4.5350486950711699E-2</c:v>
                  </c:pt>
                  <c:pt idx="4">
                    <c:v>0.122583305007928</c:v>
                  </c:pt>
                  <c:pt idx="5">
                    <c:v>7.4206917916503301E-2</c:v>
                  </c:pt>
                  <c:pt idx="6">
                    <c:v>8.4774209914729698E-2</c:v>
                  </c:pt>
                  <c:pt idx="7">
                    <c:v>0.14607075910895601</c:v>
                  </c:pt>
                  <c:pt idx="8">
                    <c:v>5.2440442408507697E-2</c:v>
                  </c:pt>
                </c:numCache>
              </c:numRef>
            </c:plus>
            <c:minus>
              <c:numRef>
                <c:f>'Acetic - Compiled Data'!$O$17:$O$26</c:f>
                <c:numCache>
                  <c:formatCode>General</c:formatCode>
                  <c:ptCount val="10"/>
                  <c:pt idx="0">
                    <c:v>7.8740078740118E-2</c:v>
                  </c:pt>
                  <c:pt idx="1">
                    <c:v>5.27888877195445E-2</c:v>
                  </c:pt>
                  <c:pt idx="2">
                    <c:v>0.14546477236774499</c:v>
                  </c:pt>
                  <c:pt idx="3">
                    <c:v>4.5350486950711699E-2</c:v>
                  </c:pt>
                  <c:pt idx="4">
                    <c:v>0.122583305007928</c:v>
                  </c:pt>
                  <c:pt idx="5">
                    <c:v>7.4206917916503301E-2</c:v>
                  </c:pt>
                  <c:pt idx="6">
                    <c:v>8.4774209914729698E-2</c:v>
                  </c:pt>
                  <c:pt idx="7">
                    <c:v>0.14607075910895601</c:v>
                  </c:pt>
                  <c:pt idx="8">
                    <c:v>5.2440442408507697E-2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prstDash val="dash"/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Data'!$O$4:$O$12</c:f>
              <c:numCache>
                <c:formatCode>0.00</c:formatCode>
                <c:ptCount val="9"/>
                <c:pt idx="0">
                  <c:v>3.76</c:v>
                </c:pt>
                <c:pt idx="1">
                  <c:v>3.5966666666666658</c:v>
                </c:pt>
                <c:pt idx="2">
                  <c:v>3.62</c:v>
                </c:pt>
                <c:pt idx="3">
                  <c:v>3.541666666666667</c:v>
                </c:pt>
                <c:pt idx="4">
                  <c:v>3.4933333333333341</c:v>
                </c:pt>
                <c:pt idx="5">
                  <c:v>3.296666666666666</c:v>
                </c:pt>
                <c:pt idx="6">
                  <c:v>3.2533333333333339</c:v>
                </c:pt>
                <c:pt idx="7">
                  <c:v>3.1183333333333341</c:v>
                </c:pt>
                <c:pt idx="8">
                  <c:v>3.15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29-439F-A638-08ACA4A7807F}"/>
            </c:ext>
          </c:extLst>
        </c:ser>
        <c:ser>
          <c:idx val="3"/>
          <c:order val="3"/>
          <c:tx>
            <c:strRef>
              <c:f>'Acetic - Compiled Data'!$P$3</c:f>
              <c:strCache>
                <c:ptCount val="1"/>
                <c:pt idx="0">
                  <c:v>pH 6.00, 50%H2O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Data'!$P$17:$P$26</c:f>
                <c:numCache>
                  <c:formatCode>General</c:formatCode>
                  <c:ptCount val="10"/>
                  <c:pt idx="0">
                    <c:v>7.6615925237511803E-2</c:v>
                  </c:pt>
                  <c:pt idx="1">
                    <c:v>0.326236110815464</c:v>
                  </c:pt>
                  <c:pt idx="2">
                    <c:v>0.50943105519784704</c:v>
                  </c:pt>
                  <c:pt idx="3">
                    <c:v>1.014411159244611</c:v>
                  </c:pt>
                  <c:pt idx="4">
                    <c:v>0.90040916624980405</c:v>
                  </c:pt>
                  <c:pt idx="5">
                    <c:v>0.85511792559077404</c:v>
                  </c:pt>
                  <c:pt idx="6">
                    <c:v>0.76141972656348</c:v>
                  </c:pt>
                  <c:pt idx="7">
                    <c:v>0.99989499448691899</c:v>
                  </c:pt>
                  <c:pt idx="8">
                    <c:v>0.63973171460125899</c:v>
                  </c:pt>
                </c:numCache>
              </c:numRef>
            </c:plus>
            <c:minus>
              <c:numRef>
                <c:f>'Acetic - Compiled Data'!$P$17:$P$26</c:f>
                <c:numCache>
                  <c:formatCode>General</c:formatCode>
                  <c:ptCount val="10"/>
                  <c:pt idx="0">
                    <c:v>7.6615925237511803E-2</c:v>
                  </c:pt>
                  <c:pt idx="1">
                    <c:v>0.326236110815464</c:v>
                  </c:pt>
                  <c:pt idx="2">
                    <c:v>0.50943105519784704</c:v>
                  </c:pt>
                  <c:pt idx="3">
                    <c:v>1.014411159244611</c:v>
                  </c:pt>
                  <c:pt idx="4">
                    <c:v>0.90040916624980405</c:v>
                  </c:pt>
                  <c:pt idx="5">
                    <c:v>0.85511792559077404</c:v>
                  </c:pt>
                  <c:pt idx="6">
                    <c:v>0.76141972656348</c:v>
                  </c:pt>
                  <c:pt idx="7">
                    <c:v>0.99989499448691899</c:v>
                  </c:pt>
                  <c:pt idx="8">
                    <c:v>0.63973171460125899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Data'!$P$4:$P$12</c:f>
              <c:numCache>
                <c:formatCode>0.00</c:formatCode>
                <c:ptCount val="9"/>
                <c:pt idx="0">
                  <c:v>3.6949999999999998</c:v>
                </c:pt>
                <c:pt idx="1">
                  <c:v>4.1549999999999914</c:v>
                </c:pt>
                <c:pt idx="2">
                  <c:v>4.2</c:v>
                </c:pt>
                <c:pt idx="3">
                  <c:v>5.0450000000000008</c:v>
                </c:pt>
                <c:pt idx="4">
                  <c:v>5.3083333333333371</c:v>
                </c:pt>
                <c:pt idx="5">
                  <c:v>5.5766666666666671</c:v>
                </c:pt>
                <c:pt idx="6">
                  <c:v>6.1199999999999974</c:v>
                </c:pt>
                <c:pt idx="7">
                  <c:v>7.0350000000000001</c:v>
                </c:pt>
                <c:pt idx="8">
                  <c:v>8.8583333333333325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29-439F-A638-08ACA4A7807F}"/>
            </c:ext>
          </c:extLst>
        </c:ser>
        <c:ser>
          <c:idx val="4"/>
          <c:order val="4"/>
          <c:tx>
            <c:strRef>
              <c:f>'Acetic - Compiled Data'!$Q$3</c:f>
              <c:strCache>
                <c:ptCount val="1"/>
                <c:pt idx="0">
                  <c:v>pH 5.25, 56%H2O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rgbClr val="008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Data'!$Q$17:$Q$26</c:f>
                <c:numCache>
                  <c:formatCode>General</c:formatCode>
                  <c:ptCount val="10"/>
                  <c:pt idx="0">
                    <c:v>0.114658914466633</c:v>
                  </c:pt>
                  <c:pt idx="1">
                    <c:v>5.1251016250086899E-2</c:v>
                  </c:pt>
                  <c:pt idx="2">
                    <c:v>6.9976186425573697E-2</c:v>
                  </c:pt>
                  <c:pt idx="3">
                    <c:v>9.6263527187957706E-2</c:v>
                  </c:pt>
                  <c:pt idx="4">
                    <c:v>4.5018514709691003E-2</c:v>
                  </c:pt>
                  <c:pt idx="5">
                    <c:v>0.117884123895742</c:v>
                  </c:pt>
                  <c:pt idx="6">
                    <c:v>0.117756811551038</c:v>
                  </c:pt>
                  <c:pt idx="7">
                    <c:v>0.116045967903528</c:v>
                  </c:pt>
                  <c:pt idx="8">
                    <c:v>6.6231915770772198E-2</c:v>
                  </c:pt>
                </c:numCache>
              </c:numRef>
            </c:plus>
            <c:minus>
              <c:numRef>
                <c:f>'Acetic - Compiled Data'!$Q$17:$Q$26</c:f>
                <c:numCache>
                  <c:formatCode>General</c:formatCode>
                  <c:ptCount val="10"/>
                  <c:pt idx="0">
                    <c:v>0.114658914466633</c:v>
                  </c:pt>
                  <c:pt idx="1">
                    <c:v>5.1251016250086899E-2</c:v>
                  </c:pt>
                  <c:pt idx="2">
                    <c:v>6.9976186425573697E-2</c:v>
                  </c:pt>
                  <c:pt idx="3">
                    <c:v>9.6263527187957706E-2</c:v>
                  </c:pt>
                  <c:pt idx="4">
                    <c:v>4.5018514709691003E-2</c:v>
                  </c:pt>
                  <c:pt idx="5">
                    <c:v>0.117884123895742</c:v>
                  </c:pt>
                  <c:pt idx="6">
                    <c:v>0.117756811551038</c:v>
                  </c:pt>
                  <c:pt idx="7">
                    <c:v>0.116045967903528</c:v>
                  </c:pt>
                  <c:pt idx="8">
                    <c:v>6.6231915770772198E-2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Data'!$Q$4:$Q$12</c:f>
              <c:numCache>
                <c:formatCode>0.00</c:formatCode>
                <c:ptCount val="9"/>
                <c:pt idx="0">
                  <c:v>3.7733333333333339</c:v>
                </c:pt>
                <c:pt idx="1">
                  <c:v>3.6033333333333331</c:v>
                </c:pt>
                <c:pt idx="2">
                  <c:v>3.5083333333333342</c:v>
                </c:pt>
                <c:pt idx="3">
                  <c:v>3.436666666666667</c:v>
                </c:pt>
                <c:pt idx="4">
                  <c:v>3.4266666666666672</c:v>
                </c:pt>
                <c:pt idx="5">
                  <c:v>3.1283333333333339</c:v>
                </c:pt>
                <c:pt idx="6">
                  <c:v>3.1566666666666658</c:v>
                </c:pt>
                <c:pt idx="7">
                  <c:v>2.9933333333333341</c:v>
                </c:pt>
                <c:pt idx="8">
                  <c:v>3.026666666666666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29-439F-A638-08ACA4A7807F}"/>
            </c:ext>
          </c:extLst>
        </c:ser>
        <c:ser>
          <c:idx val="5"/>
          <c:order val="5"/>
          <c:tx>
            <c:strRef>
              <c:f>'Acetic - Compiled Data'!$R$3</c:f>
              <c:strCache>
                <c:ptCount val="1"/>
                <c:pt idx="0">
                  <c:v>pH 5.50, 56%H2O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Data'!$R$17:$R$26</c:f>
                <c:numCache>
                  <c:formatCode>General</c:formatCode>
                  <c:ptCount val="10"/>
                  <c:pt idx="0">
                    <c:v>0.20945166506857901</c:v>
                  </c:pt>
                  <c:pt idx="1">
                    <c:v>7.25718035235908E-2</c:v>
                  </c:pt>
                  <c:pt idx="2">
                    <c:v>7.0828431202919206E-2</c:v>
                  </c:pt>
                  <c:pt idx="3">
                    <c:v>3.2659863237109003E-2</c:v>
                  </c:pt>
                  <c:pt idx="4">
                    <c:v>6.5548963887056805E-2</c:v>
                  </c:pt>
                  <c:pt idx="5">
                    <c:v>0.15283978539634199</c:v>
                  </c:pt>
                  <c:pt idx="6">
                    <c:v>5.2694085689635697E-2</c:v>
                  </c:pt>
                  <c:pt idx="7">
                    <c:v>0.14338758663147899</c:v>
                  </c:pt>
                  <c:pt idx="8">
                    <c:v>8.8015150211010196E-2</c:v>
                  </c:pt>
                </c:numCache>
              </c:numRef>
            </c:plus>
            <c:minus>
              <c:numRef>
                <c:f>'Acetic - Compiled Data'!$R$17:$R$26</c:f>
                <c:numCache>
                  <c:formatCode>General</c:formatCode>
                  <c:ptCount val="10"/>
                  <c:pt idx="0">
                    <c:v>0.20945166506857901</c:v>
                  </c:pt>
                  <c:pt idx="1">
                    <c:v>7.25718035235908E-2</c:v>
                  </c:pt>
                  <c:pt idx="2">
                    <c:v>7.0828431202919206E-2</c:v>
                  </c:pt>
                  <c:pt idx="3">
                    <c:v>3.2659863237109003E-2</c:v>
                  </c:pt>
                  <c:pt idx="4">
                    <c:v>6.5548963887056805E-2</c:v>
                  </c:pt>
                  <c:pt idx="5">
                    <c:v>0.15283978539634199</c:v>
                  </c:pt>
                  <c:pt idx="6">
                    <c:v>5.2694085689635697E-2</c:v>
                  </c:pt>
                  <c:pt idx="7">
                    <c:v>0.14338758663147899</c:v>
                  </c:pt>
                  <c:pt idx="8">
                    <c:v>8.8015150211010196E-2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Data'!$R$4:$R$12</c:f>
              <c:numCache>
                <c:formatCode>0.00</c:formatCode>
                <c:ptCount val="9"/>
                <c:pt idx="0">
                  <c:v>3.6349999999999998</c:v>
                </c:pt>
                <c:pt idx="1">
                  <c:v>3.6666666666666661</c:v>
                </c:pt>
                <c:pt idx="2">
                  <c:v>3.5383333333333331</c:v>
                </c:pt>
                <c:pt idx="3">
                  <c:v>3.526666666666666</c:v>
                </c:pt>
                <c:pt idx="4">
                  <c:v>3.538333333333334</c:v>
                </c:pt>
                <c:pt idx="5">
                  <c:v>3.3299999999999992</c:v>
                </c:pt>
                <c:pt idx="6">
                  <c:v>3.2816666666666672</c:v>
                </c:pt>
                <c:pt idx="7">
                  <c:v>3.12</c:v>
                </c:pt>
                <c:pt idx="8">
                  <c:v>3.2133333333333338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29-439F-A638-08ACA4A7807F}"/>
            </c:ext>
          </c:extLst>
        </c:ser>
        <c:ser>
          <c:idx val="6"/>
          <c:order val="6"/>
          <c:tx>
            <c:strRef>
              <c:f>'Acetic - Compiled Data'!$S$3</c:f>
              <c:strCache>
                <c:ptCount val="1"/>
                <c:pt idx="0">
                  <c:v>pH 5.75, 56%H2O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Data'!$S$17:$S$26</c:f>
                <c:numCache>
                  <c:formatCode>General</c:formatCode>
                  <c:ptCount val="10"/>
                  <c:pt idx="0">
                    <c:v>7.8909230554268295E-2</c:v>
                  </c:pt>
                  <c:pt idx="1">
                    <c:v>9.9599196783909896E-2</c:v>
                  </c:pt>
                  <c:pt idx="2">
                    <c:v>4.5055521304275203E-2</c:v>
                  </c:pt>
                  <c:pt idx="3">
                    <c:v>0.17951787283350601</c:v>
                  </c:pt>
                  <c:pt idx="4">
                    <c:v>7.9351538527407603E-2</c:v>
                  </c:pt>
                  <c:pt idx="5">
                    <c:v>8.6120071218425395E-2</c:v>
                  </c:pt>
                  <c:pt idx="6">
                    <c:v>9.2879850703296601E-2</c:v>
                  </c:pt>
                  <c:pt idx="7">
                    <c:v>9.6471066474185199E-2</c:v>
                  </c:pt>
                  <c:pt idx="8">
                    <c:v>8.2945765413310807E-2</c:v>
                  </c:pt>
                </c:numCache>
              </c:numRef>
            </c:plus>
            <c:minus>
              <c:numRef>
                <c:f>'Acetic - Compiled Data'!$S$17:$S$26</c:f>
                <c:numCache>
                  <c:formatCode>General</c:formatCode>
                  <c:ptCount val="10"/>
                  <c:pt idx="0">
                    <c:v>7.8909230554268295E-2</c:v>
                  </c:pt>
                  <c:pt idx="1">
                    <c:v>9.9599196783909896E-2</c:v>
                  </c:pt>
                  <c:pt idx="2">
                    <c:v>4.5055521304275203E-2</c:v>
                  </c:pt>
                  <c:pt idx="3">
                    <c:v>0.17951787283350601</c:v>
                  </c:pt>
                  <c:pt idx="4">
                    <c:v>7.9351538527407603E-2</c:v>
                  </c:pt>
                  <c:pt idx="5">
                    <c:v>8.6120071218425395E-2</c:v>
                  </c:pt>
                  <c:pt idx="6">
                    <c:v>9.2879850703296601E-2</c:v>
                  </c:pt>
                  <c:pt idx="7">
                    <c:v>9.6471066474185199E-2</c:v>
                  </c:pt>
                  <c:pt idx="8">
                    <c:v>8.2945765413310807E-2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Data'!$S$4:$S$12</c:f>
              <c:numCache>
                <c:formatCode>0.00</c:formatCode>
                <c:ptCount val="9"/>
                <c:pt idx="0">
                  <c:v>3.7666666666666662</c:v>
                </c:pt>
                <c:pt idx="1">
                  <c:v>3.7</c:v>
                </c:pt>
                <c:pt idx="2">
                  <c:v>3.6150000000000002</c:v>
                </c:pt>
                <c:pt idx="3">
                  <c:v>3.5833333333333339</c:v>
                </c:pt>
                <c:pt idx="4">
                  <c:v>3.5083333333333342</c:v>
                </c:pt>
                <c:pt idx="5">
                  <c:v>3.2283333333333331</c:v>
                </c:pt>
                <c:pt idx="6">
                  <c:v>3.3233333333333328</c:v>
                </c:pt>
                <c:pt idx="7">
                  <c:v>3.163333333333334</c:v>
                </c:pt>
                <c:pt idx="8">
                  <c:v>3.214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829-439F-A638-08ACA4A7807F}"/>
            </c:ext>
          </c:extLst>
        </c:ser>
        <c:ser>
          <c:idx val="7"/>
          <c:order val="7"/>
          <c:tx>
            <c:strRef>
              <c:f>'Acetic - Compiled Data'!$T$3</c:f>
              <c:strCache>
                <c:ptCount val="1"/>
                <c:pt idx="0">
                  <c:v>pH 6.00, 56%H2O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'Acetic - Compiled Data'!$T$17:$T$26</c:f>
                <c:numCache>
                  <c:formatCode>General</c:formatCode>
                  <c:ptCount val="10"/>
                  <c:pt idx="0">
                    <c:v>7.20185161376342E-2</c:v>
                  </c:pt>
                  <c:pt idx="1">
                    <c:v>0.18573278296161599</c:v>
                  </c:pt>
                  <c:pt idx="2">
                    <c:v>0.68134181338493205</c:v>
                  </c:pt>
                  <c:pt idx="3">
                    <c:v>0.23378765293887199</c:v>
                  </c:pt>
                  <c:pt idx="4">
                    <c:v>0.55980949140459102</c:v>
                  </c:pt>
                  <c:pt idx="5">
                    <c:v>0.23855816900705801</c:v>
                  </c:pt>
                  <c:pt idx="6">
                    <c:v>0.327256270630017</c:v>
                  </c:pt>
                  <c:pt idx="7">
                    <c:v>0.73840368363111497</c:v>
                  </c:pt>
                  <c:pt idx="8">
                    <c:v>0.879982954380368</c:v>
                  </c:pt>
                </c:numCache>
              </c:numRef>
            </c:plus>
            <c:minus>
              <c:numRef>
                <c:f>'Acetic - Compiled Data'!$T$17:$T$26</c:f>
                <c:numCache>
                  <c:formatCode>General</c:formatCode>
                  <c:ptCount val="10"/>
                  <c:pt idx="0">
                    <c:v>7.20185161376342E-2</c:v>
                  </c:pt>
                  <c:pt idx="1">
                    <c:v>0.18573278296161599</c:v>
                  </c:pt>
                  <c:pt idx="2">
                    <c:v>0.68134181338493205</c:v>
                  </c:pt>
                  <c:pt idx="3">
                    <c:v>0.23378765293887199</c:v>
                  </c:pt>
                  <c:pt idx="4">
                    <c:v>0.55980949140459102</c:v>
                  </c:pt>
                  <c:pt idx="5">
                    <c:v>0.23855816900705801</c:v>
                  </c:pt>
                  <c:pt idx="6">
                    <c:v>0.327256270630017</c:v>
                  </c:pt>
                  <c:pt idx="7">
                    <c:v>0.73840368363111497</c:v>
                  </c:pt>
                  <c:pt idx="8">
                    <c:v>0.879982954380368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'Acetic - Compiled Data'!$L$4:$L$12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'Acetic - Compiled Data'!$T$4:$T$12</c:f>
              <c:numCache>
                <c:formatCode>0.00</c:formatCode>
                <c:ptCount val="9"/>
                <c:pt idx="0">
                  <c:v>3.7033333333333331</c:v>
                </c:pt>
                <c:pt idx="1">
                  <c:v>3.961666666666666</c:v>
                </c:pt>
                <c:pt idx="2">
                  <c:v>4.7733333333333396</c:v>
                </c:pt>
                <c:pt idx="3">
                  <c:v>6.0316666666666681</c:v>
                </c:pt>
                <c:pt idx="4">
                  <c:v>6.4133333333333402</c:v>
                </c:pt>
                <c:pt idx="5">
                  <c:v>6.6549999999999878</c:v>
                </c:pt>
                <c:pt idx="6">
                  <c:v>7.3083333333333371</c:v>
                </c:pt>
                <c:pt idx="7">
                  <c:v>8.0300000000000011</c:v>
                </c:pt>
                <c:pt idx="8">
                  <c:v>8.2720000000000002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829-439F-A638-08ACA4A78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2278296"/>
        <c:axId val="-2035913048"/>
      </c:scatterChart>
      <c:valAx>
        <c:axId val="-2052278296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35913048"/>
        <c:crosses val="autoZero"/>
        <c:crossBetween val="midCat"/>
      </c:valAx>
      <c:valAx>
        <c:axId val="-2035913048"/>
        <c:scaling>
          <c:orientation val="minMax"/>
          <c:max val="9"/>
          <c:min val="2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52278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0" dirty="0"/>
              <a:t>Inhibition</a:t>
            </a:r>
            <a:r>
              <a:rPr lang="en-US" sz="2000" i="0" baseline="0" dirty="0"/>
              <a:t> of </a:t>
            </a:r>
            <a:r>
              <a:rPr lang="en-US" sz="2000" i="1" dirty="0"/>
              <a:t>L. monocytogenes</a:t>
            </a:r>
            <a:r>
              <a:rPr lang="en-US" sz="2000" dirty="0"/>
              <a:t> in Model Cheese made with</a:t>
            </a:r>
          </a:p>
          <a:p>
            <a:pPr>
              <a:defRPr sz="2000"/>
            </a:pPr>
            <a:r>
              <a:rPr lang="en-US" sz="2000" dirty="0"/>
              <a:t>Lactic Acid and </a:t>
            </a:r>
            <a:r>
              <a:rPr lang="en-US" sz="2000" b="1" dirty="0"/>
              <a:t>Fermentates (cultured milk</a:t>
            </a:r>
            <a:r>
              <a:rPr lang="en-US" sz="2000" b="1" baseline="0" dirty="0"/>
              <a:t> or </a:t>
            </a:r>
            <a:r>
              <a:rPr lang="en-US" sz="2000" b="1" dirty="0"/>
              <a:t>cultured sugar)</a:t>
            </a:r>
            <a:r>
              <a:rPr lang="en-US" sz="2000" dirty="0"/>
              <a:t> </a:t>
            </a:r>
          </a:p>
          <a:p>
            <a:pPr>
              <a:defRPr sz="2000"/>
            </a:pPr>
            <a:r>
              <a:rPr lang="en-US" sz="2000" dirty="0"/>
              <a:t>(56%</a:t>
            </a:r>
            <a:r>
              <a:rPr lang="en-US" sz="2000" baseline="0" dirty="0"/>
              <a:t> moisture, pH 6.0)</a:t>
            </a:r>
            <a:endParaRPr lang="en-US" sz="2000" dirty="0"/>
          </a:p>
        </c:rich>
      </c:tx>
      <c:layout>
        <c:manualLayout>
          <c:xMode val="edge"/>
          <c:yMode val="edge"/>
          <c:x val="0.1514155853145413"/>
          <c:y val="2.9680370632504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28782634054796E-2"/>
          <c:y val="0.14346742665237619"/>
          <c:w val="0.62355964335603353"/>
          <c:h val="0.637668063074370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'Lactic Compiled Data'!$K$4</c:f>
              <c:strCache>
                <c:ptCount val="1"/>
                <c:pt idx="0">
                  <c:v>Control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lgDash"/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Compiled Data'!$K$18:$K$37</c:f>
                <c:numCache>
                  <c:formatCode>General</c:formatCode>
                  <c:ptCount val="20"/>
                  <c:pt idx="0">
                    <c:v>8.1914589665089688E-2</c:v>
                  </c:pt>
                  <c:pt idx="1">
                    <c:v>0.23318805000828546</c:v>
                  </c:pt>
                  <c:pt idx="2">
                    <c:v>0.424817607921329</c:v>
                  </c:pt>
                  <c:pt idx="3">
                    <c:v>0.35493191835430438</c:v>
                  </c:pt>
                  <c:pt idx="4">
                    <c:v>0.20861447696648494</c:v>
                  </c:pt>
                  <c:pt idx="5">
                    <c:v>0.43789268091622641</c:v>
                  </c:pt>
                  <c:pt idx="6">
                    <c:v>0.30364452901377958</c:v>
                  </c:pt>
                  <c:pt idx="7">
                    <c:v>8.8242091241462858E-2</c:v>
                  </c:pt>
                  <c:pt idx="8">
                    <c:v>0.50119856344566693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0.7366666666666668</c:v>
                  </c:pt>
                  <c:pt idx="15">
                    <c:v>2.3430000000000004</c:v>
                  </c:pt>
                  <c:pt idx="16">
                    <c:v>4.0133333333333336</c:v>
                  </c:pt>
                  <c:pt idx="17">
                    <c:v>4.3050000000000015</c:v>
                  </c:pt>
                  <c:pt idx="18">
                    <c:v>4.2800000000000011</c:v>
                  </c:pt>
                  <c:pt idx="19">
                    <c:v>4.5350000000000019</c:v>
                  </c:pt>
                </c:numCache>
              </c:numRef>
            </c:plus>
            <c:minus>
              <c:numRef>
                <c:f>'Lactic Compiled Data'!$K$18:$K$37</c:f>
                <c:numCache>
                  <c:formatCode>General</c:formatCode>
                  <c:ptCount val="20"/>
                  <c:pt idx="0">
                    <c:v>8.1914589665089688E-2</c:v>
                  </c:pt>
                  <c:pt idx="1">
                    <c:v>0.23318805000828546</c:v>
                  </c:pt>
                  <c:pt idx="2">
                    <c:v>0.424817607921329</c:v>
                  </c:pt>
                  <c:pt idx="3">
                    <c:v>0.35493191835430438</c:v>
                  </c:pt>
                  <c:pt idx="4">
                    <c:v>0.20861447696648494</c:v>
                  </c:pt>
                  <c:pt idx="5">
                    <c:v>0.43789268091622641</c:v>
                  </c:pt>
                  <c:pt idx="6">
                    <c:v>0.30364452901377958</c:v>
                  </c:pt>
                  <c:pt idx="7">
                    <c:v>8.8242091241462858E-2</c:v>
                  </c:pt>
                  <c:pt idx="8">
                    <c:v>0.50119856344566693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0.7366666666666668</c:v>
                  </c:pt>
                  <c:pt idx="15">
                    <c:v>2.3430000000000004</c:v>
                  </c:pt>
                  <c:pt idx="16">
                    <c:v>4.0133333333333336</c:v>
                  </c:pt>
                  <c:pt idx="17">
                    <c:v>4.3050000000000015</c:v>
                  </c:pt>
                  <c:pt idx="18">
                    <c:v>4.2800000000000011</c:v>
                  </c:pt>
                  <c:pt idx="19">
                    <c:v>4.5350000000000019</c:v>
                  </c:pt>
                </c:numCache>
              </c:numRef>
            </c:minus>
            <c:spPr>
              <a:noFill/>
              <a:ln w="9525">
                <a:solidFill>
                  <a:schemeClr val="accent4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numRef>
              <c:f>'Lactic Compiled Data'!$J$5:$J$13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Compiled Data'!$K$5:$K$13</c:f>
              <c:numCache>
                <c:formatCode>0.00</c:formatCode>
                <c:ptCount val="9"/>
                <c:pt idx="0">
                  <c:v>3.3649999999999998</c:v>
                </c:pt>
                <c:pt idx="1">
                  <c:v>4.1016666666666666</c:v>
                </c:pt>
                <c:pt idx="2">
                  <c:v>5.7080000000000002</c:v>
                </c:pt>
                <c:pt idx="3">
                  <c:v>7.3783333333333339</c:v>
                </c:pt>
                <c:pt idx="4">
                  <c:v>7.6700000000000008</c:v>
                </c:pt>
                <c:pt idx="5">
                  <c:v>7.6450000000000005</c:v>
                </c:pt>
                <c:pt idx="6">
                  <c:v>7.9000000000000012</c:v>
                </c:pt>
                <c:pt idx="7">
                  <c:v>7.8466666666666667</c:v>
                </c:pt>
                <c:pt idx="8">
                  <c:v>7.6500000000000012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2DA-490C-B17F-2B18BF8EC464}"/>
            </c:ext>
          </c:extLst>
        </c:ser>
        <c:ser>
          <c:idx val="4"/>
          <c:order val="1"/>
          <c:tx>
            <c:strRef>
              <c:f>'Lactic Compiled Data'!$O$4</c:f>
              <c:strCache>
                <c:ptCount val="1"/>
                <c:pt idx="0">
                  <c:v>1.0% Fermentate E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Compiled Data'!$O$18:$O$37</c:f>
                <c:numCache>
                  <c:formatCode>General</c:formatCode>
                  <c:ptCount val="20"/>
                  <c:pt idx="0">
                    <c:v>5.7619441163551804E-2</c:v>
                  </c:pt>
                  <c:pt idx="1">
                    <c:v>0.10092901796146961</c:v>
                  </c:pt>
                  <c:pt idx="2">
                    <c:v>0.19320973060381813</c:v>
                  </c:pt>
                  <c:pt idx="3">
                    <c:v>0.16504544828622206</c:v>
                  </c:pt>
                  <c:pt idx="4">
                    <c:v>0.1694304183630162</c:v>
                  </c:pt>
                  <c:pt idx="5">
                    <c:v>0.42814327819862685</c:v>
                  </c:pt>
                  <c:pt idx="6">
                    <c:v>0.42557020572403809</c:v>
                  </c:pt>
                  <c:pt idx="7">
                    <c:v>0.47739571287001159</c:v>
                  </c:pt>
                  <c:pt idx="8">
                    <c:v>0.58322094155359916</c:v>
                  </c:pt>
                  <c:pt idx="12">
                    <c:v>0</c:v>
                  </c:pt>
                  <c:pt idx="13">
                    <c:v>0</c:v>
                  </c:pt>
                  <c:pt idx="14">
                    <c:v>6.333333333333302E-2</c:v>
                  </c:pt>
                  <c:pt idx="15">
                    <c:v>7.3999999999999844E-2</c:v>
                  </c:pt>
                  <c:pt idx="16">
                    <c:v>0.10999999999999988</c:v>
                  </c:pt>
                  <c:pt idx="17">
                    <c:v>0.60666666666666735</c:v>
                  </c:pt>
                  <c:pt idx="18">
                    <c:v>0.72333333333333316</c:v>
                  </c:pt>
                  <c:pt idx="19">
                    <c:v>1.2749999999999999</c:v>
                  </c:pt>
                </c:numCache>
              </c:numRef>
            </c:plus>
            <c:minus>
              <c:numRef>
                <c:f>'Lactic Compiled Data'!$O$18:$O$37</c:f>
                <c:numCache>
                  <c:formatCode>General</c:formatCode>
                  <c:ptCount val="20"/>
                  <c:pt idx="0">
                    <c:v>5.7619441163551804E-2</c:v>
                  </c:pt>
                  <c:pt idx="1">
                    <c:v>0.10092901796146961</c:v>
                  </c:pt>
                  <c:pt idx="2">
                    <c:v>0.19320973060381813</c:v>
                  </c:pt>
                  <c:pt idx="3">
                    <c:v>0.16504544828622206</c:v>
                  </c:pt>
                  <c:pt idx="4">
                    <c:v>0.1694304183630162</c:v>
                  </c:pt>
                  <c:pt idx="5">
                    <c:v>0.42814327819862685</c:v>
                  </c:pt>
                  <c:pt idx="6">
                    <c:v>0.42557020572403809</c:v>
                  </c:pt>
                  <c:pt idx="7">
                    <c:v>0.47739571287001159</c:v>
                  </c:pt>
                  <c:pt idx="8">
                    <c:v>0.58322094155359916</c:v>
                  </c:pt>
                  <c:pt idx="12">
                    <c:v>0</c:v>
                  </c:pt>
                  <c:pt idx="13">
                    <c:v>0</c:v>
                  </c:pt>
                  <c:pt idx="14">
                    <c:v>6.333333333333302E-2</c:v>
                  </c:pt>
                  <c:pt idx="15">
                    <c:v>7.3999999999999844E-2</c:v>
                  </c:pt>
                  <c:pt idx="16">
                    <c:v>0.10999999999999988</c:v>
                  </c:pt>
                  <c:pt idx="17">
                    <c:v>0.60666666666666735</c:v>
                  </c:pt>
                  <c:pt idx="18">
                    <c:v>0.72333333333333316</c:v>
                  </c:pt>
                  <c:pt idx="19">
                    <c:v>1.2749999999999999</c:v>
                  </c:pt>
                </c:numCache>
              </c:numRef>
            </c:minus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'Lactic Compiled Data'!$J$5:$J$13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Compiled Data'!$O$5:$O$13</c:f>
              <c:numCache>
                <c:formatCode>0.00</c:formatCode>
                <c:ptCount val="9"/>
                <c:pt idx="0">
                  <c:v>3.3000000000000003</c:v>
                </c:pt>
                <c:pt idx="1">
                  <c:v>3.3633333333333333</c:v>
                </c:pt>
                <c:pt idx="2">
                  <c:v>3.3740000000000001</c:v>
                </c:pt>
                <c:pt idx="3">
                  <c:v>3.41</c:v>
                </c:pt>
                <c:pt idx="4">
                  <c:v>3.9066666666666676</c:v>
                </c:pt>
                <c:pt idx="5">
                  <c:v>4.0233333333333334</c:v>
                </c:pt>
                <c:pt idx="6">
                  <c:v>4.5750000000000002</c:v>
                </c:pt>
                <c:pt idx="7">
                  <c:v>5.0333333333333323</c:v>
                </c:pt>
                <c:pt idx="8">
                  <c:v>5.4833333333333334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2DA-490C-B17F-2B18BF8EC464}"/>
            </c:ext>
          </c:extLst>
        </c:ser>
        <c:ser>
          <c:idx val="2"/>
          <c:order val="2"/>
          <c:tx>
            <c:strRef>
              <c:f>'Lactic Compiled Data'!$M$4</c:f>
              <c:strCache>
                <c:ptCount val="1"/>
                <c:pt idx="0">
                  <c:v>1.0% Fermentate C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diamond"/>
            <c:size val="7"/>
            <c:spPr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Compiled Data'!$M$18:$M$37</c:f>
                <c:numCache>
                  <c:formatCode>General</c:formatCode>
                  <c:ptCount val="20"/>
                  <c:pt idx="0">
                    <c:v>5.573747990954267E-2</c:v>
                  </c:pt>
                  <c:pt idx="1">
                    <c:v>6.9402209378856758E-2</c:v>
                  </c:pt>
                  <c:pt idx="2">
                    <c:v>0.1033440854621106</c:v>
                  </c:pt>
                  <c:pt idx="3">
                    <c:v>0.11720352668186515</c:v>
                  </c:pt>
                  <c:pt idx="4">
                    <c:v>0.21952220844370171</c:v>
                  </c:pt>
                  <c:pt idx="5">
                    <c:v>0.75093941167047273</c:v>
                  </c:pt>
                  <c:pt idx="6">
                    <c:v>0.49175874843937994</c:v>
                  </c:pt>
                  <c:pt idx="7">
                    <c:v>0.67262916975106268</c:v>
                  </c:pt>
                  <c:pt idx="8">
                    <c:v>0.6740400581567878</c:v>
                  </c:pt>
                  <c:pt idx="12">
                    <c:v>0</c:v>
                  </c:pt>
                  <c:pt idx="13">
                    <c:v>0</c:v>
                  </c:pt>
                  <c:pt idx="14">
                    <c:v>-1.5000000000000568E-2</c:v>
                  </c:pt>
                  <c:pt idx="15">
                    <c:v>-4.9333333333334117E-2</c:v>
                  </c:pt>
                  <c:pt idx="16">
                    <c:v>1.8333333333333091E-2</c:v>
                  </c:pt>
                  <c:pt idx="17">
                    <c:v>0.16166666666666663</c:v>
                  </c:pt>
                  <c:pt idx="18">
                    <c:v>0.17166666666666686</c:v>
                  </c:pt>
                  <c:pt idx="19">
                    <c:v>0.30333333333333323</c:v>
                  </c:pt>
                </c:numCache>
              </c:numRef>
            </c:plus>
            <c:minus>
              <c:numRef>
                <c:f>'Lactic Compiled Data'!$M$18:$M$37</c:f>
                <c:numCache>
                  <c:formatCode>General</c:formatCode>
                  <c:ptCount val="20"/>
                  <c:pt idx="0">
                    <c:v>5.573747990954267E-2</c:v>
                  </c:pt>
                  <c:pt idx="1">
                    <c:v>6.9402209378856758E-2</c:v>
                  </c:pt>
                  <c:pt idx="2">
                    <c:v>0.1033440854621106</c:v>
                  </c:pt>
                  <c:pt idx="3">
                    <c:v>0.11720352668186515</c:v>
                  </c:pt>
                  <c:pt idx="4">
                    <c:v>0.21952220844370171</c:v>
                  </c:pt>
                  <c:pt idx="5">
                    <c:v>0.75093941167047273</c:v>
                  </c:pt>
                  <c:pt idx="6">
                    <c:v>0.49175874843937994</c:v>
                  </c:pt>
                  <c:pt idx="7">
                    <c:v>0.67262916975106268</c:v>
                  </c:pt>
                  <c:pt idx="8">
                    <c:v>0.6740400581567878</c:v>
                  </c:pt>
                  <c:pt idx="12">
                    <c:v>0</c:v>
                  </c:pt>
                  <c:pt idx="13">
                    <c:v>0</c:v>
                  </c:pt>
                  <c:pt idx="14">
                    <c:v>-1.5000000000000568E-2</c:v>
                  </c:pt>
                  <c:pt idx="15">
                    <c:v>-4.9333333333334117E-2</c:v>
                  </c:pt>
                  <c:pt idx="16">
                    <c:v>1.8333333333333091E-2</c:v>
                  </c:pt>
                  <c:pt idx="17">
                    <c:v>0.16166666666666663</c:v>
                  </c:pt>
                  <c:pt idx="18">
                    <c:v>0.17166666666666686</c:v>
                  </c:pt>
                  <c:pt idx="19">
                    <c:v>0.30333333333333323</c:v>
                  </c:pt>
                </c:numCache>
              </c:numRef>
            </c:minus>
            <c:spPr>
              <a:noFill/>
              <a:ln w="9525">
                <a:solidFill>
                  <a:schemeClr val="accent4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numRef>
              <c:f>'Lactic Compiled Data'!$J$5:$J$13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Compiled Data'!$M$5:$M$13</c:f>
              <c:numCache>
                <c:formatCode>0.00</c:formatCode>
                <c:ptCount val="9"/>
                <c:pt idx="0">
                  <c:v>3.3433333333333337</c:v>
                </c:pt>
                <c:pt idx="1">
                  <c:v>3.3283333333333331</c:v>
                </c:pt>
                <c:pt idx="2">
                  <c:v>3.2939999999999996</c:v>
                </c:pt>
                <c:pt idx="3">
                  <c:v>3.3616666666666668</c:v>
                </c:pt>
                <c:pt idx="4">
                  <c:v>3.5050000000000003</c:v>
                </c:pt>
                <c:pt idx="5">
                  <c:v>3.5150000000000006</c:v>
                </c:pt>
                <c:pt idx="6">
                  <c:v>3.6466666666666669</c:v>
                </c:pt>
                <c:pt idx="7">
                  <c:v>3.7049999999999996</c:v>
                </c:pt>
                <c:pt idx="8">
                  <c:v>3.9159999999999995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2DA-490C-B17F-2B18BF8EC464}"/>
            </c:ext>
          </c:extLst>
        </c:ser>
        <c:ser>
          <c:idx val="6"/>
          <c:order val="3"/>
          <c:tx>
            <c:strRef>
              <c:f>'Lactic Compiled Data'!$Q$4</c:f>
              <c:strCache>
                <c:ptCount val="1"/>
                <c:pt idx="0">
                  <c:v>1.0% Fermentate D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squar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'Lactic Compiled Data'!$Q$18:$Q$37</c:f>
                <c:numCache>
                  <c:formatCode>General</c:formatCode>
                  <c:ptCount val="20"/>
                  <c:pt idx="0">
                    <c:v>6.3377177806105273E-2</c:v>
                  </c:pt>
                  <c:pt idx="1">
                    <c:v>0.10677078252031313</c:v>
                  </c:pt>
                  <c:pt idx="2">
                    <c:v>0.20462160198766891</c:v>
                  </c:pt>
                  <c:pt idx="3">
                    <c:v>0.21951461606614622</c:v>
                  </c:pt>
                  <c:pt idx="4">
                    <c:v>0.23765521244020715</c:v>
                  </c:pt>
                  <c:pt idx="5">
                    <c:v>0.47904070808231147</c:v>
                  </c:pt>
                  <c:pt idx="6">
                    <c:v>0.25774017925034498</c:v>
                  </c:pt>
                  <c:pt idx="7">
                    <c:v>0.27580186124583489</c:v>
                  </c:pt>
                  <c:pt idx="8">
                    <c:v>0.669549599855503</c:v>
                  </c:pt>
                  <c:pt idx="12">
                    <c:v>0</c:v>
                  </c:pt>
                  <c:pt idx="13">
                    <c:v>0</c:v>
                  </c:pt>
                  <c:pt idx="14">
                    <c:v>-0.42833333333333279</c:v>
                  </c:pt>
                  <c:pt idx="15">
                    <c:v>-0.76033333333333353</c:v>
                  </c:pt>
                  <c:pt idx="16">
                    <c:v>-0.9716666666666669</c:v>
                  </c:pt>
                  <c:pt idx="17">
                    <c:v>-9.8333333333333606E-2</c:v>
                  </c:pt>
                  <c:pt idx="18">
                    <c:v>0.32166666666666632</c:v>
                  </c:pt>
                  <c:pt idx="19">
                    <c:v>1.0366666666666662</c:v>
                  </c:pt>
                </c:numCache>
              </c:numRef>
            </c:plus>
            <c:minus>
              <c:numRef>
                <c:f>'Lactic Compiled Data'!$Q$18:$Q$37</c:f>
                <c:numCache>
                  <c:formatCode>General</c:formatCode>
                  <c:ptCount val="20"/>
                  <c:pt idx="0">
                    <c:v>6.3377177806105273E-2</c:v>
                  </c:pt>
                  <c:pt idx="1">
                    <c:v>0.10677078252031313</c:v>
                  </c:pt>
                  <c:pt idx="2">
                    <c:v>0.20462160198766891</c:v>
                  </c:pt>
                  <c:pt idx="3">
                    <c:v>0.21951461606614622</c:v>
                  </c:pt>
                  <c:pt idx="4">
                    <c:v>0.23765521244020715</c:v>
                  </c:pt>
                  <c:pt idx="5">
                    <c:v>0.47904070808231147</c:v>
                  </c:pt>
                  <c:pt idx="6">
                    <c:v>0.25774017925034498</c:v>
                  </c:pt>
                  <c:pt idx="7">
                    <c:v>0.27580186124583489</c:v>
                  </c:pt>
                  <c:pt idx="8">
                    <c:v>0.669549599855503</c:v>
                  </c:pt>
                  <c:pt idx="12">
                    <c:v>0</c:v>
                  </c:pt>
                  <c:pt idx="13">
                    <c:v>0</c:v>
                  </c:pt>
                  <c:pt idx="14">
                    <c:v>-0.42833333333333279</c:v>
                  </c:pt>
                  <c:pt idx="15">
                    <c:v>-0.76033333333333353</c:v>
                  </c:pt>
                  <c:pt idx="16">
                    <c:v>-0.9716666666666669</c:v>
                  </c:pt>
                  <c:pt idx="17">
                    <c:v>-9.8333333333333606E-2</c:v>
                  </c:pt>
                  <c:pt idx="18">
                    <c:v>0.32166666666666632</c:v>
                  </c:pt>
                  <c:pt idx="19">
                    <c:v>1.0366666666666662</c:v>
                  </c:pt>
                </c:numCache>
              </c:numRef>
            </c:minus>
            <c:spPr>
              <a:noFill/>
              <a:ln w="9525">
                <a:solidFill>
                  <a:schemeClr val="accent4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numRef>
              <c:f>'Lactic Compiled Data'!$J$5:$J$13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'Lactic Compiled Data'!$Q$5:$Q$13</c:f>
              <c:numCache>
                <c:formatCode>0.00</c:formatCode>
                <c:ptCount val="9"/>
                <c:pt idx="0">
                  <c:v>2.8883333333333332</c:v>
                </c:pt>
                <c:pt idx="1">
                  <c:v>2.4600000000000004</c:v>
                </c:pt>
                <c:pt idx="2">
                  <c:v>2.1279999999999997</c:v>
                </c:pt>
                <c:pt idx="3">
                  <c:v>1.9166666666666663</c:v>
                </c:pt>
                <c:pt idx="4">
                  <c:v>2.7899999999999996</c:v>
                </c:pt>
                <c:pt idx="5">
                  <c:v>3.2099999999999995</c:v>
                </c:pt>
                <c:pt idx="6">
                  <c:v>3.9249999999999994</c:v>
                </c:pt>
                <c:pt idx="7">
                  <c:v>4.2633333333333328</c:v>
                </c:pt>
                <c:pt idx="8">
                  <c:v>5.081666666666667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2DA-490C-B17F-2B18BF8EC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38676000"/>
        <c:axId val="-1138670016"/>
      </c:scatterChart>
      <c:valAx>
        <c:axId val="-1138676000"/>
        <c:scaling>
          <c:orientation val="minMax"/>
          <c:max val="9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Weeks storage at 4C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670016"/>
        <c:crosses val="autoZero"/>
        <c:crossBetween val="midCat"/>
      </c:valAx>
      <c:valAx>
        <c:axId val="-1138670016"/>
        <c:scaling>
          <c:orientation val="minMax"/>
          <c:max val="1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/>
                  <a:t>L. monocytogenes </a:t>
                </a:r>
                <a:r>
                  <a:rPr lang="en-US" sz="1400"/>
                  <a:t>(log CFU/g)</a:t>
                </a:r>
              </a:p>
            </c:rich>
          </c:tx>
          <c:layout>
            <c:manualLayout>
              <c:xMode val="edge"/>
              <c:yMode val="edge"/>
              <c:x val="3.2768458290539766E-2"/>
              <c:y val="0.31018171463628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676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24686059432095"/>
          <c:y val="0.32932303766638571"/>
          <c:w val="0.27673167852828356"/>
          <c:h val="0.23408967642643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0" baseline="0" dirty="0"/>
              <a:t>Effect of protective culture on </a:t>
            </a:r>
            <a:r>
              <a:rPr lang="en-US" sz="2000" i="1" baseline="0" dirty="0"/>
              <a:t>L. monocytogenes</a:t>
            </a:r>
          </a:p>
          <a:p>
            <a:pPr>
              <a:defRPr sz="2000"/>
            </a:pPr>
            <a:endParaRPr lang="en-US" sz="2000" baseline="0" dirty="0"/>
          </a:p>
          <a:p>
            <a:pPr>
              <a:defRPr sz="2000"/>
            </a:pPr>
            <a:r>
              <a:rPr lang="en-US" sz="2000" baseline="0" dirty="0"/>
              <a:t>Lactic Acid pH 6.0, 56% H2O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88237276710481"/>
          <c:y val="0.13063291139240507"/>
          <c:w val="0.6306919420714473"/>
          <c:h val="0.707152681864134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'Citric - Compiled Data'!$I$3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Data'!$I$17:$I$25</c:f>
                <c:numCache>
                  <c:formatCode>General</c:formatCode>
                  <c:ptCount val="9"/>
                  <c:pt idx="0">
                    <c:v>0.12417505564502258</c:v>
                  </c:pt>
                  <c:pt idx="1">
                    <c:v>0.36472973251131829</c:v>
                  </c:pt>
                  <c:pt idx="2">
                    <c:v>0.76196748253743973</c:v>
                  </c:pt>
                  <c:pt idx="3">
                    <c:v>0.37696522091272272</c:v>
                  </c:pt>
                  <c:pt idx="4">
                    <c:v>0.23009659807229724</c:v>
                  </c:pt>
                  <c:pt idx="5">
                    <c:v>0.17961378318801474</c:v>
                  </c:pt>
                  <c:pt idx="6">
                    <c:v>0.15580436450882915</c:v>
                  </c:pt>
                  <c:pt idx="7">
                    <c:v>0.21321611362913231</c:v>
                  </c:pt>
                  <c:pt idx="8">
                    <c:v>0.26157110781667875</c:v>
                  </c:pt>
                </c:numCache>
              </c:numRef>
            </c:plus>
            <c:minus>
              <c:numRef>
                <c:f>'Citric - Compiled Data'!$I$17:$I$25</c:f>
                <c:numCache>
                  <c:formatCode>General</c:formatCode>
                  <c:ptCount val="9"/>
                  <c:pt idx="0">
                    <c:v>0.12417505564502258</c:v>
                  </c:pt>
                  <c:pt idx="1">
                    <c:v>0.36472973251131829</c:v>
                  </c:pt>
                  <c:pt idx="2">
                    <c:v>0.76196748253743973</c:v>
                  </c:pt>
                  <c:pt idx="3">
                    <c:v>0.37696522091272272</c:v>
                  </c:pt>
                  <c:pt idx="4">
                    <c:v>0.23009659807229724</c:v>
                  </c:pt>
                  <c:pt idx="5">
                    <c:v>0.17961378318801474</c:v>
                  </c:pt>
                  <c:pt idx="6">
                    <c:v>0.15580436450882915</c:v>
                  </c:pt>
                  <c:pt idx="7">
                    <c:v>0.21321611362913231</c:v>
                  </c:pt>
                  <c:pt idx="8">
                    <c:v>0.26157110781667875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Data'!$H$4:$H$12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Data'!$I$4:$I$12</c:f>
              <c:numCache>
                <c:formatCode>0.00</c:formatCode>
                <c:ptCount val="9"/>
                <c:pt idx="0">
                  <c:v>3.2577777777777777</c:v>
                </c:pt>
                <c:pt idx="1">
                  <c:v>4.4244444444444442</c:v>
                </c:pt>
                <c:pt idx="2">
                  <c:v>6.6977777777777776</c:v>
                </c:pt>
                <c:pt idx="3">
                  <c:v>7.9355555555555561</c:v>
                </c:pt>
                <c:pt idx="4">
                  <c:v>8.4122222222222209</c:v>
                </c:pt>
                <c:pt idx="5">
                  <c:v>8.3611111111111125</c:v>
                </c:pt>
                <c:pt idx="6">
                  <c:v>8.283333333333335</c:v>
                </c:pt>
                <c:pt idx="7">
                  <c:v>8.3988888888888891</c:v>
                </c:pt>
                <c:pt idx="8">
                  <c:v>8.2477777777777774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5A-45E9-AC10-B3FA17613273}"/>
            </c:ext>
          </c:extLst>
        </c:ser>
        <c:ser>
          <c:idx val="1"/>
          <c:order val="1"/>
          <c:tx>
            <c:strRef>
              <c:f>'Citric - Compiled Data'!$J$3</c:f>
              <c:strCache>
                <c:ptCount val="1"/>
                <c:pt idx="0">
                  <c:v>Culture C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0000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Data'!$J$17:$J$25</c:f>
                <c:numCache>
                  <c:formatCode>General</c:formatCode>
                  <c:ptCount val="9"/>
                  <c:pt idx="0">
                    <c:v>9.8488578017961029E-2</c:v>
                  </c:pt>
                  <c:pt idx="1">
                    <c:v>0.40059330997908593</c:v>
                  </c:pt>
                  <c:pt idx="2">
                    <c:v>0.32142045845140466</c:v>
                  </c:pt>
                  <c:pt idx="3">
                    <c:v>0.62355388255101463</c:v>
                  </c:pt>
                  <c:pt idx="4">
                    <c:v>0.92055689666636875</c:v>
                  </c:pt>
                  <c:pt idx="5">
                    <c:v>0.84880798770981958</c:v>
                  </c:pt>
                  <c:pt idx="6">
                    <c:v>0.88757785261038258</c:v>
                  </c:pt>
                  <c:pt idx="7">
                    <c:v>0.76088398882119057</c:v>
                  </c:pt>
                  <c:pt idx="8">
                    <c:v>0.76630607462032019</c:v>
                  </c:pt>
                </c:numCache>
              </c:numRef>
            </c:plus>
            <c:minus>
              <c:numRef>
                <c:f>'Citric - Compiled Data'!$J$17:$J$25</c:f>
                <c:numCache>
                  <c:formatCode>General</c:formatCode>
                  <c:ptCount val="9"/>
                  <c:pt idx="0">
                    <c:v>9.8488578017961029E-2</c:v>
                  </c:pt>
                  <c:pt idx="1">
                    <c:v>0.40059330997908593</c:v>
                  </c:pt>
                  <c:pt idx="2">
                    <c:v>0.32142045845140466</c:v>
                  </c:pt>
                  <c:pt idx="3">
                    <c:v>0.62355388255101463</c:v>
                  </c:pt>
                  <c:pt idx="4">
                    <c:v>0.92055689666636875</c:v>
                  </c:pt>
                  <c:pt idx="5">
                    <c:v>0.84880798770981958</c:v>
                  </c:pt>
                  <c:pt idx="6">
                    <c:v>0.88757785261038258</c:v>
                  </c:pt>
                  <c:pt idx="7">
                    <c:v>0.76088398882119057</c:v>
                  </c:pt>
                  <c:pt idx="8">
                    <c:v>0.76630607462032019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Data'!$H$4:$H$12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Data'!$J$4:$J$12</c:f>
              <c:numCache>
                <c:formatCode>0.00</c:formatCode>
                <c:ptCount val="9"/>
                <c:pt idx="0">
                  <c:v>3.2600000000000002</c:v>
                </c:pt>
                <c:pt idx="1">
                  <c:v>4.3099999999999996</c:v>
                </c:pt>
                <c:pt idx="2">
                  <c:v>6.221111111111111</c:v>
                </c:pt>
                <c:pt idx="3">
                  <c:v>6.9777777777777779</c:v>
                </c:pt>
                <c:pt idx="4">
                  <c:v>6.8299999999999992</c:v>
                </c:pt>
                <c:pt idx="5">
                  <c:v>6.9933333333333341</c:v>
                </c:pt>
                <c:pt idx="6">
                  <c:v>6.8822222222222216</c:v>
                </c:pt>
                <c:pt idx="7">
                  <c:v>7.0322222222222219</c:v>
                </c:pt>
                <c:pt idx="8">
                  <c:v>6.8633333333333333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25A-45E9-AC10-B3FA17613273}"/>
            </c:ext>
          </c:extLst>
        </c:ser>
        <c:ser>
          <c:idx val="2"/>
          <c:order val="2"/>
          <c:tx>
            <c:strRef>
              <c:f>'Citric - Compiled Data'!$K$3</c:f>
              <c:strCache>
                <c:ptCount val="1"/>
                <c:pt idx="0">
                  <c:v>Culture K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8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Data'!$K$17:$K$25</c:f>
                <c:numCache>
                  <c:formatCode>General</c:formatCode>
                  <c:ptCount val="9"/>
                  <c:pt idx="0">
                    <c:v>0.13388427838995881</c:v>
                  </c:pt>
                  <c:pt idx="1">
                    <c:v>0.58971273609369468</c:v>
                  </c:pt>
                  <c:pt idx="2">
                    <c:v>0.57093004047003093</c:v>
                  </c:pt>
                  <c:pt idx="3">
                    <c:v>0.72628239074833079</c:v>
                  </c:pt>
                  <c:pt idx="4">
                    <c:v>0.79236986313211077</c:v>
                  </c:pt>
                  <c:pt idx="5">
                    <c:v>0.71061202103851639</c:v>
                  </c:pt>
                  <c:pt idx="6">
                    <c:v>0.92582095701299116</c:v>
                  </c:pt>
                  <c:pt idx="7">
                    <c:v>0.73416808550752044</c:v>
                  </c:pt>
                  <c:pt idx="8">
                    <c:v>0.5349999999999997</c:v>
                  </c:pt>
                </c:numCache>
              </c:numRef>
            </c:plus>
            <c:minus>
              <c:numRef>
                <c:f>'Citric - Compiled Data'!$K$17:$K$25</c:f>
                <c:numCache>
                  <c:formatCode>General</c:formatCode>
                  <c:ptCount val="9"/>
                  <c:pt idx="0">
                    <c:v>0.13388427838995881</c:v>
                  </c:pt>
                  <c:pt idx="1">
                    <c:v>0.58971273609369468</c:v>
                  </c:pt>
                  <c:pt idx="2">
                    <c:v>0.57093004047003093</c:v>
                  </c:pt>
                  <c:pt idx="3">
                    <c:v>0.72628239074833079</c:v>
                  </c:pt>
                  <c:pt idx="4">
                    <c:v>0.79236986313211077</c:v>
                  </c:pt>
                  <c:pt idx="5">
                    <c:v>0.71061202103851639</c:v>
                  </c:pt>
                  <c:pt idx="6">
                    <c:v>0.92582095701299116</c:v>
                  </c:pt>
                  <c:pt idx="7">
                    <c:v>0.73416808550752044</c:v>
                  </c:pt>
                  <c:pt idx="8">
                    <c:v>0.5349999999999997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Data'!$H$4:$H$12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Data'!$K$4:$K$12</c:f>
              <c:numCache>
                <c:formatCode>0.00</c:formatCode>
                <c:ptCount val="9"/>
                <c:pt idx="0">
                  <c:v>3.2533333333333334</c:v>
                </c:pt>
                <c:pt idx="1">
                  <c:v>3.9211111111111112</c:v>
                </c:pt>
                <c:pt idx="2">
                  <c:v>6.2388888888888889</c:v>
                </c:pt>
                <c:pt idx="3">
                  <c:v>7.3811111111111121</c:v>
                </c:pt>
                <c:pt idx="4">
                  <c:v>7.52</c:v>
                </c:pt>
                <c:pt idx="5">
                  <c:v>7.5622222222222222</c:v>
                </c:pt>
                <c:pt idx="6">
                  <c:v>7.4277777777777771</c:v>
                </c:pt>
                <c:pt idx="7">
                  <c:v>7.6344444444444441</c:v>
                </c:pt>
                <c:pt idx="8">
                  <c:v>7.4466666666666663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25A-45E9-AC10-B3FA17613273}"/>
            </c:ext>
          </c:extLst>
        </c:ser>
        <c:ser>
          <c:idx val="3"/>
          <c:order val="3"/>
          <c:tx>
            <c:strRef>
              <c:f>'Citric - Compiled Data'!$L$3</c:f>
              <c:strCache>
                <c:ptCount val="1"/>
                <c:pt idx="0">
                  <c:v>Culture D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'Citric - Compiled Data'!$L$17:$L$25</c:f>
                <c:numCache>
                  <c:formatCode>General</c:formatCode>
                  <c:ptCount val="9"/>
                  <c:pt idx="0">
                    <c:v>5.8309518948452911E-2</c:v>
                  </c:pt>
                  <c:pt idx="1">
                    <c:v>0.55675647978067822</c:v>
                  </c:pt>
                  <c:pt idx="2">
                    <c:v>1.417933747080981</c:v>
                  </c:pt>
                  <c:pt idx="3">
                    <c:v>1.8712963421115323</c:v>
                  </c:pt>
                  <c:pt idx="4">
                    <c:v>1.9215951128626905</c:v>
                  </c:pt>
                  <c:pt idx="5">
                    <c:v>1.679817285037609</c:v>
                  </c:pt>
                  <c:pt idx="6">
                    <c:v>1.8998208979912954</c:v>
                  </c:pt>
                  <c:pt idx="7">
                    <c:v>1.7091014533308979</c:v>
                  </c:pt>
                  <c:pt idx="8">
                    <c:v>1.8902851048923226</c:v>
                  </c:pt>
                </c:numCache>
              </c:numRef>
            </c:plus>
            <c:minus>
              <c:numRef>
                <c:f>'Citric - Compiled Data'!$L$17:$L$25</c:f>
                <c:numCache>
                  <c:formatCode>General</c:formatCode>
                  <c:ptCount val="9"/>
                  <c:pt idx="0">
                    <c:v>5.8309518948452911E-2</c:v>
                  </c:pt>
                  <c:pt idx="1">
                    <c:v>0.55675647978067822</c:v>
                  </c:pt>
                  <c:pt idx="2">
                    <c:v>1.417933747080981</c:v>
                  </c:pt>
                  <c:pt idx="3">
                    <c:v>1.8712963421115323</c:v>
                  </c:pt>
                  <c:pt idx="4">
                    <c:v>1.9215951128626905</c:v>
                  </c:pt>
                  <c:pt idx="5">
                    <c:v>1.679817285037609</c:v>
                  </c:pt>
                  <c:pt idx="6">
                    <c:v>1.8998208979912954</c:v>
                  </c:pt>
                  <c:pt idx="7">
                    <c:v>1.7091014533308979</c:v>
                  </c:pt>
                  <c:pt idx="8">
                    <c:v>1.8902851048923226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'Citric - Compiled Data'!$H$4:$H$12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'Citric - Compiled Data'!$L$4:$L$12</c:f>
              <c:numCache>
                <c:formatCode>0.00</c:formatCode>
                <c:ptCount val="9"/>
                <c:pt idx="0">
                  <c:v>3.186666666666667</c:v>
                </c:pt>
                <c:pt idx="1">
                  <c:v>3.3255555555555558</c:v>
                </c:pt>
                <c:pt idx="2">
                  <c:v>4.7111111111111112</c:v>
                </c:pt>
                <c:pt idx="3">
                  <c:v>5.666666666666667</c:v>
                </c:pt>
                <c:pt idx="4">
                  <c:v>5.9855555555555551</c:v>
                </c:pt>
                <c:pt idx="5">
                  <c:v>6.2088888888888887</c:v>
                </c:pt>
                <c:pt idx="6">
                  <c:v>5.9722222222222223</c:v>
                </c:pt>
                <c:pt idx="7">
                  <c:v>6.224444444444444</c:v>
                </c:pt>
                <c:pt idx="8">
                  <c:v>5.9255555555555555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25A-45E9-AC10-B3FA17613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38676000"/>
        <c:axId val="-1138670016"/>
      </c:scatterChart>
      <c:valAx>
        <c:axId val="-1138676000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Weeks storage at 4C</a:t>
                </a:r>
              </a:p>
            </c:rich>
          </c:tx>
          <c:layout>
            <c:manualLayout>
              <c:xMode val="edge"/>
              <c:yMode val="edge"/>
              <c:x val="0.36224721438122115"/>
              <c:y val="0.91393002668893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670016"/>
        <c:crosses val="autoZero"/>
        <c:crossBetween val="midCat"/>
      </c:valAx>
      <c:valAx>
        <c:axId val="-1138670016"/>
        <c:scaling>
          <c:orientation val="minMax"/>
          <c:max val="1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i="1"/>
                  <a:t>L. monocytogenes </a:t>
                </a:r>
                <a:r>
                  <a:rPr lang="en-US" sz="1100"/>
                  <a:t>(log CFU/g)</a:t>
                </a:r>
              </a:p>
            </c:rich>
          </c:tx>
          <c:layout>
            <c:manualLayout>
              <c:xMode val="edge"/>
              <c:yMode val="edge"/>
              <c:x val="3.5814961956853471E-2"/>
              <c:y val="0.3304660335179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676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95216891818241"/>
          <c:y val="0.26491834090358962"/>
          <c:w val="0.19866163218690602"/>
          <c:h val="0.2600967284152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83304170312044"/>
          <c:y val="0.18279761262718872"/>
          <c:w val="0.75531550743657039"/>
          <c:h val="0.59631736957537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 Micro Data 25C'!$F$26</c:f>
              <c:strCache>
                <c:ptCount val="1"/>
                <c:pt idx="0">
                  <c:v>Control  LM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'T1 Micro Data 25C'!$B$34:$B$37</c:f>
                <c:numCache>
                  <c:formatCode>General</c:formatCode>
                  <c:ptCount val="4"/>
                  <c:pt idx="0">
                    <c:v>0.17320508075688762</c:v>
                  </c:pt>
                  <c:pt idx="1">
                    <c:v>1.2869731931940132</c:v>
                  </c:pt>
                  <c:pt idx="2">
                    <c:v>1.8796098886027739</c:v>
                  </c:pt>
                  <c:pt idx="3">
                    <c:v>0.90389896190520047</c:v>
                  </c:pt>
                </c:numCache>
              </c:numRef>
            </c:plus>
            <c:minus>
              <c:numRef>
                <c:f>'T1 Micro Data 25C'!$B$34:$B$37</c:f>
                <c:numCache>
                  <c:formatCode>General</c:formatCode>
                  <c:ptCount val="4"/>
                  <c:pt idx="0">
                    <c:v>0.17320508075688762</c:v>
                  </c:pt>
                  <c:pt idx="1">
                    <c:v>1.2869731931940132</c:v>
                  </c:pt>
                  <c:pt idx="2">
                    <c:v>1.8796098886027739</c:v>
                  </c:pt>
                  <c:pt idx="3">
                    <c:v>0.90389896190520047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'T1 Micro Data 25C'!$E$27:$E$30</c:f>
              <c:strCache>
                <c:ptCount val="4"/>
                <c:pt idx="0">
                  <c:v>Post caramel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'T1 Micro Data 25C'!$F$27:$F$30</c:f>
              <c:numCache>
                <c:formatCode>0.00</c:formatCode>
                <c:ptCount val="4"/>
                <c:pt idx="0">
                  <c:v>-2.0233333333333321</c:v>
                </c:pt>
                <c:pt idx="1">
                  <c:v>-1.153333333333332</c:v>
                </c:pt>
                <c:pt idx="2">
                  <c:v>0.89333333333333442</c:v>
                </c:pt>
                <c:pt idx="3">
                  <c:v>1.5733333333333359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B-459E-952E-F6B7630FFF13}"/>
            </c:ext>
          </c:extLst>
        </c:ser>
        <c:ser>
          <c:idx val="2"/>
          <c:order val="1"/>
          <c:tx>
            <c:strRef>
              <c:f>'T1 Micro Data 25C'!$H$26</c:f>
              <c:strCache>
                <c:ptCount val="1"/>
                <c:pt idx="0">
                  <c:v>8-log PC Treatment + LM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'T1 Micro Data 25C'!$D$34:$D$37</c:f>
                <c:numCache>
                  <c:formatCode>General</c:formatCode>
                  <c:ptCount val="4"/>
                  <c:pt idx="0">
                    <c:v>0.35118845842842472</c:v>
                  </c:pt>
                  <c:pt idx="1">
                    <c:v>0.54009258465563315</c:v>
                  </c:pt>
                  <c:pt idx="2">
                    <c:v>0.24020824298928636</c:v>
                  </c:pt>
                  <c:pt idx="3">
                    <c:v>1.0020146372849748</c:v>
                  </c:pt>
                </c:numCache>
              </c:numRef>
            </c:plus>
            <c:minus>
              <c:numRef>
                <c:f>'T1 Micro Data 25C'!$D$34:$D$37</c:f>
                <c:numCache>
                  <c:formatCode>General</c:formatCode>
                  <c:ptCount val="4"/>
                  <c:pt idx="0">
                    <c:v>0.35118845842842472</c:v>
                  </c:pt>
                  <c:pt idx="1">
                    <c:v>0.54009258465563315</c:v>
                  </c:pt>
                  <c:pt idx="2">
                    <c:v>0.24020824298928636</c:v>
                  </c:pt>
                  <c:pt idx="3">
                    <c:v>1.0020146372849748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'T1 Micro Data 25C'!$E$27:$E$30</c:f>
              <c:strCache>
                <c:ptCount val="4"/>
                <c:pt idx="0">
                  <c:v>Post caramel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cat>
          <c:val>
            <c:numRef>
              <c:f>'T1 Micro Data 25C'!$H$27:$H$30</c:f>
              <c:numCache>
                <c:formatCode>0.00</c:formatCode>
                <c:ptCount val="4"/>
                <c:pt idx="0">
                  <c:v>-1.7566666666666655</c:v>
                </c:pt>
                <c:pt idx="1">
                  <c:v>-0.77333333333333165</c:v>
                </c:pt>
                <c:pt idx="2">
                  <c:v>1.0066666666666677</c:v>
                </c:pt>
                <c:pt idx="3">
                  <c:v>0.57333333333333325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B-459E-952E-F6B7630F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7318688"/>
        <c:axId val="1897319232"/>
      </c:barChart>
      <c:catAx>
        <c:axId val="189731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Days</a:t>
                </a:r>
                <a:r>
                  <a:rPr lang="en-US" sz="1800" baseline="0" dirty="0"/>
                  <a:t> at 25°C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3641048193443904"/>
              <c:y val="0.91760471721856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19232"/>
        <c:crosses val="autoZero"/>
        <c:auto val="1"/>
        <c:lblAlgn val="ctr"/>
        <c:lblOffset val="100"/>
        <c:noMultiLvlLbl val="0"/>
      </c:catAx>
      <c:valAx>
        <c:axId val="1897319232"/>
        <c:scaling>
          <c:orientation val="minMax"/>
          <c:max val="4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Changes in </a:t>
                </a:r>
                <a:r>
                  <a:rPr lang="en-US" sz="1800" i="1" dirty="0"/>
                  <a:t>Listeria monocytogenes </a:t>
                </a:r>
                <a:r>
                  <a:rPr lang="en-US" sz="1800" i="0" dirty="0"/>
                  <a:t>Log CFU/ml rinse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6.2744240303295425E-3"/>
              <c:y val="0.15199804056599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288167104112"/>
          <c:y val="4.6021501626812428E-3"/>
          <c:w val="0.76722568533100033"/>
          <c:h val="0.1010777935018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1728859979458"/>
          <c:y val="0.12612565154707775"/>
          <c:w val="0.75896396781924003"/>
          <c:h val="0.6281988774162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 two trials 21Mar2018'!$Y$8</c:f>
              <c:strCache>
                <c:ptCount val="1"/>
                <c:pt idx="0">
                  <c:v>Control - Lm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'Ave two trials 21Mar2018'!$AB$9:$AB$14</c:f>
                <c:numCache>
                  <c:formatCode>General</c:formatCode>
                  <c:ptCount val="6"/>
                  <c:pt idx="0">
                    <c:v>0.87169757752712995</c:v>
                  </c:pt>
                  <c:pt idx="1">
                    <c:v>1.4634992312946391</c:v>
                  </c:pt>
                  <c:pt idx="2">
                    <c:v>1.5489146737850561</c:v>
                  </c:pt>
                  <c:pt idx="3">
                    <c:v>1.8541916477717899</c:v>
                  </c:pt>
                  <c:pt idx="4">
                    <c:v>1.355946164123045</c:v>
                  </c:pt>
                  <c:pt idx="5">
                    <c:v>1.03471090970699</c:v>
                  </c:pt>
                </c:numCache>
              </c:numRef>
            </c:plus>
            <c:minus>
              <c:numRef>
                <c:f>'Ave two trials 21Mar2018'!$AB$9:$AB$14</c:f>
                <c:numCache>
                  <c:formatCode>General</c:formatCode>
                  <c:ptCount val="6"/>
                  <c:pt idx="0">
                    <c:v>0.87169757752712995</c:v>
                  </c:pt>
                  <c:pt idx="1">
                    <c:v>1.4634992312946391</c:v>
                  </c:pt>
                  <c:pt idx="2">
                    <c:v>1.5489146737850561</c:v>
                  </c:pt>
                  <c:pt idx="3">
                    <c:v>1.8541916477717899</c:v>
                  </c:pt>
                  <c:pt idx="4">
                    <c:v>1.355946164123045</c:v>
                  </c:pt>
                  <c:pt idx="5">
                    <c:v>1.03471090970699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'Ave two trials 21Mar2018'!$X$9:$X$14</c:f>
              <c:strCache>
                <c:ptCount val="6"/>
                <c:pt idx="0">
                  <c:v>Post-Caramel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</c:strCache>
            </c:strRef>
          </c:cat>
          <c:val>
            <c:numRef>
              <c:f>'Ave two trials 21Mar2018'!$Y$9:$Y$14</c:f>
              <c:numCache>
                <c:formatCode>0.00</c:formatCode>
                <c:ptCount val="6"/>
                <c:pt idx="0">
                  <c:v>-1.6583333333333341</c:v>
                </c:pt>
                <c:pt idx="1">
                  <c:v>0.12833333333333299</c:v>
                </c:pt>
                <c:pt idx="2">
                  <c:v>0.98166666666666702</c:v>
                </c:pt>
                <c:pt idx="3">
                  <c:v>1.2099999999999991</c:v>
                </c:pt>
                <c:pt idx="4">
                  <c:v>1.908333333333333</c:v>
                </c:pt>
                <c:pt idx="5">
                  <c:v>2.6533333333333342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1-47E7-A6B1-DE3646C0A2B9}"/>
            </c:ext>
          </c:extLst>
        </c:ser>
        <c:ser>
          <c:idx val="1"/>
          <c:order val="1"/>
          <c:tx>
            <c:strRef>
              <c:f>'Ave two trials 21Mar2018'!$Z$8</c:f>
              <c:strCache>
                <c:ptCount val="1"/>
                <c:pt idx="0">
                  <c:v>PC Treatment - Lm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'Ave two trials 21Mar2018'!$AC$9:$AC$14</c:f>
                <c:numCache>
                  <c:formatCode>General</c:formatCode>
                  <c:ptCount val="6"/>
                  <c:pt idx="0">
                    <c:v>0.42728600882001</c:v>
                  </c:pt>
                  <c:pt idx="1">
                    <c:v>0.75101708813226498</c:v>
                  </c:pt>
                  <c:pt idx="2">
                    <c:v>1.006094760281887</c:v>
                  </c:pt>
                  <c:pt idx="3">
                    <c:v>1.1517710999441979</c:v>
                  </c:pt>
                  <c:pt idx="4">
                    <c:v>1.225234671399728</c:v>
                  </c:pt>
                  <c:pt idx="5">
                    <c:v>0.497557366876757</c:v>
                  </c:pt>
                </c:numCache>
              </c:numRef>
            </c:plus>
            <c:minus>
              <c:numRef>
                <c:f>'Ave two trials 21Mar2018'!$AC$9:$AC$14</c:f>
                <c:numCache>
                  <c:formatCode>General</c:formatCode>
                  <c:ptCount val="6"/>
                  <c:pt idx="0">
                    <c:v>0.42728600882001</c:v>
                  </c:pt>
                  <c:pt idx="1">
                    <c:v>0.75101708813226498</c:v>
                  </c:pt>
                  <c:pt idx="2">
                    <c:v>1.006094760281887</c:v>
                  </c:pt>
                  <c:pt idx="3">
                    <c:v>1.1517710999441979</c:v>
                  </c:pt>
                  <c:pt idx="4">
                    <c:v>1.225234671399728</c:v>
                  </c:pt>
                  <c:pt idx="5">
                    <c:v>0.497557366876757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'Ave two trials 21Mar2018'!$X$9:$X$14</c:f>
              <c:strCache>
                <c:ptCount val="6"/>
                <c:pt idx="0">
                  <c:v>Post-Caramel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</c:strCache>
            </c:strRef>
          </c:cat>
          <c:val>
            <c:numRef>
              <c:f>'Ave two trials 21Mar2018'!$Z$9:$Z$14</c:f>
              <c:numCache>
                <c:formatCode>0.00</c:formatCode>
                <c:ptCount val="6"/>
                <c:pt idx="0">
                  <c:v>-0.87333333333333396</c:v>
                </c:pt>
                <c:pt idx="1">
                  <c:v>-0.456666666666667</c:v>
                </c:pt>
                <c:pt idx="2">
                  <c:v>-0.456666666666667</c:v>
                </c:pt>
                <c:pt idx="3">
                  <c:v>-0.76833333333333298</c:v>
                </c:pt>
                <c:pt idx="4">
                  <c:v>-0.42</c:v>
                </c:pt>
                <c:pt idx="5">
                  <c:v>-1.7516666666666669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1-47E7-A6B1-DE3646C0A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7317056"/>
        <c:axId val="1897318144"/>
      </c:barChart>
      <c:catAx>
        <c:axId val="189731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Days at 25C</a:t>
                </a:r>
              </a:p>
            </c:rich>
          </c:tx>
          <c:layout>
            <c:manualLayout>
              <c:xMode val="edge"/>
              <c:yMode val="edge"/>
              <c:x val="0.46857967047667537"/>
              <c:y val="0.83143543676758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18144"/>
        <c:crosses val="autoZero"/>
        <c:auto val="1"/>
        <c:lblAlgn val="ctr"/>
        <c:lblOffset val="100"/>
        <c:noMultiLvlLbl val="0"/>
      </c:catAx>
      <c:valAx>
        <c:axId val="1897318144"/>
        <c:scaling>
          <c:orientation val="minMax"/>
          <c:max val="4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Change in populations of </a:t>
                </a:r>
                <a:r>
                  <a:rPr lang="en-US" sz="1600" i="1" dirty="0"/>
                  <a:t>L. monocytogenes</a:t>
                </a:r>
              </a:p>
            </c:rich>
          </c:tx>
          <c:layout>
            <c:manualLayout>
              <c:xMode val="edge"/>
              <c:yMode val="edge"/>
              <c:x val="6.349823119936096E-2"/>
              <c:y val="0.13089405197589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1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91603902773023"/>
          <c:y val="2.8169014084507043E-2"/>
          <c:w val="0.59044719274221158"/>
          <c:h val="5.6219548260692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8F185-52D2-4ADA-A6E7-A54C4DED4F4B}" type="doc">
      <dgm:prSet loTypeId="urn:microsoft.com/office/officeart/2005/8/layout/cycle6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91CD2C-7914-4C3A-AA84-F188DF90D19F}">
      <dgm:prSet phldrT="[Text]" custT="1"/>
      <dgm:spPr/>
      <dgm:t>
        <a:bodyPr/>
        <a:lstStyle/>
        <a:p>
          <a:r>
            <a:rPr lang="en-US" sz="2400" dirty="0"/>
            <a:t>Susceptible population</a:t>
          </a:r>
        </a:p>
      </dgm:t>
    </dgm:pt>
    <dgm:pt modelId="{2CD1D90F-9915-4CDD-B1D5-D072D08A9D17}" type="parTrans" cxnId="{F4733C62-C5B1-4877-8988-2EF812DF882E}">
      <dgm:prSet/>
      <dgm:spPr/>
      <dgm:t>
        <a:bodyPr/>
        <a:lstStyle/>
        <a:p>
          <a:endParaRPr lang="en-US"/>
        </a:p>
      </dgm:t>
    </dgm:pt>
    <dgm:pt modelId="{ED1CCCBE-1355-4163-9EDA-9BDE24C689DB}" type="sibTrans" cxnId="{F4733C62-C5B1-4877-8988-2EF812DF882E}">
      <dgm:prSet/>
      <dgm:spPr/>
      <dgm:t>
        <a:bodyPr/>
        <a:lstStyle/>
        <a:p>
          <a:endParaRPr lang="en-US"/>
        </a:p>
      </dgm:t>
    </dgm:pt>
    <dgm:pt modelId="{4AEDB650-A029-4CB5-9AE8-993AFD7F55FE}">
      <dgm:prSet phldrT="[Text]" custT="1"/>
      <dgm:spPr/>
      <dgm:t>
        <a:bodyPr/>
        <a:lstStyle/>
        <a:p>
          <a:r>
            <a:rPr lang="en-US" sz="2400" dirty="0"/>
            <a:t>Formulation</a:t>
          </a:r>
        </a:p>
      </dgm:t>
    </dgm:pt>
    <dgm:pt modelId="{409A4471-A2DE-47E6-9698-2E89987372BE}" type="parTrans" cxnId="{5C4FC28D-FD19-4FA7-A6CD-D2C1A08E827F}">
      <dgm:prSet/>
      <dgm:spPr/>
      <dgm:t>
        <a:bodyPr/>
        <a:lstStyle/>
        <a:p>
          <a:endParaRPr lang="en-US"/>
        </a:p>
      </dgm:t>
    </dgm:pt>
    <dgm:pt modelId="{0A83809E-B3DA-43A9-825D-118BF72C4BC5}" type="sibTrans" cxnId="{5C4FC28D-FD19-4FA7-A6CD-D2C1A08E827F}">
      <dgm:prSet/>
      <dgm:spPr/>
      <dgm:t>
        <a:bodyPr/>
        <a:lstStyle/>
        <a:p>
          <a:endParaRPr lang="en-US"/>
        </a:p>
      </dgm:t>
    </dgm:pt>
    <dgm:pt modelId="{90506C48-57CC-4BA3-8767-7A1EE78462DB}">
      <dgm:prSet phldrT="[Text]" custT="1"/>
      <dgm:spPr/>
      <dgm:t>
        <a:bodyPr/>
        <a:lstStyle/>
        <a:p>
          <a:r>
            <a:rPr lang="en-US" sz="2400" dirty="0"/>
            <a:t>Storage </a:t>
          </a:r>
        </a:p>
        <a:p>
          <a:r>
            <a:rPr lang="en-US" sz="2400" dirty="0"/>
            <a:t>time</a:t>
          </a:r>
        </a:p>
      </dgm:t>
    </dgm:pt>
    <dgm:pt modelId="{B73E5CBC-A873-4C1B-9939-4E2029F87A83}" type="parTrans" cxnId="{AC8A3571-B30C-4064-B4ED-8DFB6AC94549}">
      <dgm:prSet/>
      <dgm:spPr/>
      <dgm:t>
        <a:bodyPr/>
        <a:lstStyle/>
        <a:p>
          <a:endParaRPr lang="en-US"/>
        </a:p>
      </dgm:t>
    </dgm:pt>
    <dgm:pt modelId="{455667C8-FAE0-4696-8182-8BB97372652D}" type="sibTrans" cxnId="{AC8A3571-B30C-4064-B4ED-8DFB6AC94549}">
      <dgm:prSet/>
      <dgm:spPr/>
      <dgm:t>
        <a:bodyPr/>
        <a:lstStyle/>
        <a:p>
          <a:endParaRPr lang="en-US"/>
        </a:p>
      </dgm:t>
    </dgm:pt>
    <dgm:pt modelId="{05CF7543-2FB0-443F-B8F4-017763B0A04B}">
      <dgm:prSet phldrT="[Text]" custT="1"/>
      <dgm:spPr/>
      <dgm:t>
        <a:bodyPr/>
        <a:lstStyle/>
        <a:p>
          <a:r>
            <a:rPr lang="en-US" sz="2400" dirty="0"/>
            <a:t>Storage</a:t>
          </a:r>
        </a:p>
        <a:p>
          <a:r>
            <a:rPr lang="en-US" sz="2400" dirty="0"/>
            <a:t>temperature</a:t>
          </a:r>
        </a:p>
      </dgm:t>
    </dgm:pt>
    <dgm:pt modelId="{3FE3B710-1327-4E34-A8DC-21C0BC0E09D1}" type="parTrans" cxnId="{3B7E82B8-C4F8-4AE4-BD69-26A2114ECC87}">
      <dgm:prSet/>
      <dgm:spPr/>
      <dgm:t>
        <a:bodyPr/>
        <a:lstStyle/>
        <a:p>
          <a:endParaRPr lang="en-US"/>
        </a:p>
      </dgm:t>
    </dgm:pt>
    <dgm:pt modelId="{3CA18E4F-C0A8-40E5-B9CE-5CF386BAB9AE}" type="sibTrans" cxnId="{3B7E82B8-C4F8-4AE4-BD69-26A2114ECC87}">
      <dgm:prSet/>
      <dgm:spPr/>
      <dgm:t>
        <a:bodyPr/>
        <a:lstStyle/>
        <a:p>
          <a:endParaRPr lang="en-US"/>
        </a:p>
      </dgm:t>
    </dgm:pt>
    <dgm:pt modelId="{4E70F494-6D4F-4A19-87F3-E805A385FF76}">
      <dgm:prSet phldrT="[Text]" custT="1"/>
      <dgm:spPr/>
      <dgm:t>
        <a:bodyPr/>
        <a:lstStyle/>
        <a:p>
          <a:r>
            <a:rPr lang="en-US" sz="2400" dirty="0"/>
            <a:t>Contamination</a:t>
          </a:r>
        </a:p>
      </dgm:t>
    </dgm:pt>
    <dgm:pt modelId="{41429213-C842-4E6E-869C-FEA8398E8D37}" type="parTrans" cxnId="{2878D130-D230-473C-BAA1-0793152F8A45}">
      <dgm:prSet/>
      <dgm:spPr/>
      <dgm:t>
        <a:bodyPr/>
        <a:lstStyle/>
        <a:p>
          <a:endParaRPr lang="en-US"/>
        </a:p>
      </dgm:t>
    </dgm:pt>
    <dgm:pt modelId="{2A273C6A-0750-4A25-973D-58299668BC6A}" type="sibTrans" cxnId="{2878D130-D230-473C-BAA1-0793152F8A45}">
      <dgm:prSet/>
      <dgm:spPr/>
      <dgm:t>
        <a:bodyPr/>
        <a:lstStyle/>
        <a:p>
          <a:endParaRPr lang="en-US"/>
        </a:p>
      </dgm:t>
    </dgm:pt>
    <dgm:pt modelId="{E580C60E-A978-4734-AD7D-8E2D519C4D70}" type="pres">
      <dgm:prSet presAssocID="{5E58F185-52D2-4ADA-A6E7-A54C4DED4F4B}" presName="cycle" presStyleCnt="0">
        <dgm:presLayoutVars>
          <dgm:dir/>
          <dgm:resizeHandles val="exact"/>
        </dgm:presLayoutVars>
      </dgm:prSet>
      <dgm:spPr/>
    </dgm:pt>
    <dgm:pt modelId="{273F45CD-8A1B-429B-A041-FCFF4998F73C}" type="pres">
      <dgm:prSet presAssocID="{9B91CD2C-7914-4C3A-AA84-F188DF90D19F}" presName="node" presStyleLbl="node1" presStyleIdx="0" presStyleCnt="5" custScaleX="161162" custRadScaleRad="121719" custRadScaleInc="-12049">
        <dgm:presLayoutVars>
          <dgm:bulletEnabled val="1"/>
        </dgm:presLayoutVars>
      </dgm:prSet>
      <dgm:spPr/>
    </dgm:pt>
    <dgm:pt modelId="{4D493AB9-9F55-4288-A293-DCAFC8DEFA21}" type="pres">
      <dgm:prSet presAssocID="{9B91CD2C-7914-4C3A-AA84-F188DF90D19F}" presName="spNode" presStyleCnt="0"/>
      <dgm:spPr/>
    </dgm:pt>
    <dgm:pt modelId="{AA928EDC-DC68-48CF-8838-76D39645299C}" type="pres">
      <dgm:prSet presAssocID="{ED1CCCBE-1355-4163-9EDA-9BDE24C689DB}" presName="sibTrans" presStyleLbl="sibTrans1D1" presStyleIdx="0" presStyleCnt="5"/>
      <dgm:spPr/>
    </dgm:pt>
    <dgm:pt modelId="{D035C4F1-7950-4BF1-BA05-61A28BABAFE5}" type="pres">
      <dgm:prSet presAssocID="{4AEDB650-A029-4CB5-9AE8-993AFD7F55FE}" presName="node" presStyleLbl="node1" presStyleIdx="1" presStyleCnt="5" custScaleX="151771" custScaleY="87677" custRadScaleRad="108758" custRadScaleInc="-52245">
        <dgm:presLayoutVars>
          <dgm:bulletEnabled val="1"/>
        </dgm:presLayoutVars>
      </dgm:prSet>
      <dgm:spPr/>
    </dgm:pt>
    <dgm:pt modelId="{AD18A941-687A-4A47-B8CE-F9189051C833}" type="pres">
      <dgm:prSet presAssocID="{4AEDB650-A029-4CB5-9AE8-993AFD7F55FE}" presName="spNode" presStyleCnt="0"/>
      <dgm:spPr/>
    </dgm:pt>
    <dgm:pt modelId="{0E7FFD8A-E48F-4DB3-A365-DF2E554818C9}" type="pres">
      <dgm:prSet presAssocID="{0A83809E-B3DA-43A9-825D-118BF72C4BC5}" presName="sibTrans" presStyleLbl="sibTrans1D1" presStyleIdx="1" presStyleCnt="5"/>
      <dgm:spPr/>
    </dgm:pt>
    <dgm:pt modelId="{81210CDE-0633-4410-AD51-B6EFBB915970}" type="pres">
      <dgm:prSet presAssocID="{90506C48-57CC-4BA3-8767-7A1EE78462DB}" presName="node" presStyleLbl="node1" presStyleIdx="2" presStyleCnt="5" custScaleX="178538" custRadScaleRad="109846" custRadScaleInc="-35243">
        <dgm:presLayoutVars>
          <dgm:bulletEnabled val="1"/>
        </dgm:presLayoutVars>
      </dgm:prSet>
      <dgm:spPr/>
    </dgm:pt>
    <dgm:pt modelId="{EDD61F38-B224-4670-8E1E-6EED30E9E15F}" type="pres">
      <dgm:prSet presAssocID="{90506C48-57CC-4BA3-8767-7A1EE78462DB}" presName="spNode" presStyleCnt="0"/>
      <dgm:spPr/>
    </dgm:pt>
    <dgm:pt modelId="{D8E73BAB-7B59-417A-BC0D-C2DBA35A553C}" type="pres">
      <dgm:prSet presAssocID="{455667C8-FAE0-4696-8182-8BB97372652D}" presName="sibTrans" presStyleLbl="sibTrans1D1" presStyleIdx="2" presStyleCnt="5"/>
      <dgm:spPr/>
    </dgm:pt>
    <dgm:pt modelId="{BD47BB25-911D-4EDE-9C7F-ABB49EE32C2C}" type="pres">
      <dgm:prSet presAssocID="{05CF7543-2FB0-443F-B8F4-017763B0A04B}" presName="node" presStyleLbl="node1" presStyleIdx="3" presStyleCnt="5" custScaleX="157411" custRadScaleRad="136211" custRadScaleInc="77551">
        <dgm:presLayoutVars>
          <dgm:bulletEnabled val="1"/>
        </dgm:presLayoutVars>
      </dgm:prSet>
      <dgm:spPr/>
    </dgm:pt>
    <dgm:pt modelId="{E024F6F8-3028-4195-9B18-D1CC0E2383C0}" type="pres">
      <dgm:prSet presAssocID="{05CF7543-2FB0-443F-B8F4-017763B0A04B}" presName="spNode" presStyleCnt="0"/>
      <dgm:spPr/>
    </dgm:pt>
    <dgm:pt modelId="{A0C904BD-6F1C-4EFD-BBA9-9E6D7CC53DEA}" type="pres">
      <dgm:prSet presAssocID="{3CA18E4F-C0A8-40E5-B9CE-5CF386BAB9AE}" presName="sibTrans" presStyleLbl="sibTrans1D1" presStyleIdx="3" presStyleCnt="5"/>
      <dgm:spPr/>
    </dgm:pt>
    <dgm:pt modelId="{7DC922D1-0F52-43BA-A5C2-2D5865492AE2}" type="pres">
      <dgm:prSet presAssocID="{4E70F494-6D4F-4A19-87F3-E805A385FF76}" presName="node" presStyleLbl="node1" presStyleIdx="4" presStyleCnt="5" custScaleX="180976" custScaleY="92845" custRadScaleRad="118075" custRadScaleInc="46847">
        <dgm:presLayoutVars>
          <dgm:bulletEnabled val="1"/>
        </dgm:presLayoutVars>
      </dgm:prSet>
      <dgm:spPr/>
    </dgm:pt>
    <dgm:pt modelId="{0084DC4F-3CB2-4D34-BA6B-F4EB203B33FD}" type="pres">
      <dgm:prSet presAssocID="{4E70F494-6D4F-4A19-87F3-E805A385FF76}" presName="spNode" presStyleCnt="0"/>
      <dgm:spPr/>
    </dgm:pt>
    <dgm:pt modelId="{536B8391-6D8C-4300-A7AC-84AF661B474B}" type="pres">
      <dgm:prSet presAssocID="{2A273C6A-0750-4A25-973D-58299668BC6A}" presName="sibTrans" presStyleLbl="sibTrans1D1" presStyleIdx="4" presStyleCnt="5"/>
      <dgm:spPr/>
    </dgm:pt>
  </dgm:ptLst>
  <dgm:cxnLst>
    <dgm:cxn modelId="{DA033810-B7EB-4DA5-873A-4A1D8F892B0E}" type="presOf" srcId="{0A83809E-B3DA-43A9-825D-118BF72C4BC5}" destId="{0E7FFD8A-E48F-4DB3-A365-DF2E554818C9}" srcOrd="0" destOrd="0" presId="urn:microsoft.com/office/officeart/2005/8/layout/cycle6"/>
    <dgm:cxn modelId="{6DA8B913-72ED-46DF-88F5-9077415E8AA0}" type="presOf" srcId="{90506C48-57CC-4BA3-8767-7A1EE78462DB}" destId="{81210CDE-0633-4410-AD51-B6EFBB915970}" srcOrd="0" destOrd="0" presId="urn:microsoft.com/office/officeart/2005/8/layout/cycle6"/>
    <dgm:cxn modelId="{2878D130-D230-473C-BAA1-0793152F8A45}" srcId="{5E58F185-52D2-4ADA-A6E7-A54C4DED4F4B}" destId="{4E70F494-6D4F-4A19-87F3-E805A385FF76}" srcOrd="4" destOrd="0" parTransId="{41429213-C842-4E6E-869C-FEA8398E8D37}" sibTransId="{2A273C6A-0750-4A25-973D-58299668BC6A}"/>
    <dgm:cxn modelId="{E53A853A-1CD2-4448-9717-567D5B76F922}" type="presOf" srcId="{455667C8-FAE0-4696-8182-8BB97372652D}" destId="{D8E73BAB-7B59-417A-BC0D-C2DBA35A553C}" srcOrd="0" destOrd="0" presId="urn:microsoft.com/office/officeart/2005/8/layout/cycle6"/>
    <dgm:cxn modelId="{E7920A40-0226-4BA8-B29D-6CCB04A714A9}" type="presOf" srcId="{5E58F185-52D2-4ADA-A6E7-A54C4DED4F4B}" destId="{E580C60E-A978-4734-AD7D-8E2D519C4D70}" srcOrd="0" destOrd="0" presId="urn:microsoft.com/office/officeart/2005/8/layout/cycle6"/>
    <dgm:cxn modelId="{F4733C62-C5B1-4877-8988-2EF812DF882E}" srcId="{5E58F185-52D2-4ADA-A6E7-A54C4DED4F4B}" destId="{9B91CD2C-7914-4C3A-AA84-F188DF90D19F}" srcOrd="0" destOrd="0" parTransId="{2CD1D90F-9915-4CDD-B1D5-D072D08A9D17}" sibTransId="{ED1CCCBE-1355-4163-9EDA-9BDE24C689DB}"/>
    <dgm:cxn modelId="{A89D6B50-7AF7-43D8-B331-E8C69DE423FD}" type="presOf" srcId="{3CA18E4F-C0A8-40E5-B9CE-5CF386BAB9AE}" destId="{A0C904BD-6F1C-4EFD-BBA9-9E6D7CC53DEA}" srcOrd="0" destOrd="0" presId="urn:microsoft.com/office/officeart/2005/8/layout/cycle6"/>
    <dgm:cxn modelId="{AC8A3571-B30C-4064-B4ED-8DFB6AC94549}" srcId="{5E58F185-52D2-4ADA-A6E7-A54C4DED4F4B}" destId="{90506C48-57CC-4BA3-8767-7A1EE78462DB}" srcOrd="2" destOrd="0" parTransId="{B73E5CBC-A873-4C1B-9939-4E2029F87A83}" sibTransId="{455667C8-FAE0-4696-8182-8BB97372652D}"/>
    <dgm:cxn modelId="{C24D3673-C906-43DA-A9BF-A5D9BA227F26}" type="presOf" srcId="{ED1CCCBE-1355-4163-9EDA-9BDE24C689DB}" destId="{AA928EDC-DC68-48CF-8838-76D39645299C}" srcOrd="0" destOrd="0" presId="urn:microsoft.com/office/officeart/2005/8/layout/cycle6"/>
    <dgm:cxn modelId="{7CAAE278-CF26-46DB-B1E8-93BF1ED6DFA5}" type="presOf" srcId="{05CF7543-2FB0-443F-B8F4-017763B0A04B}" destId="{BD47BB25-911D-4EDE-9C7F-ABB49EE32C2C}" srcOrd="0" destOrd="0" presId="urn:microsoft.com/office/officeart/2005/8/layout/cycle6"/>
    <dgm:cxn modelId="{5C4FC28D-FD19-4FA7-A6CD-D2C1A08E827F}" srcId="{5E58F185-52D2-4ADA-A6E7-A54C4DED4F4B}" destId="{4AEDB650-A029-4CB5-9AE8-993AFD7F55FE}" srcOrd="1" destOrd="0" parTransId="{409A4471-A2DE-47E6-9698-2E89987372BE}" sibTransId="{0A83809E-B3DA-43A9-825D-118BF72C4BC5}"/>
    <dgm:cxn modelId="{EE61EBA1-E9E8-4CA8-8B84-3AE71427311A}" type="presOf" srcId="{9B91CD2C-7914-4C3A-AA84-F188DF90D19F}" destId="{273F45CD-8A1B-429B-A041-FCFF4998F73C}" srcOrd="0" destOrd="0" presId="urn:microsoft.com/office/officeart/2005/8/layout/cycle6"/>
    <dgm:cxn modelId="{EEA5E3B1-4006-43C5-9BFF-D7E9C0027B7D}" type="presOf" srcId="{4AEDB650-A029-4CB5-9AE8-993AFD7F55FE}" destId="{D035C4F1-7950-4BF1-BA05-61A28BABAFE5}" srcOrd="0" destOrd="0" presId="urn:microsoft.com/office/officeart/2005/8/layout/cycle6"/>
    <dgm:cxn modelId="{3B7E82B8-C4F8-4AE4-BD69-26A2114ECC87}" srcId="{5E58F185-52D2-4ADA-A6E7-A54C4DED4F4B}" destId="{05CF7543-2FB0-443F-B8F4-017763B0A04B}" srcOrd="3" destOrd="0" parTransId="{3FE3B710-1327-4E34-A8DC-21C0BC0E09D1}" sibTransId="{3CA18E4F-C0A8-40E5-B9CE-5CF386BAB9AE}"/>
    <dgm:cxn modelId="{8EF2ADC2-D4CB-458A-8373-95A239ABFE38}" type="presOf" srcId="{4E70F494-6D4F-4A19-87F3-E805A385FF76}" destId="{7DC922D1-0F52-43BA-A5C2-2D5865492AE2}" srcOrd="0" destOrd="0" presId="urn:microsoft.com/office/officeart/2005/8/layout/cycle6"/>
    <dgm:cxn modelId="{FA5DA4C6-6A92-41AD-A9B8-E3041F4F965D}" type="presOf" srcId="{2A273C6A-0750-4A25-973D-58299668BC6A}" destId="{536B8391-6D8C-4300-A7AC-84AF661B474B}" srcOrd="0" destOrd="0" presId="urn:microsoft.com/office/officeart/2005/8/layout/cycle6"/>
    <dgm:cxn modelId="{8B6F4B3A-7EF3-4751-9F29-E7E9E08F8884}" type="presParOf" srcId="{E580C60E-A978-4734-AD7D-8E2D519C4D70}" destId="{273F45CD-8A1B-429B-A041-FCFF4998F73C}" srcOrd="0" destOrd="0" presId="urn:microsoft.com/office/officeart/2005/8/layout/cycle6"/>
    <dgm:cxn modelId="{DE15BDBF-32B3-4B13-99D1-1289E96C3888}" type="presParOf" srcId="{E580C60E-A978-4734-AD7D-8E2D519C4D70}" destId="{4D493AB9-9F55-4288-A293-DCAFC8DEFA21}" srcOrd="1" destOrd="0" presId="urn:microsoft.com/office/officeart/2005/8/layout/cycle6"/>
    <dgm:cxn modelId="{8CE4AE7D-5FFF-46CA-9FAF-70FEAD2298D3}" type="presParOf" srcId="{E580C60E-A978-4734-AD7D-8E2D519C4D70}" destId="{AA928EDC-DC68-48CF-8838-76D39645299C}" srcOrd="2" destOrd="0" presId="urn:microsoft.com/office/officeart/2005/8/layout/cycle6"/>
    <dgm:cxn modelId="{6B57E228-9373-4659-8C9D-939BE8323CFC}" type="presParOf" srcId="{E580C60E-A978-4734-AD7D-8E2D519C4D70}" destId="{D035C4F1-7950-4BF1-BA05-61A28BABAFE5}" srcOrd="3" destOrd="0" presId="urn:microsoft.com/office/officeart/2005/8/layout/cycle6"/>
    <dgm:cxn modelId="{8E5E1D94-FA7B-4A7A-8F4B-F7E126358A0A}" type="presParOf" srcId="{E580C60E-A978-4734-AD7D-8E2D519C4D70}" destId="{AD18A941-687A-4A47-B8CE-F9189051C833}" srcOrd="4" destOrd="0" presId="urn:microsoft.com/office/officeart/2005/8/layout/cycle6"/>
    <dgm:cxn modelId="{289FA958-A2C8-4085-870A-F57178724646}" type="presParOf" srcId="{E580C60E-A978-4734-AD7D-8E2D519C4D70}" destId="{0E7FFD8A-E48F-4DB3-A365-DF2E554818C9}" srcOrd="5" destOrd="0" presId="urn:microsoft.com/office/officeart/2005/8/layout/cycle6"/>
    <dgm:cxn modelId="{B2053A43-9B00-4927-8117-D08F552D71D7}" type="presParOf" srcId="{E580C60E-A978-4734-AD7D-8E2D519C4D70}" destId="{81210CDE-0633-4410-AD51-B6EFBB915970}" srcOrd="6" destOrd="0" presId="urn:microsoft.com/office/officeart/2005/8/layout/cycle6"/>
    <dgm:cxn modelId="{0E4E5DBB-E41F-4C6C-A32F-5AC9061A9224}" type="presParOf" srcId="{E580C60E-A978-4734-AD7D-8E2D519C4D70}" destId="{EDD61F38-B224-4670-8E1E-6EED30E9E15F}" srcOrd="7" destOrd="0" presId="urn:microsoft.com/office/officeart/2005/8/layout/cycle6"/>
    <dgm:cxn modelId="{130548BD-D176-43DD-BE5D-923CDB8874F1}" type="presParOf" srcId="{E580C60E-A978-4734-AD7D-8E2D519C4D70}" destId="{D8E73BAB-7B59-417A-BC0D-C2DBA35A553C}" srcOrd="8" destOrd="0" presId="urn:microsoft.com/office/officeart/2005/8/layout/cycle6"/>
    <dgm:cxn modelId="{C77B1689-6447-463A-BB99-E766ED43B613}" type="presParOf" srcId="{E580C60E-A978-4734-AD7D-8E2D519C4D70}" destId="{BD47BB25-911D-4EDE-9C7F-ABB49EE32C2C}" srcOrd="9" destOrd="0" presId="urn:microsoft.com/office/officeart/2005/8/layout/cycle6"/>
    <dgm:cxn modelId="{3C8F6C82-3106-4ED7-91E6-B66D8858B325}" type="presParOf" srcId="{E580C60E-A978-4734-AD7D-8E2D519C4D70}" destId="{E024F6F8-3028-4195-9B18-D1CC0E2383C0}" srcOrd="10" destOrd="0" presId="urn:microsoft.com/office/officeart/2005/8/layout/cycle6"/>
    <dgm:cxn modelId="{54D18F3D-E0B9-4724-BE30-4CEF9DA2732B}" type="presParOf" srcId="{E580C60E-A978-4734-AD7D-8E2D519C4D70}" destId="{A0C904BD-6F1C-4EFD-BBA9-9E6D7CC53DEA}" srcOrd="11" destOrd="0" presId="urn:microsoft.com/office/officeart/2005/8/layout/cycle6"/>
    <dgm:cxn modelId="{A06657FF-3AA4-429E-A7D4-977351B5C38C}" type="presParOf" srcId="{E580C60E-A978-4734-AD7D-8E2D519C4D70}" destId="{7DC922D1-0F52-43BA-A5C2-2D5865492AE2}" srcOrd="12" destOrd="0" presId="urn:microsoft.com/office/officeart/2005/8/layout/cycle6"/>
    <dgm:cxn modelId="{A09192D3-85AD-436F-937F-A7DCAFADA669}" type="presParOf" srcId="{E580C60E-A978-4734-AD7D-8E2D519C4D70}" destId="{0084DC4F-3CB2-4D34-BA6B-F4EB203B33FD}" srcOrd="13" destOrd="0" presId="urn:microsoft.com/office/officeart/2005/8/layout/cycle6"/>
    <dgm:cxn modelId="{2D7E35C9-54D1-42AB-B78B-7ED713413C52}" type="presParOf" srcId="{E580C60E-A978-4734-AD7D-8E2D519C4D70}" destId="{536B8391-6D8C-4300-A7AC-84AF661B474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48772-089D-4618-80DF-9C2A89E74C8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517A1-24B0-4F4F-A6E6-3D84E7114B83}">
      <dgm:prSet phldrT="[Text]"/>
      <dgm:spPr/>
      <dgm:t>
        <a:bodyPr/>
        <a:lstStyle/>
        <a:p>
          <a:r>
            <a:rPr lang="en-US" altLang="en-US" b="1" dirty="0">
              <a:solidFill>
                <a:schemeClr val="bg1"/>
              </a:solidFill>
              <a:latin typeface="CG Omega" pitchFamily="34" charset="0"/>
            </a:rPr>
            <a:t>Zone 4</a:t>
          </a:r>
        </a:p>
      </dgm:t>
    </dgm:pt>
    <dgm:pt modelId="{C76B943A-5872-4632-BE50-F96EE90CCECF}" type="parTrans" cxnId="{176EAA56-035F-40CA-8A9C-2E797EF48985}">
      <dgm:prSet/>
      <dgm:spPr/>
      <dgm:t>
        <a:bodyPr/>
        <a:lstStyle/>
        <a:p>
          <a:endParaRPr lang="en-US"/>
        </a:p>
      </dgm:t>
    </dgm:pt>
    <dgm:pt modelId="{C153125A-D0D7-472D-9C51-A50C2FC6BEB0}" type="sibTrans" cxnId="{176EAA56-035F-40CA-8A9C-2E797EF48985}">
      <dgm:prSet/>
      <dgm:spPr/>
      <dgm:t>
        <a:bodyPr/>
        <a:lstStyle/>
        <a:p>
          <a:endParaRPr lang="en-US"/>
        </a:p>
      </dgm:t>
    </dgm:pt>
    <dgm:pt modelId="{089F40A1-B5B2-45B7-9415-F019E0954367}">
      <dgm:prSet phldrT="[Text]"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Locker rooms; </a:t>
          </a:r>
          <a:endParaRPr lang="en-US" sz="2000" dirty="0"/>
        </a:p>
      </dgm:t>
    </dgm:pt>
    <dgm:pt modelId="{BDF7B299-B153-43F8-B5C6-0B64FF45468A}" type="parTrans" cxnId="{CC7A3771-9727-4B14-936D-9435799754B9}">
      <dgm:prSet/>
      <dgm:spPr/>
      <dgm:t>
        <a:bodyPr/>
        <a:lstStyle/>
        <a:p>
          <a:endParaRPr lang="en-US"/>
        </a:p>
      </dgm:t>
    </dgm:pt>
    <dgm:pt modelId="{4C96A905-C160-45F2-8731-685986AB7E8E}" type="sibTrans" cxnId="{CC7A3771-9727-4B14-936D-9435799754B9}">
      <dgm:prSet/>
      <dgm:spPr/>
      <dgm:t>
        <a:bodyPr/>
        <a:lstStyle/>
        <a:p>
          <a:endParaRPr lang="en-US"/>
        </a:p>
      </dgm:t>
    </dgm:pt>
    <dgm:pt modelId="{45B9ECAD-452C-433E-B5E1-0B4062974992}">
      <dgm:prSet phldrT="[Text]"/>
      <dgm:spPr/>
      <dgm:t>
        <a:bodyPr/>
        <a:lstStyle/>
        <a:p>
          <a:r>
            <a:rPr lang="en-US" dirty="0"/>
            <a:t>Zone 2</a:t>
          </a:r>
        </a:p>
      </dgm:t>
    </dgm:pt>
    <dgm:pt modelId="{FFA7CC1C-1D76-40EB-B369-1C856AEA5AFE}" type="parTrans" cxnId="{50DCC9F9-20E6-4161-A9DE-DDFD0150B3B0}">
      <dgm:prSet/>
      <dgm:spPr/>
      <dgm:t>
        <a:bodyPr/>
        <a:lstStyle/>
        <a:p>
          <a:endParaRPr lang="en-US"/>
        </a:p>
      </dgm:t>
    </dgm:pt>
    <dgm:pt modelId="{C9048B93-556C-47E5-9748-A1D4CF6E97F8}" type="sibTrans" cxnId="{50DCC9F9-20E6-4161-A9DE-DDFD0150B3B0}">
      <dgm:prSet/>
      <dgm:spPr/>
      <dgm:t>
        <a:bodyPr/>
        <a:lstStyle/>
        <a:p>
          <a:endParaRPr lang="en-US"/>
        </a:p>
      </dgm:t>
    </dgm:pt>
    <dgm:pt modelId="{7DA3F701-009C-461E-BEE8-65FC2D006E0F}">
      <dgm:prSet phldrT="[Text]"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Immediately adjacent to product contact surfaces</a:t>
          </a:r>
          <a:endParaRPr lang="en-US" sz="2000" dirty="0"/>
        </a:p>
      </dgm:t>
    </dgm:pt>
    <dgm:pt modelId="{97EF35C8-0C60-43ED-B648-865D5BA0FAB0}" type="parTrans" cxnId="{34BAB99B-2171-412B-93A8-9F5F594F6F59}">
      <dgm:prSet/>
      <dgm:spPr/>
      <dgm:t>
        <a:bodyPr/>
        <a:lstStyle/>
        <a:p>
          <a:endParaRPr lang="en-US"/>
        </a:p>
      </dgm:t>
    </dgm:pt>
    <dgm:pt modelId="{451FCCD0-65AD-4E48-9E15-BB3D16B808A1}" type="sibTrans" cxnId="{34BAB99B-2171-412B-93A8-9F5F594F6F59}">
      <dgm:prSet/>
      <dgm:spPr/>
      <dgm:t>
        <a:bodyPr/>
        <a:lstStyle/>
        <a:p>
          <a:endParaRPr lang="en-US"/>
        </a:p>
      </dgm:t>
    </dgm:pt>
    <dgm:pt modelId="{90793732-8D88-497C-A1B4-6D0A6CE457BE}">
      <dgm:prSet phldrT="[Text]"/>
      <dgm:spPr/>
      <dgm:t>
        <a:bodyPr/>
        <a:lstStyle/>
        <a:p>
          <a:r>
            <a:rPr lang="en-US" dirty="0"/>
            <a:t>Zone 1</a:t>
          </a:r>
        </a:p>
      </dgm:t>
    </dgm:pt>
    <dgm:pt modelId="{B5D7FF2E-7483-4805-92A3-AB309E17A4C2}" type="parTrans" cxnId="{876CCAFF-831D-4143-B25F-857739EF95AF}">
      <dgm:prSet/>
      <dgm:spPr/>
      <dgm:t>
        <a:bodyPr/>
        <a:lstStyle/>
        <a:p>
          <a:endParaRPr lang="en-US"/>
        </a:p>
      </dgm:t>
    </dgm:pt>
    <dgm:pt modelId="{695A0F1D-6338-4524-9B73-72B93F41EDB9}" type="sibTrans" cxnId="{876CCAFF-831D-4143-B25F-857739EF95AF}">
      <dgm:prSet/>
      <dgm:spPr/>
      <dgm:t>
        <a:bodyPr/>
        <a:lstStyle/>
        <a:p>
          <a:endParaRPr lang="en-US"/>
        </a:p>
      </dgm:t>
    </dgm:pt>
    <dgm:pt modelId="{3AEBEC5C-32AC-4B42-819B-AF74E4CC6C5D}">
      <dgm:prSet phldrT="[Text]"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Product contact surfaces: </a:t>
          </a:r>
          <a:br>
            <a:rPr lang="en-US" altLang="en-US" sz="2000" dirty="0">
              <a:latin typeface="CG Omega" pitchFamily="34" charset="0"/>
            </a:rPr>
          </a:br>
          <a:r>
            <a:rPr lang="en-US" altLang="en-US" sz="2000" dirty="0">
              <a:latin typeface="CG Omega" pitchFamily="34" charset="0"/>
            </a:rPr>
            <a:t>e.g. slicers; conveyors; peelers; tables; utensils; racks; work tables; employee hands</a:t>
          </a:r>
          <a:endParaRPr lang="en-US" sz="2000" dirty="0"/>
        </a:p>
      </dgm:t>
    </dgm:pt>
    <dgm:pt modelId="{0EE67511-F6F9-421F-8E9B-F57F3D905632}" type="parTrans" cxnId="{22159AA8-1946-4AAC-834E-B774F9790A70}">
      <dgm:prSet/>
      <dgm:spPr/>
      <dgm:t>
        <a:bodyPr/>
        <a:lstStyle/>
        <a:p>
          <a:endParaRPr lang="en-US"/>
        </a:p>
      </dgm:t>
    </dgm:pt>
    <dgm:pt modelId="{E2B64412-949C-46C2-9906-E35EC9F5AFCB}" type="sibTrans" cxnId="{22159AA8-1946-4AAC-834E-B774F9790A70}">
      <dgm:prSet/>
      <dgm:spPr/>
      <dgm:t>
        <a:bodyPr/>
        <a:lstStyle/>
        <a:p>
          <a:endParaRPr lang="en-US"/>
        </a:p>
      </dgm:t>
    </dgm:pt>
    <dgm:pt modelId="{8923977A-F40E-4F4D-9328-39AE397B5365}">
      <dgm:prSet/>
      <dgm:spPr/>
      <dgm:t>
        <a:bodyPr/>
        <a:lstStyle/>
        <a:p>
          <a:r>
            <a:rPr lang="en-US" altLang="en-US" b="1" dirty="0">
              <a:solidFill>
                <a:schemeClr val="bg1"/>
              </a:solidFill>
              <a:latin typeface="CG Omega" pitchFamily="34" charset="0"/>
            </a:rPr>
            <a:t>Zone 3</a:t>
          </a:r>
          <a:endParaRPr lang="en-US" dirty="0">
            <a:solidFill>
              <a:schemeClr val="bg1"/>
            </a:solidFill>
          </a:endParaRPr>
        </a:p>
      </dgm:t>
    </dgm:pt>
    <dgm:pt modelId="{6A37E9F3-3890-4754-B8AF-2FAFC02D06DC}" type="parTrans" cxnId="{9E56AB09-DF99-4287-9936-EF372E48068A}">
      <dgm:prSet/>
      <dgm:spPr/>
      <dgm:t>
        <a:bodyPr/>
        <a:lstStyle/>
        <a:p>
          <a:endParaRPr lang="en-US"/>
        </a:p>
      </dgm:t>
    </dgm:pt>
    <dgm:pt modelId="{2F757688-6DFC-4F6F-9FF1-39C55C69F923}" type="sibTrans" cxnId="{9E56AB09-DF99-4287-9936-EF372E48068A}">
      <dgm:prSet/>
      <dgm:spPr/>
      <dgm:t>
        <a:bodyPr/>
        <a:lstStyle/>
        <a:p>
          <a:endParaRPr lang="en-US"/>
        </a:p>
      </dgm:t>
    </dgm:pt>
    <dgm:pt modelId="{6F100679-E76D-4468-B05D-3315706059A1}">
      <dgm:prSet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Phones; hand trucks; forklifts; walls; floors; drains</a:t>
          </a:r>
        </a:p>
      </dgm:t>
    </dgm:pt>
    <dgm:pt modelId="{4F4667A2-0D5C-43AF-AC4C-988245D7EBE2}" type="parTrans" cxnId="{86E8B6EC-A0CE-4578-AF09-2EF992861D38}">
      <dgm:prSet/>
      <dgm:spPr/>
      <dgm:t>
        <a:bodyPr/>
        <a:lstStyle/>
        <a:p>
          <a:endParaRPr lang="en-US"/>
        </a:p>
      </dgm:t>
    </dgm:pt>
    <dgm:pt modelId="{7658C5CA-BF24-4B26-8242-0FAAFCFCD09A}" type="sibTrans" cxnId="{86E8B6EC-A0CE-4578-AF09-2EF992861D38}">
      <dgm:prSet/>
      <dgm:spPr/>
      <dgm:t>
        <a:bodyPr/>
        <a:lstStyle/>
        <a:p>
          <a:endParaRPr lang="en-US"/>
        </a:p>
      </dgm:t>
    </dgm:pt>
    <dgm:pt modelId="{79B4AE66-7E89-4D6D-B72A-6C74D8354B41}">
      <dgm:prSet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cafeteria; </a:t>
          </a:r>
        </a:p>
      </dgm:t>
    </dgm:pt>
    <dgm:pt modelId="{1B8C8AA9-09A6-441E-9CB6-A47BC2EA381D}" type="parTrans" cxnId="{5CBD219B-EC30-42CF-8637-3DC5E346EF18}">
      <dgm:prSet/>
      <dgm:spPr/>
      <dgm:t>
        <a:bodyPr/>
        <a:lstStyle/>
        <a:p>
          <a:endParaRPr lang="en-US"/>
        </a:p>
      </dgm:t>
    </dgm:pt>
    <dgm:pt modelId="{C2503A5D-49CF-414B-9F8A-0912C709F639}" type="sibTrans" cxnId="{5CBD219B-EC30-42CF-8637-3DC5E346EF18}">
      <dgm:prSet/>
      <dgm:spPr/>
      <dgm:t>
        <a:bodyPr/>
        <a:lstStyle/>
        <a:p>
          <a:endParaRPr lang="en-US"/>
        </a:p>
      </dgm:t>
    </dgm:pt>
    <dgm:pt modelId="{A98B56D2-478F-43A1-A3BD-69BD876CE33F}">
      <dgm:prSet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halls</a:t>
          </a:r>
          <a:endParaRPr lang="en-US" sz="2000" dirty="0"/>
        </a:p>
      </dgm:t>
    </dgm:pt>
    <dgm:pt modelId="{5EDDA7D4-3A57-42BA-BB25-6D9718AE2679}" type="parTrans" cxnId="{485AB719-CF47-4EEB-A02C-92BF6D9A3C96}">
      <dgm:prSet/>
      <dgm:spPr/>
      <dgm:t>
        <a:bodyPr/>
        <a:lstStyle/>
        <a:p>
          <a:endParaRPr lang="en-US"/>
        </a:p>
      </dgm:t>
    </dgm:pt>
    <dgm:pt modelId="{26AD1654-67CE-4F94-83E6-1EAE443CA7BC}" type="sibTrans" cxnId="{485AB719-CF47-4EEB-A02C-92BF6D9A3C96}">
      <dgm:prSet/>
      <dgm:spPr/>
      <dgm:t>
        <a:bodyPr/>
        <a:lstStyle/>
        <a:p>
          <a:endParaRPr lang="en-US"/>
        </a:p>
      </dgm:t>
    </dgm:pt>
    <dgm:pt modelId="{78CE8E23-5D8A-43CF-9915-1F41C9B6C592}">
      <dgm:prSet phldrT="[Text]" custT="1"/>
      <dgm:spPr/>
      <dgm:t>
        <a:bodyPr/>
        <a:lstStyle/>
        <a:p>
          <a:r>
            <a:rPr lang="en-US" altLang="en-US" sz="2000" dirty="0">
              <a:latin typeface="CG Omega" pitchFamily="34" charset="0"/>
            </a:rPr>
            <a:t>Exterior of equipment; </a:t>
          </a:r>
          <a:br>
            <a:rPr lang="en-US" altLang="en-US" sz="2000" dirty="0">
              <a:latin typeface="CG Omega" pitchFamily="34" charset="0"/>
            </a:rPr>
          </a:br>
          <a:r>
            <a:rPr lang="en-US" altLang="en-US" sz="2000" dirty="0">
              <a:latin typeface="CG Omega" pitchFamily="34" charset="0"/>
            </a:rPr>
            <a:t>chill units; framework; </a:t>
          </a:r>
          <a:br>
            <a:rPr lang="en-US" altLang="en-US" sz="2000" dirty="0">
              <a:latin typeface="CG Omega" pitchFamily="34" charset="0"/>
            </a:rPr>
          </a:br>
          <a:r>
            <a:rPr lang="en-US" altLang="en-US" sz="2000" dirty="0">
              <a:latin typeface="CG Omega" pitchFamily="34" charset="0"/>
            </a:rPr>
            <a:t>equipment housing</a:t>
          </a:r>
          <a:endParaRPr lang="en-US" sz="2000" dirty="0"/>
        </a:p>
      </dgm:t>
    </dgm:pt>
    <dgm:pt modelId="{21C5897D-2139-44A3-8D0F-13B8EAB51666}" type="parTrans" cxnId="{F895758D-6489-4B3F-A582-75E1A8221851}">
      <dgm:prSet/>
      <dgm:spPr/>
      <dgm:t>
        <a:bodyPr/>
        <a:lstStyle/>
        <a:p>
          <a:endParaRPr lang="en-US"/>
        </a:p>
      </dgm:t>
    </dgm:pt>
    <dgm:pt modelId="{2CAF313A-0270-4ADA-9938-40A2DA2210D7}" type="sibTrans" cxnId="{F895758D-6489-4B3F-A582-75E1A8221851}">
      <dgm:prSet/>
      <dgm:spPr/>
      <dgm:t>
        <a:bodyPr/>
        <a:lstStyle/>
        <a:p>
          <a:endParaRPr lang="en-US"/>
        </a:p>
      </dgm:t>
    </dgm:pt>
    <dgm:pt modelId="{B621E6C2-837F-4E5A-AB1E-85753B7F9F53}" type="pres">
      <dgm:prSet presAssocID="{0FA48772-089D-4618-80DF-9C2A89E74C8A}" presName="rootnode" presStyleCnt="0">
        <dgm:presLayoutVars>
          <dgm:chMax/>
          <dgm:chPref/>
          <dgm:dir/>
          <dgm:animLvl val="lvl"/>
        </dgm:presLayoutVars>
      </dgm:prSet>
      <dgm:spPr/>
    </dgm:pt>
    <dgm:pt modelId="{8DDA802E-3B7A-45F5-B587-150097B181D5}" type="pres">
      <dgm:prSet presAssocID="{EEB517A1-24B0-4F4F-A6E6-3D84E7114B83}" presName="composite" presStyleCnt="0"/>
      <dgm:spPr/>
    </dgm:pt>
    <dgm:pt modelId="{9E444540-646C-4DD4-A650-FF226877DC3D}" type="pres">
      <dgm:prSet presAssocID="{EEB517A1-24B0-4F4F-A6E6-3D84E7114B83}" presName="bentUpArrow1" presStyleLbl="alignImgPlace1" presStyleIdx="0" presStyleCnt="3" custScaleX="75709" custLinFactNeighborX="-15571" custLinFactNeighborY="-3698"/>
      <dgm:spPr/>
    </dgm:pt>
    <dgm:pt modelId="{3AF9E067-5F51-4184-BF1D-82706E5143F6}" type="pres">
      <dgm:prSet presAssocID="{EEB517A1-24B0-4F4F-A6E6-3D84E7114B8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C26A720-AD97-4BCD-B8C1-9040BB59FED8}" type="pres">
      <dgm:prSet presAssocID="{EEB517A1-24B0-4F4F-A6E6-3D84E7114B83}" presName="ChildText" presStyleLbl="revTx" presStyleIdx="0" presStyleCnt="4" custScaleX="244654" custLinFactNeighborX="91888" custLinFactNeighborY="3968">
        <dgm:presLayoutVars>
          <dgm:chMax val="0"/>
          <dgm:chPref val="0"/>
          <dgm:bulletEnabled val="1"/>
        </dgm:presLayoutVars>
      </dgm:prSet>
      <dgm:spPr/>
    </dgm:pt>
    <dgm:pt modelId="{E4EB3E70-0984-48B8-86F1-69E953506FA9}" type="pres">
      <dgm:prSet presAssocID="{C153125A-D0D7-472D-9C51-A50C2FC6BEB0}" presName="sibTrans" presStyleCnt="0"/>
      <dgm:spPr/>
    </dgm:pt>
    <dgm:pt modelId="{54055E2F-531C-49FF-BA2A-0B6BE3C61E99}" type="pres">
      <dgm:prSet presAssocID="{8923977A-F40E-4F4D-9328-39AE397B5365}" presName="composite" presStyleCnt="0"/>
      <dgm:spPr/>
    </dgm:pt>
    <dgm:pt modelId="{E960F182-3D89-447C-9F18-2BBE5BE14E0F}" type="pres">
      <dgm:prSet presAssocID="{8923977A-F40E-4F4D-9328-39AE397B5365}" presName="bentUpArrow1" presStyleLbl="alignImgPlace1" presStyleIdx="1" presStyleCnt="3" custScaleY="93965" custLinFactNeighborX="-58036" custLinFactNeighborY="-4696"/>
      <dgm:spPr/>
    </dgm:pt>
    <dgm:pt modelId="{6D88A383-F848-4EE1-86C5-F6B8252CB63B}" type="pres">
      <dgm:prSet presAssocID="{8923977A-F40E-4F4D-9328-39AE397B5365}" presName="ParentText" presStyleLbl="node1" presStyleIdx="1" presStyleCnt="4" custLinFactNeighborX="-51366" custLinFactNeighborY="-1953">
        <dgm:presLayoutVars>
          <dgm:chMax val="1"/>
          <dgm:chPref val="1"/>
          <dgm:bulletEnabled val="1"/>
        </dgm:presLayoutVars>
      </dgm:prSet>
      <dgm:spPr/>
    </dgm:pt>
    <dgm:pt modelId="{CCF378DA-3DA4-4A48-85C7-66B3C3C3414E}" type="pres">
      <dgm:prSet presAssocID="{8923977A-F40E-4F4D-9328-39AE397B5365}" presName="ChildText" presStyleLbl="revTx" presStyleIdx="1" presStyleCnt="4" custScaleX="365329" custLinFactNeighborX="74712" custLinFactNeighborY="987">
        <dgm:presLayoutVars>
          <dgm:chMax val="0"/>
          <dgm:chPref val="0"/>
          <dgm:bulletEnabled val="1"/>
        </dgm:presLayoutVars>
      </dgm:prSet>
      <dgm:spPr/>
    </dgm:pt>
    <dgm:pt modelId="{5840CFC9-7752-4DDB-8750-5A27D5A06EEB}" type="pres">
      <dgm:prSet presAssocID="{2F757688-6DFC-4F6F-9FF1-39C55C69F923}" presName="sibTrans" presStyleCnt="0"/>
      <dgm:spPr/>
    </dgm:pt>
    <dgm:pt modelId="{6C9E7D61-7BBD-4692-855E-008986A3B269}" type="pres">
      <dgm:prSet presAssocID="{45B9ECAD-452C-433E-B5E1-0B4062974992}" presName="composite" presStyleCnt="0"/>
      <dgm:spPr/>
    </dgm:pt>
    <dgm:pt modelId="{A671D8EE-6A8E-4A3E-8518-7DB885C350DC}" type="pres">
      <dgm:prSet presAssocID="{45B9ECAD-452C-433E-B5E1-0B4062974992}" presName="bentUpArrow1" presStyleLbl="alignImgPlace1" presStyleIdx="2" presStyleCnt="3" custLinFactNeighborX="-91582" custLinFactNeighborY="-3127"/>
      <dgm:spPr/>
    </dgm:pt>
    <dgm:pt modelId="{F0410C36-CED8-487E-8735-B88D359C0E51}" type="pres">
      <dgm:prSet presAssocID="{45B9ECAD-452C-433E-B5E1-0B4062974992}" presName="ParentText" presStyleLbl="node1" presStyleIdx="2" presStyleCnt="4" custLinFactNeighborX="-99266" custLinFactNeighborY="-4474">
        <dgm:presLayoutVars>
          <dgm:chMax val="1"/>
          <dgm:chPref val="1"/>
          <dgm:bulletEnabled val="1"/>
        </dgm:presLayoutVars>
      </dgm:prSet>
      <dgm:spPr/>
    </dgm:pt>
    <dgm:pt modelId="{2DDAAE10-E7FE-46FA-A66F-BB4CACF597C6}" type="pres">
      <dgm:prSet presAssocID="{45B9ECAD-452C-433E-B5E1-0B4062974992}" presName="ChildText" presStyleLbl="revTx" presStyleIdx="2" presStyleCnt="4" custScaleX="440738" custLinFactNeighborX="89244" custLinFactNeighborY="-17335">
        <dgm:presLayoutVars>
          <dgm:chMax val="0"/>
          <dgm:chPref val="0"/>
          <dgm:bulletEnabled val="1"/>
        </dgm:presLayoutVars>
      </dgm:prSet>
      <dgm:spPr/>
    </dgm:pt>
    <dgm:pt modelId="{E83A299E-ED92-44BB-8084-3FDB990CC226}" type="pres">
      <dgm:prSet presAssocID="{C9048B93-556C-47E5-9748-A1D4CF6E97F8}" presName="sibTrans" presStyleCnt="0"/>
      <dgm:spPr/>
    </dgm:pt>
    <dgm:pt modelId="{CC5499D2-5170-46CA-864E-D3DB161EF133}" type="pres">
      <dgm:prSet presAssocID="{90793732-8D88-497C-A1B4-6D0A6CE457BE}" presName="composite" presStyleCnt="0"/>
      <dgm:spPr/>
    </dgm:pt>
    <dgm:pt modelId="{E034D87D-3776-4DA8-88E9-CD2D681DBED5}" type="pres">
      <dgm:prSet presAssocID="{90793732-8D88-497C-A1B4-6D0A6CE457BE}" presName="ParentText" presStyleLbl="node1" presStyleIdx="3" presStyleCnt="4" custLinFactNeighborX="-98808" custLinFactNeighborY="-4163">
        <dgm:presLayoutVars>
          <dgm:chMax val="1"/>
          <dgm:chPref val="1"/>
          <dgm:bulletEnabled val="1"/>
        </dgm:presLayoutVars>
      </dgm:prSet>
      <dgm:spPr/>
    </dgm:pt>
    <dgm:pt modelId="{0891770B-78FF-43FA-9C9C-8FAFC10640CB}" type="pres">
      <dgm:prSet presAssocID="{90793732-8D88-497C-A1B4-6D0A6CE457BE}" presName="FinalChildText" presStyleLbl="revTx" presStyleIdx="3" presStyleCnt="4" custScaleX="320616" custLinFactNeighborX="-33014" custLinFactNeighborY="1623">
        <dgm:presLayoutVars>
          <dgm:chMax val="0"/>
          <dgm:chPref val="0"/>
          <dgm:bulletEnabled val="1"/>
        </dgm:presLayoutVars>
      </dgm:prSet>
      <dgm:spPr/>
    </dgm:pt>
  </dgm:ptLst>
  <dgm:cxnLst>
    <dgm:cxn modelId="{9E56AB09-DF99-4287-9936-EF372E48068A}" srcId="{0FA48772-089D-4618-80DF-9C2A89E74C8A}" destId="{8923977A-F40E-4F4D-9328-39AE397B5365}" srcOrd="1" destOrd="0" parTransId="{6A37E9F3-3890-4754-B8AF-2FAFC02D06DC}" sibTransId="{2F757688-6DFC-4F6F-9FF1-39C55C69F923}"/>
    <dgm:cxn modelId="{95F8D80F-BE8B-48C5-835F-CD727E1ABB20}" type="presOf" srcId="{90793732-8D88-497C-A1B4-6D0A6CE457BE}" destId="{E034D87D-3776-4DA8-88E9-CD2D681DBED5}" srcOrd="0" destOrd="0" presId="urn:microsoft.com/office/officeart/2005/8/layout/StepDownProcess"/>
    <dgm:cxn modelId="{485AB719-CF47-4EEB-A02C-92BF6D9A3C96}" srcId="{EEB517A1-24B0-4F4F-A6E6-3D84E7114B83}" destId="{A98B56D2-478F-43A1-A3BD-69BD876CE33F}" srcOrd="2" destOrd="0" parTransId="{5EDDA7D4-3A57-42BA-BB25-6D9718AE2679}" sibTransId="{26AD1654-67CE-4F94-83E6-1EAE443CA7BC}"/>
    <dgm:cxn modelId="{9926032A-E62C-475C-9ED4-CF03324C16BA}" type="presOf" srcId="{A98B56D2-478F-43A1-A3BD-69BD876CE33F}" destId="{9C26A720-AD97-4BCD-B8C1-9040BB59FED8}" srcOrd="0" destOrd="2" presId="urn:microsoft.com/office/officeart/2005/8/layout/StepDownProcess"/>
    <dgm:cxn modelId="{90D3833A-50D1-471C-BF89-9F1E4724C596}" type="presOf" srcId="{7DA3F701-009C-461E-BEE8-65FC2D006E0F}" destId="{2DDAAE10-E7FE-46FA-A66F-BB4CACF597C6}" srcOrd="0" destOrd="0" presId="urn:microsoft.com/office/officeart/2005/8/layout/StepDownProcess"/>
    <dgm:cxn modelId="{BD7FE066-BD2C-4423-ACCB-D7D32EA81FF6}" type="presOf" srcId="{0FA48772-089D-4618-80DF-9C2A89E74C8A}" destId="{B621E6C2-837F-4E5A-AB1E-85753B7F9F53}" srcOrd="0" destOrd="0" presId="urn:microsoft.com/office/officeart/2005/8/layout/StepDownProcess"/>
    <dgm:cxn modelId="{4DCEDB4B-9A1E-40DB-844E-CB61E32DDDE2}" type="presOf" srcId="{089F40A1-B5B2-45B7-9415-F019E0954367}" destId="{9C26A720-AD97-4BCD-B8C1-9040BB59FED8}" srcOrd="0" destOrd="0" presId="urn:microsoft.com/office/officeart/2005/8/layout/StepDownProcess"/>
    <dgm:cxn modelId="{CC7A3771-9727-4B14-936D-9435799754B9}" srcId="{EEB517A1-24B0-4F4F-A6E6-3D84E7114B83}" destId="{089F40A1-B5B2-45B7-9415-F019E0954367}" srcOrd="0" destOrd="0" parTransId="{BDF7B299-B153-43F8-B5C6-0B64FF45468A}" sibTransId="{4C96A905-C160-45F2-8731-685986AB7E8E}"/>
    <dgm:cxn modelId="{176EAA56-035F-40CA-8A9C-2E797EF48985}" srcId="{0FA48772-089D-4618-80DF-9C2A89E74C8A}" destId="{EEB517A1-24B0-4F4F-A6E6-3D84E7114B83}" srcOrd="0" destOrd="0" parTransId="{C76B943A-5872-4632-BE50-F96EE90CCECF}" sibTransId="{C153125A-D0D7-472D-9C51-A50C2FC6BEB0}"/>
    <dgm:cxn modelId="{4D59F87E-75A6-45DB-B55B-3455B0A47F30}" type="presOf" srcId="{3AEBEC5C-32AC-4B42-819B-AF74E4CC6C5D}" destId="{0891770B-78FF-43FA-9C9C-8FAFC10640CB}" srcOrd="0" destOrd="0" presId="urn:microsoft.com/office/officeart/2005/8/layout/StepDownProcess"/>
    <dgm:cxn modelId="{F895758D-6489-4B3F-A582-75E1A8221851}" srcId="{45B9ECAD-452C-433E-B5E1-0B4062974992}" destId="{78CE8E23-5D8A-43CF-9915-1F41C9B6C592}" srcOrd="1" destOrd="0" parTransId="{21C5897D-2139-44A3-8D0F-13B8EAB51666}" sibTransId="{2CAF313A-0270-4ADA-9938-40A2DA2210D7}"/>
    <dgm:cxn modelId="{CF73AA96-5A61-48D0-B704-4E849727A9F7}" type="presOf" srcId="{8923977A-F40E-4F4D-9328-39AE397B5365}" destId="{6D88A383-F848-4EE1-86C5-F6B8252CB63B}" srcOrd="0" destOrd="0" presId="urn:microsoft.com/office/officeart/2005/8/layout/StepDownProcess"/>
    <dgm:cxn modelId="{5CBD219B-EC30-42CF-8637-3DC5E346EF18}" srcId="{EEB517A1-24B0-4F4F-A6E6-3D84E7114B83}" destId="{79B4AE66-7E89-4D6D-B72A-6C74D8354B41}" srcOrd="1" destOrd="0" parTransId="{1B8C8AA9-09A6-441E-9CB6-A47BC2EA381D}" sibTransId="{C2503A5D-49CF-414B-9F8A-0912C709F639}"/>
    <dgm:cxn modelId="{34BAB99B-2171-412B-93A8-9F5F594F6F59}" srcId="{45B9ECAD-452C-433E-B5E1-0B4062974992}" destId="{7DA3F701-009C-461E-BEE8-65FC2D006E0F}" srcOrd="0" destOrd="0" parTransId="{97EF35C8-0C60-43ED-B648-865D5BA0FAB0}" sibTransId="{451FCCD0-65AD-4E48-9E15-BB3D16B808A1}"/>
    <dgm:cxn modelId="{C7A607A8-4DA7-4D34-858D-A952A452D727}" type="presOf" srcId="{45B9ECAD-452C-433E-B5E1-0B4062974992}" destId="{F0410C36-CED8-487E-8735-B88D359C0E51}" srcOrd="0" destOrd="0" presId="urn:microsoft.com/office/officeart/2005/8/layout/StepDownProcess"/>
    <dgm:cxn modelId="{22159AA8-1946-4AAC-834E-B774F9790A70}" srcId="{90793732-8D88-497C-A1B4-6D0A6CE457BE}" destId="{3AEBEC5C-32AC-4B42-819B-AF74E4CC6C5D}" srcOrd="0" destOrd="0" parTransId="{0EE67511-F6F9-421F-8E9B-F57F3D905632}" sibTransId="{E2B64412-949C-46C2-9906-E35EC9F5AFCB}"/>
    <dgm:cxn modelId="{543CA3B5-C973-40C2-9274-6C07129C98DE}" type="presOf" srcId="{6F100679-E76D-4468-B05D-3315706059A1}" destId="{CCF378DA-3DA4-4A48-85C7-66B3C3C3414E}" srcOrd="0" destOrd="0" presId="urn:microsoft.com/office/officeart/2005/8/layout/StepDownProcess"/>
    <dgm:cxn modelId="{E05454C6-1715-4B32-AF44-09F934C659DA}" type="presOf" srcId="{EEB517A1-24B0-4F4F-A6E6-3D84E7114B83}" destId="{3AF9E067-5F51-4184-BF1D-82706E5143F6}" srcOrd="0" destOrd="0" presId="urn:microsoft.com/office/officeart/2005/8/layout/StepDownProcess"/>
    <dgm:cxn modelId="{86E8B6EC-A0CE-4578-AF09-2EF992861D38}" srcId="{8923977A-F40E-4F4D-9328-39AE397B5365}" destId="{6F100679-E76D-4468-B05D-3315706059A1}" srcOrd="0" destOrd="0" parTransId="{4F4667A2-0D5C-43AF-AC4C-988245D7EBE2}" sibTransId="{7658C5CA-BF24-4B26-8242-0FAAFCFCD09A}"/>
    <dgm:cxn modelId="{5AA02CF4-D3B2-41B0-9A22-5C5866EE6F9C}" type="presOf" srcId="{79B4AE66-7E89-4D6D-B72A-6C74D8354B41}" destId="{9C26A720-AD97-4BCD-B8C1-9040BB59FED8}" srcOrd="0" destOrd="1" presId="urn:microsoft.com/office/officeart/2005/8/layout/StepDownProcess"/>
    <dgm:cxn modelId="{50DCC9F9-20E6-4161-A9DE-DDFD0150B3B0}" srcId="{0FA48772-089D-4618-80DF-9C2A89E74C8A}" destId="{45B9ECAD-452C-433E-B5E1-0B4062974992}" srcOrd="2" destOrd="0" parTransId="{FFA7CC1C-1D76-40EB-B369-1C856AEA5AFE}" sibTransId="{C9048B93-556C-47E5-9748-A1D4CF6E97F8}"/>
    <dgm:cxn modelId="{FD73E8FC-7E6C-492B-86BC-DE80D0FE6D6A}" type="presOf" srcId="{78CE8E23-5D8A-43CF-9915-1F41C9B6C592}" destId="{2DDAAE10-E7FE-46FA-A66F-BB4CACF597C6}" srcOrd="0" destOrd="1" presId="urn:microsoft.com/office/officeart/2005/8/layout/StepDownProcess"/>
    <dgm:cxn modelId="{876CCAFF-831D-4143-B25F-857739EF95AF}" srcId="{0FA48772-089D-4618-80DF-9C2A89E74C8A}" destId="{90793732-8D88-497C-A1B4-6D0A6CE457BE}" srcOrd="3" destOrd="0" parTransId="{B5D7FF2E-7483-4805-92A3-AB309E17A4C2}" sibTransId="{695A0F1D-6338-4524-9B73-72B93F41EDB9}"/>
    <dgm:cxn modelId="{752CCAC4-9D3B-4EE2-BF87-36BA9AC10E61}" type="presParOf" srcId="{B621E6C2-837F-4E5A-AB1E-85753B7F9F53}" destId="{8DDA802E-3B7A-45F5-B587-150097B181D5}" srcOrd="0" destOrd="0" presId="urn:microsoft.com/office/officeart/2005/8/layout/StepDownProcess"/>
    <dgm:cxn modelId="{E9764E62-F948-4F16-A8AB-2EE9C7E05FAD}" type="presParOf" srcId="{8DDA802E-3B7A-45F5-B587-150097B181D5}" destId="{9E444540-646C-4DD4-A650-FF226877DC3D}" srcOrd="0" destOrd="0" presId="urn:microsoft.com/office/officeart/2005/8/layout/StepDownProcess"/>
    <dgm:cxn modelId="{80C48BA9-293D-41EB-AFDD-658C500D3BB0}" type="presParOf" srcId="{8DDA802E-3B7A-45F5-B587-150097B181D5}" destId="{3AF9E067-5F51-4184-BF1D-82706E5143F6}" srcOrd="1" destOrd="0" presId="urn:microsoft.com/office/officeart/2005/8/layout/StepDownProcess"/>
    <dgm:cxn modelId="{8D062896-38AF-40EB-A74F-7637F9B27A1C}" type="presParOf" srcId="{8DDA802E-3B7A-45F5-B587-150097B181D5}" destId="{9C26A720-AD97-4BCD-B8C1-9040BB59FED8}" srcOrd="2" destOrd="0" presId="urn:microsoft.com/office/officeart/2005/8/layout/StepDownProcess"/>
    <dgm:cxn modelId="{CB4A2A82-03E9-473D-948C-49ED957CAE14}" type="presParOf" srcId="{B621E6C2-837F-4E5A-AB1E-85753B7F9F53}" destId="{E4EB3E70-0984-48B8-86F1-69E953506FA9}" srcOrd="1" destOrd="0" presId="urn:microsoft.com/office/officeart/2005/8/layout/StepDownProcess"/>
    <dgm:cxn modelId="{028E76E3-DD9A-437C-A891-2A653691957C}" type="presParOf" srcId="{B621E6C2-837F-4E5A-AB1E-85753B7F9F53}" destId="{54055E2F-531C-49FF-BA2A-0B6BE3C61E99}" srcOrd="2" destOrd="0" presId="urn:microsoft.com/office/officeart/2005/8/layout/StepDownProcess"/>
    <dgm:cxn modelId="{C150FBC2-6487-4B03-A72A-F107C3BC82D1}" type="presParOf" srcId="{54055E2F-531C-49FF-BA2A-0B6BE3C61E99}" destId="{E960F182-3D89-447C-9F18-2BBE5BE14E0F}" srcOrd="0" destOrd="0" presId="urn:microsoft.com/office/officeart/2005/8/layout/StepDownProcess"/>
    <dgm:cxn modelId="{DE600A8E-E734-4324-8C7D-F745D1C2DB7C}" type="presParOf" srcId="{54055E2F-531C-49FF-BA2A-0B6BE3C61E99}" destId="{6D88A383-F848-4EE1-86C5-F6B8252CB63B}" srcOrd="1" destOrd="0" presId="urn:microsoft.com/office/officeart/2005/8/layout/StepDownProcess"/>
    <dgm:cxn modelId="{82614E21-4916-4736-8EDA-7F66A38B3FE2}" type="presParOf" srcId="{54055E2F-531C-49FF-BA2A-0B6BE3C61E99}" destId="{CCF378DA-3DA4-4A48-85C7-66B3C3C3414E}" srcOrd="2" destOrd="0" presId="urn:microsoft.com/office/officeart/2005/8/layout/StepDownProcess"/>
    <dgm:cxn modelId="{FE79E3F9-9A5D-420A-852D-F93E3397991E}" type="presParOf" srcId="{B621E6C2-837F-4E5A-AB1E-85753B7F9F53}" destId="{5840CFC9-7752-4DDB-8750-5A27D5A06EEB}" srcOrd="3" destOrd="0" presId="urn:microsoft.com/office/officeart/2005/8/layout/StepDownProcess"/>
    <dgm:cxn modelId="{3F4CA6BF-8A23-4CC1-96B0-F8FC0DFFF646}" type="presParOf" srcId="{B621E6C2-837F-4E5A-AB1E-85753B7F9F53}" destId="{6C9E7D61-7BBD-4692-855E-008986A3B269}" srcOrd="4" destOrd="0" presId="urn:microsoft.com/office/officeart/2005/8/layout/StepDownProcess"/>
    <dgm:cxn modelId="{F56089F9-EF20-4E09-B587-FC4C86A76F8E}" type="presParOf" srcId="{6C9E7D61-7BBD-4692-855E-008986A3B269}" destId="{A671D8EE-6A8E-4A3E-8518-7DB885C350DC}" srcOrd="0" destOrd="0" presId="urn:microsoft.com/office/officeart/2005/8/layout/StepDownProcess"/>
    <dgm:cxn modelId="{E30A6C7E-A34E-4AFB-AC60-14E260BF1FA9}" type="presParOf" srcId="{6C9E7D61-7BBD-4692-855E-008986A3B269}" destId="{F0410C36-CED8-487E-8735-B88D359C0E51}" srcOrd="1" destOrd="0" presId="urn:microsoft.com/office/officeart/2005/8/layout/StepDownProcess"/>
    <dgm:cxn modelId="{6C77C310-3773-413E-98A9-854816196716}" type="presParOf" srcId="{6C9E7D61-7BBD-4692-855E-008986A3B269}" destId="{2DDAAE10-E7FE-46FA-A66F-BB4CACF597C6}" srcOrd="2" destOrd="0" presId="urn:microsoft.com/office/officeart/2005/8/layout/StepDownProcess"/>
    <dgm:cxn modelId="{1EA5A16F-8D6E-4178-BF8E-C9698655026C}" type="presParOf" srcId="{B621E6C2-837F-4E5A-AB1E-85753B7F9F53}" destId="{E83A299E-ED92-44BB-8084-3FDB990CC226}" srcOrd="5" destOrd="0" presId="urn:microsoft.com/office/officeart/2005/8/layout/StepDownProcess"/>
    <dgm:cxn modelId="{0E4A3A12-F47D-4DAC-B1E2-E7DE5E9EB782}" type="presParOf" srcId="{B621E6C2-837F-4E5A-AB1E-85753B7F9F53}" destId="{CC5499D2-5170-46CA-864E-D3DB161EF133}" srcOrd="6" destOrd="0" presId="urn:microsoft.com/office/officeart/2005/8/layout/StepDownProcess"/>
    <dgm:cxn modelId="{CEA7C165-D341-44F6-99AB-29A6830B843B}" type="presParOf" srcId="{CC5499D2-5170-46CA-864E-D3DB161EF133}" destId="{E034D87D-3776-4DA8-88E9-CD2D681DBED5}" srcOrd="0" destOrd="0" presId="urn:microsoft.com/office/officeart/2005/8/layout/StepDownProcess"/>
    <dgm:cxn modelId="{1B0CB36C-CB7B-4EF9-8A8C-DCF330140C2B}" type="presParOf" srcId="{CC5499D2-5170-46CA-864E-D3DB161EF133}" destId="{0891770B-78FF-43FA-9C9C-8FAFC10640C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D912A-ECFE-4B5A-A626-E733CECDFE5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70A13AF1-1CC7-4227-9586-2E8A21957106}">
      <dgm:prSet phldrT="[Text]" custT="1"/>
      <dgm:spPr/>
      <dgm:t>
        <a:bodyPr/>
        <a:lstStyle/>
        <a:p>
          <a:r>
            <a:rPr lang="en-US" sz="2400" dirty="0"/>
            <a:t>Acetate</a:t>
          </a:r>
        </a:p>
        <a:p>
          <a:r>
            <a:rPr lang="en-US" sz="2400" dirty="0" err="1"/>
            <a:t>pKa</a:t>
          </a:r>
          <a:r>
            <a:rPr lang="en-US" sz="2400" dirty="0"/>
            <a:t> 4.76 </a:t>
          </a:r>
        </a:p>
      </dgm:t>
    </dgm:pt>
    <dgm:pt modelId="{3920DC52-176A-4935-BB2E-CCAB0E640453}" type="parTrans" cxnId="{DCDE2FC4-5D08-418E-B848-D8908C931796}">
      <dgm:prSet/>
      <dgm:spPr/>
      <dgm:t>
        <a:bodyPr/>
        <a:lstStyle/>
        <a:p>
          <a:endParaRPr lang="en-US" sz="2400"/>
        </a:p>
      </dgm:t>
    </dgm:pt>
    <dgm:pt modelId="{5C773F7F-4C46-4172-9065-97D370C1B22F}" type="sibTrans" cxnId="{DCDE2FC4-5D08-418E-B848-D8908C931796}">
      <dgm:prSet/>
      <dgm:spPr/>
      <dgm:t>
        <a:bodyPr/>
        <a:lstStyle/>
        <a:p>
          <a:endParaRPr lang="en-US" sz="2400"/>
        </a:p>
      </dgm:t>
    </dgm:pt>
    <dgm:pt modelId="{62286A19-C73C-4EDF-A24B-AB3C06D9A46F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Lactate</a:t>
          </a:r>
        </a:p>
        <a:p>
          <a:r>
            <a:rPr lang="en-US" sz="2400" dirty="0" err="1">
              <a:solidFill>
                <a:schemeClr val="tx1"/>
              </a:solidFill>
            </a:rPr>
            <a:t>pKa</a:t>
          </a:r>
          <a:r>
            <a:rPr lang="en-US" sz="2400" dirty="0">
              <a:solidFill>
                <a:schemeClr val="tx1"/>
              </a:solidFill>
            </a:rPr>
            <a:t> 3.86 </a:t>
          </a:r>
        </a:p>
      </dgm:t>
    </dgm:pt>
    <dgm:pt modelId="{3DE019D8-EFB4-4365-BAF1-5BFDA4588C4B}" type="parTrans" cxnId="{F51085E3-67D9-455E-AA0D-74EA142904E6}">
      <dgm:prSet/>
      <dgm:spPr/>
      <dgm:t>
        <a:bodyPr/>
        <a:lstStyle/>
        <a:p>
          <a:endParaRPr lang="en-US" sz="2400"/>
        </a:p>
      </dgm:t>
    </dgm:pt>
    <dgm:pt modelId="{3A7B9CE9-7C07-4106-A66A-C0E5E102F1A9}" type="sibTrans" cxnId="{F51085E3-67D9-455E-AA0D-74EA142904E6}">
      <dgm:prSet/>
      <dgm:spPr/>
      <dgm:t>
        <a:bodyPr/>
        <a:lstStyle/>
        <a:p>
          <a:endParaRPr lang="en-US" sz="2400"/>
        </a:p>
      </dgm:t>
    </dgm:pt>
    <dgm:pt modelId="{3F72E432-4303-4A7F-8CBF-5BBB416B9B09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Citrate   </a:t>
          </a:r>
          <a:r>
            <a:rPr lang="en-US" sz="2400" dirty="0" err="1">
              <a:solidFill>
                <a:schemeClr val="tx1"/>
              </a:solidFill>
            </a:rPr>
            <a:t>pKa</a:t>
          </a:r>
          <a:r>
            <a:rPr lang="en-US" sz="2400" dirty="0">
              <a:solidFill>
                <a:schemeClr val="tx1"/>
              </a:solidFill>
            </a:rPr>
            <a:t> 3.13, 4.76, 6.40 </a:t>
          </a:r>
        </a:p>
      </dgm:t>
    </dgm:pt>
    <dgm:pt modelId="{00D4C195-DAFA-4A89-92F3-80C04BB5996B}" type="parTrans" cxnId="{75EDE70B-13AC-41FA-AECD-32AD9D4DFDD5}">
      <dgm:prSet/>
      <dgm:spPr/>
      <dgm:t>
        <a:bodyPr/>
        <a:lstStyle/>
        <a:p>
          <a:endParaRPr lang="en-US" sz="2400"/>
        </a:p>
      </dgm:t>
    </dgm:pt>
    <dgm:pt modelId="{BE346A7A-F757-4AC6-B537-A5C63F77C858}" type="sibTrans" cxnId="{75EDE70B-13AC-41FA-AECD-32AD9D4DFDD5}">
      <dgm:prSet/>
      <dgm:spPr/>
      <dgm:t>
        <a:bodyPr/>
        <a:lstStyle/>
        <a:p>
          <a:endParaRPr lang="en-US" sz="2400"/>
        </a:p>
      </dgm:t>
    </dgm:pt>
    <dgm:pt modelId="{CF091271-1288-49BE-86AD-1F7BC938F310}">
      <dgm:prSet phldrT="[Text]" custT="1"/>
      <dgm:spPr/>
      <dgm:t>
        <a:bodyPr/>
        <a:lstStyle/>
        <a:p>
          <a:r>
            <a:rPr lang="en-US" sz="2400" dirty="0"/>
            <a:t>Propionate</a:t>
          </a:r>
        </a:p>
        <a:p>
          <a:r>
            <a:rPr lang="en-US" sz="2400" dirty="0" err="1"/>
            <a:t>pKa</a:t>
          </a:r>
          <a:r>
            <a:rPr lang="en-US" sz="2400" dirty="0"/>
            <a:t> 4.87</a:t>
          </a:r>
        </a:p>
      </dgm:t>
    </dgm:pt>
    <dgm:pt modelId="{57268F24-CE1E-427A-B207-DDAC98E352B6}" type="parTrans" cxnId="{4C266403-E962-4718-A783-C67E84412591}">
      <dgm:prSet/>
      <dgm:spPr/>
      <dgm:t>
        <a:bodyPr/>
        <a:lstStyle/>
        <a:p>
          <a:endParaRPr lang="nl-BE" sz="2400"/>
        </a:p>
      </dgm:t>
    </dgm:pt>
    <dgm:pt modelId="{3BC00D29-2E92-44F9-9211-1AB94AB80B30}" type="sibTrans" cxnId="{4C266403-E962-4718-A783-C67E84412591}">
      <dgm:prSet/>
      <dgm:spPr/>
      <dgm:t>
        <a:bodyPr/>
        <a:lstStyle/>
        <a:p>
          <a:endParaRPr lang="nl-BE" sz="2400"/>
        </a:p>
      </dgm:t>
    </dgm:pt>
    <dgm:pt modelId="{873F6B7E-8533-4226-BA0B-0D164B64204B}" type="pres">
      <dgm:prSet presAssocID="{A2DD912A-ECFE-4B5A-A626-E733CECDFE5C}" presName="Name0" presStyleCnt="0">
        <dgm:presLayoutVars>
          <dgm:dir/>
          <dgm:animLvl val="lvl"/>
          <dgm:resizeHandles val="exact"/>
        </dgm:presLayoutVars>
      </dgm:prSet>
      <dgm:spPr/>
    </dgm:pt>
    <dgm:pt modelId="{4B838D11-1FF3-4C8C-88B1-37E71F1A0E46}" type="pres">
      <dgm:prSet presAssocID="{CF091271-1288-49BE-86AD-1F7BC938F310}" presName="parTxOnly" presStyleLbl="node1" presStyleIdx="0" presStyleCnt="4" custLinFactNeighborX="-1718" custLinFactNeighborY="65733">
        <dgm:presLayoutVars>
          <dgm:chMax val="0"/>
          <dgm:chPref val="0"/>
          <dgm:bulletEnabled val="1"/>
        </dgm:presLayoutVars>
      </dgm:prSet>
      <dgm:spPr/>
    </dgm:pt>
    <dgm:pt modelId="{BD16CAD5-8994-4CCC-9AC3-59B0ABE86CAE}" type="pres">
      <dgm:prSet presAssocID="{3BC00D29-2E92-44F9-9211-1AB94AB80B30}" presName="parTxOnlySpace" presStyleCnt="0"/>
      <dgm:spPr/>
    </dgm:pt>
    <dgm:pt modelId="{5990AD1F-005F-44B5-838D-B1D887479BC5}" type="pres">
      <dgm:prSet presAssocID="{70A13AF1-1CC7-4227-9586-2E8A21957106}" presName="parTxOnly" presStyleLbl="node1" presStyleIdx="1" presStyleCnt="4" custLinFactNeighborX="-41973" custLinFactNeighborY="65733">
        <dgm:presLayoutVars>
          <dgm:chMax val="0"/>
          <dgm:chPref val="0"/>
          <dgm:bulletEnabled val="1"/>
        </dgm:presLayoutVars>
      </dgm:prSet>
      <dgm:spPr/>
    </dgm:pt>
    <dgm:pt modelId="{57FE22A4-233D-4191-AD5E-467D4DAE8DB3}" type="pres">
      <dgm:prSet presAssocID="{5C773F7F-4C46-4172-9065-97D370C1B22F}" presName="parTxOnlySpace" presStyleCnt="0"/>
      <dgm:spPr/>
    </dgm:pt>
    <dgm:pt modelId="{719F4F80-73D9-497B-8016-FFA40BC8BA6B}" type="pres">
      <dgm:prSet presAssocID="{62286A19-C73C-4EDF-A24B-AB3C06D9A46F}" presName="parTxOnly" presStyleLbl="node1" presStyleIdx="2" presStyleCnt="4" custLinFactNeighborX="-66114" custLinFactNeighborY="65733">
        <dgm:presLayoutVars>
          <dgm:chMax val="0"/>
          <dgm:chPref val="0"/>
          <dgm:bulletEnabled val="1"/>
        </dgm:presLayoutVars>
      </dgm:prSet>
      <dgm:spPr/>
    </dgm:pt>
    <dgm:pt modelId="{561C7C9F-03D3-4380-9436-EDA1E223CDE5}" type="pres">
      <dgm:prSet presAssocID="{3A7B9CE9-7C07-4106-A66A-C0E5E102F1A9}" presName="parTxOnlySpace" presStyleCnt="0"/>
      <dgm:spPr/>
    </dgm:pt>
    <dgm:pt modelId="{5BC91882-BBB2-4EDA-A253-13E91606A852}" type="pres">
      <dgm:prSet presAssocID="{3F72E432-4303-4A7F-8CBF-5BBB416B9B09}" presName="parTxOnly" presStyleLbl="node1" presStyleIdx="3" presStyleCnt="4" custLinFactNeighborX="-66114" custLinFactNeighborY="65733">
        <dgm:presLayoutVars>
          <dgm:chMax val="0"/>
          <dgm:chPref val="0"/>
          <dgm:bulletEnabled val="1"/>
        </dgm:presLayoutVars>
      </dgm:prSet>
      <dgm:spPr/>
    </dgm:pt>
  </dgm:ptLst>
  <dgm:cxnLst>
    <dgm:cxn modelId="{4C266403-E962-4718-A783-C67E84412591}" srcId="{A2DD912A-ECFE-4B5A-A626-E733CECDFE5C}" destId="{CF091271-1288-49BE-86AD-1F7BC938F310}" srcOrd="0" destOrd="0" parTransId="{57268F24-CE1E-427A-B207-DDAC98E352B6}" sibTransId="{3BC00D29-2E92-44F9-9211-1AB94AB80B30}"/>
    <dgm:cxn modelId="{75EDE70B-13AC-41FA-AECD-32AD9D4DFDD5}" srcId="{A2DD912A-ECFE-4B5A-A626-E733CECDFE5C}" destId="{3F72E432-4303-4A7F-8CBF-5BBB416B9B09}" srcOrd="3" destOrd="0" parTransId="{00D4C195-DAFA-4A89-92F3-80C04BB5996B}" sibTransId="{BE346A7A-F757-4AC6-B537-A5C63F77C858}"/>
    <dgm:cxn modelId="{4E3AF45C-F209-4EFE-AEEA-E4414AD996E6}" type="presOf" srcId="{CF091271-1288-49BE-86AD-1F7BC938F310}" destId="{4B838D11-1FF3-4C8C-88B1-37E71F1A0E46}" srcOrd="0" destOrd="0" presId="urn:microsoft.com/office/officeart/2005/8/layout/chevron1"/>
    <dgm:cxn modelId="{623E9C45-495E-4081-996A-BFC03C709858}" type="presOf" srcId="{62286A19-C73C-4EDF-A24B-AB3C06D9A46F}" destId="{719F4F80-73D9-497B-8016-FFA40BC8BA6B}" srcOrd="0" destOrd="0" presId="urn:microsoft.com/office/officeart/2005/8/layout/chevron1"/>
    <dgm:cxn modelId="{0827AE4B-6A19-432F-85F9-7E10CEF0EDC5}" type="presOf" srcId="{3F72E432-4303-4A7F-8CBF-5BBB416B9B09}" destId="{5BC91882-BBB2-4EDA-A253-13E91606A852}" srcOrd="0" destOrd="0" presId="urn:microsoft.com/office/officeart/2005/8/layout/chevron1"/>
    <dgm:cxn modelId="{C4D8FD91-C16B-4F8D-9BB4-DBE73EE1768D}" type="presOf" srcId="{70A13AF1-1CC7-4227-9586-2E8A21957106}" destId="{5990AD1F-005F-44B5-838D-B1D887479BC5}" srcOrd="0" destOrd="0" presId="urn:microsoft.com/office/officeart/2005/8/layout/chevron1"/>
    <dgm:cxn modelId="{B0DD9EB3-977F-49C7-8319-56E05D3646D1}" type="presOf" srcId="{A2DD912A-ECFE-4B5A-A626-E733CECDFE5C}" destId="{873F6B7E-8533-4226-BA0B-0D164B64204B}" srcOrd="0" destOrd="0" presId="urn:microsoft.com/office/officeart/2005/8/layout/chevron1"/>
    <dgm:cxn modelId="{DCDE2FC4-5D08-418E-B848-D8908C931796}" srcId="{A2DD912A-ECFE-4B5A-A626-E733CECDFE5C}" destId="{70A13AF1-1CC7-4227-9586-2E8A21957106}" srcOrd="1" destOrd="0" parTransId="{3920DC52-176A-4935-BB2E-CCAB0E640453}" sibTransId="{5C773F7F-4C46-4172-9065-97D370C1B22F}"/>
    <dgm:cxn modelId="{F51085E3-67D9-455E-AA0D-74EA142904E6}" srcId="{A2DD912A-ECFE-4B5A-A626-E733CECDFE5C}" destId="{62286A19-C73C-4EDF-A24B-AB3C06D9A46F}" srcOrd="2" destOrd="0" parTransId="{3DE019D8-EFB4-4365-BAF1-5BFDA4588C4B}" sibTransId="{3A7B9CE9-7C07-4106-A66A-C0E5E102F1A9}"/>
    <dgm:cxn modelId="{E138C092-58FC-4394-B0C8-08872BF2E874}" type="presParOf" srcId="{873F6B7E-8533-4226-BA0B-0D164B64204B}" destId="{4B838D11-1FF3-4C8C-88B1-37E71F1A0E46}" srcOrd="0" destOrd="0" presId="urn:microsoft.com/office/officeart/2005/8/layout/chevron1"/>
    <dgm:cxn modelId="{17243ADB-296A-451D-A53D-C9DB080E40FB}" type="presParOf" srcId="{873F6B7E-8533-4226-BA0B-0D164B64204B}" destId="{BD16CAD5-8994-4CCC-9AC3-59B0ABE86CAE}" srcOrd="1" destOrd="0" presId="urn:microsoft.com/office/officeart/2005/8/layout/chevron1"/>
    <dgm:cxn modelId="{D8ABB41E-7592-4469-888B-E6DD46A6BD60}" type="presParOf" srcId="{873F6B7E-8533-4226-BA0B-0D164B64204B}" destId="{5990AD1F-005F-44B5-838D-B1D887479BC5}" srcOrd="2" destOrd="0" presId="urn:microsoft.com/office/officeart/2005/8/layout/chevron1"/>
    <dgm:cxn modelId="{04C297C6-51BF-47CF-9628-6E7D730C9F18}" type="presParOf" srcId="{873F6B7E-8533-4226-BA0B-0D164B64204B}" destId="{57FE22A4-233D-4191-AD5E-467D4DAE8DB3}" srcOrd="3" destOrd="0" presId="urn:microsoft.com/office/officeart/2005/8/layout/chevron1"/>
    <dgm:cxn modelId="{5AD805D5-37F9-48B2-9AE5-9E87D5924C39}" type="presParOf" srcId="{873F6B7E-8533-4226-BA0B-0D164B64204B}" destId="{719F4F80-73D9-497B-8016-FFA40BC8BA6B}" srcOrd="4" destOrd="0" presId="urn:microsoft.com/office/officeart/2005/8/layout/chevron1"/>
    <dgm:cxn modelId="{C46448B7-ACFA-4AA6-9640-23984199BCFE}" type="presParOf" srcId="{873F6B7E-8533-4226-BA0B-0D164B64204B}" destId="{561C7C9F-03D3-4380-9436-EDA1E223CDE5}" srcOrd="5" destOrd="0" presId="urn:microsoft.com/office/officeart/2005/8/layout/chevron1"/>
    <dgm:cxn modelId="{2E1F40FB-6426-4605-8A4E-128EF7C74A3E}" type="presParOf" srcId="{873F6B7E-8533-4226-BA0B-0D164B64204B}" destId="{5BC91882-BBB2-4EDA-A253-13E91606A85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8F185-52D2-4ADA-A6E7-A54C4DED4F4B}" type="doc">
      <dgm:prSet loTypeId="urn:microsoft.com/office/officeart/2005/8/layout/cycle6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91CD2C-7914-4C3A-AA84-F188DF90D19F}">
      <dgm:prSet phldrT="[Text]" custT="1"/>
      <dgm:spPr/>
      <dgm:t>
        <a:bodyPr/>
        <a:lstStyle/>
        <a:p>
          <a:r>
            <a:rPr lang="en-US" sz="2400" dirty="0"/>
            <a:t>Susceptible population</a:t>
          </a:r>
        </a:p>
      </dgm:t>
    </dgm:pt>
    <dgm:pt modelId="{2CD1D90F-9915-4CDD-B1D5-D072D08A9D17}" type="parTrans" cxnId="{F4733C62-C5B1-4877-8988-2EF812DF882E}">
      <dgm:prSet/>
      <dgm:spPr/>
      <dgm:t>
        <a:bodyPr/>
        <a:lstStyle/>
        <a:p>
          <a:endParaRPr lang="en-US"/>
        </a:p>
      </dgm:t>
    </dgm:pt>
    <dgm:pt modelId="{ED1CCCBE-1355-4163-9EDA-9BDE24C689DB}" type="sibTrans" cxnId="{F4733C62-C5B1-4877-8988-2EF812DF882E}">
      <dgm:prSet/>
      <dgm:spPr/>
      <dgm:t>
        <a:bodyPr/>
        <a:lstStyle/>
        <a:p>
          <a:endParaRPr lang="en-US"/>
        </a:p>
      </dgm:t>
    </dgm:pt>
    <dgm:pt modelId="{4AEDB650-A029-4CB5-9AE8-993AFD7F55FE}">
      <dgm:prSet phldrT="[Text]" custT="1"/>
      <dgm:spPr/>
      <dgm:t>
        <a:bodyPr/>
        <a:lstStyle/>
        <a:p>
          <a:r>
            <a:rPr lang="en-US" sz="2400" dirty="0"/>
            <a:t>Storage</a:t>
          </a:r>
        </a:p>
        <a:p>
          <a:r>
            <a:rPr lang="en-US" sz="2000" dirty="0"/>
            <a:t>Temperature</a:t>
          </a:r>
          <a:endParaRPr lang="en-US" sz="2400" dirty="0"/>
        </a:p>
      </dgm:t>
    </dgm:pt>
    <dgm:pt modelId="{409A4471-A2DE-47E6-9698-2E89987372BE}" type="parTrans" cxnId="{5C4FC28D-FD19-4FA7-A6CD-D2C1A08E827F}">
      <dgm:prSet/>
      <dgm:spPr/>
      <dgm:t>
        <a:bodyPr/>
        <a:lstStyle/>
        <a:p>
          <a:endParaRPr lang="en-US"/>
        </a:p>
      </dgm:t>
    </dgm:pt>
    <dgm:pt modelId="{0A83809E-B3DA-43A9-825D-118BF72C4BC5}" type="sibTrans" cxnId="{5C4FC28D-FD19-4FA7-A6CD-D2C1A08E827F}">
      <dgm:prSet/>
      <dgm:spPr/>
      <dgm:t>
        <a:bodyPr/>
        <a:lstStyle/>
        <a:p>
          <a:endParaRPr lang="en-US"/>
        </a:p>
      </dgm:t>
    </dgm:pt>
    <dgm:pt modelId="{90506C48-57CC-4BA3-8767-7A1EE78462DB}">
      <dgm:prSet phldrT="[Text]" custT="1"/>
      <dgm:spPr/>
      <dgm:t>
        <a:bodyPr/>
        <a:lstStyle/>
        <a:p>
          <a:r>
            <a:rPr lang="en-US" sz="2000" dirty="0"/>
            <a:t>Contamination</a:t>
          </a:r>
        </a:p>
      </dgm:t>
    </dgm:pt>
    <dgm:pt modelId="{B73E5CBC-A873-4C1B-9939-4E2029F87A83}" type="parTrans" cxnId="{AC8A3571-B30C-4064-B4ED-8DFB6AC94549}">
      <dgm:prSet/>
      <dgm:spPr/>
      <dgm:t>
        <a:bodyPr/>
        <a:lstStyle/>
        <a:p>
          <a:endParaRPr lang="en-US"/>
        </a:p>
      </dgm:t>
    </dgm:pt>
    <dgm:pt modelId="{455667C8-FAE0-4696-8182-8BB97372652D}" type="sibTrans" cxnId="{AC8A3571-B30C-4064-B4ED-8DFB6AC94549}">
      <dgm:prSet/>
      <dgm:spPr/>
      <dgm:t>
        <a:bodyPr/>
        <a:lstStyle/>
        <a:p>
          <a:endParaRPr lang="en-US"/>
        </a:p>
      </dgm:t>
    </dgm:pt>
    <dgm:pt modelId="{05CF7543-2FB0-443F-B8F4-017763B0A04B}">
      <dgm:prSet phldrT="[Text]" custT="1"/>
      <dgm:spPr/>
      <dgm:t>
        <a:bodyPr/>
        <a:lstStyle/>
        <a:p>
          <a:r>
            <a:rPr lang="en-US" sz="2000" dirty="0"/>
            <a:t>Formulation</a:t>
          </a:r>
        </a:p>
      </dgm:t>
    </dgm:pt>
    <dgm:pt modelId="{3FE3B710-1327-4E34-A8DC-21C0BC0E09D1}" type="parTrans" cxnId="{3B7E82B8-C4F8-4AE4-BD69-26A2114ECC87}">
      <dgm:prSet/>
      <dgm:spPr/>
      <dgm:t>
        <a:bodyPr/>
        <a:lstStyle/>
        <a:p>
          <a:endParaRPr lang="en-US"/>
        </a:p>
      </dgm:t>
    </dgm:pt>
    <dgm:pt modelId="{3CA18E4F-C0A8-40E5-B9CE-5CF386BAB9AE}" type="sibTrans" cxnId="{3B7E82B8-C4F8-4AE4-BD69-26A2114ECC87}">
      <dgm:prSet/>
      <dgm:spPr/>
      <dgm:t>
        <a:bodyPr/>
        <a:lstStyle/>
        <a:p>
          <a:endParaRPr lang="en-US"/>
        </a:p>
      </dgm:t>
    </dgm:pt>
    <dgm:pt modelId="{4E70F494-6D4F-4A19-87F3-E805A385FF76}">
      <dgm:prSet phldrT="[Text]" custT="1"/>
      <dgm:spPr/>
      <dgm:t>
        <a:bodyPr/>
        <a:lstStyle/>
        <a:p>
          <a:r>
            <a:rPr lang="en-US" sz="2400" dirty="0"/>
            <a:t>Storage</a:t>
          </a:r>
        </a:p>
        <a:p>
          <a:r>
            <a:rPr lang="en-US" sz="2400" dirty="0"/>
            <a:t>Time</a:t>
          </a:r>
        </a:p>
      </dgm:t>
    </dgm:pt>
    <dgm:pt modelId="{41429213-C842-4E6E-869C-FEA8398E8D37}" type="parTrans" cxnId="{2878D130-D230-473C-BAA1-0793152F8A45}">
      <dgm:prSet/>
      <dgm:spPr/>
      <dgm:t>
        <a:bodyPr/>
        <a:lstStyle/>
        <a:p>
          <a:endParaRPr lang="en-US"/>
        </a:p>
      </dgm:t>
    </dgm:pt>
    <dgm:pt modelId="{2A273C6A-0750-4A25-973D-58299668BC6A}" type="sibTrans" cxnId="{2878D130-D230-473C-BAA1-0793152F8A45}">
      <dgm:prSet/>
      <dgm:spPr/>
      <dgm:t>
        <a:bodyPr/>
        <a:lstStyle/>
        <a:p>
          <a:endParaRPr lang="en-US"/>
        </a:p>
      </dgm:t>
    </dgm:pt>
    <dgm:pt modelId="{E580C60E-A978-4734-AD7D-8E2D519C4D70}" type="pres">
      <dgm:prSet presAssocID="{5E58F185-52D2-4ADA-A6E7-A54C4DED4F4B}" presName="cycle" presStyleCnt="0">
        <dgm:presLayoutVars>
          <dgm:dir/>
          <dgm:resizeHandles val="exact"/>
        </dgm:presLayoutVars>
      </dgm:prSet>
      <dgm:spPr/>
    </dgm:pt>
    <dgm:pt modelId="{273F45CD-8A1B-429B-A041-FCFF4998F73C}" type="pres">
      <dgm:prSet presAssocID="{9B91CD2C-7914-4C3A-AA84-F188DF90D19F}" presName="node" presStyleLbl="node1" presStyleIdx="0" presStyleCnt="5" custScaleX="161162" custRadScaleRad="121719" custRadScaleInc="-12049">
        <dgm:presLayoutVars>
          <dgm:bulletEnabled val="1"/>
        </dgm:presLayoutVars>
      </dgm:prSet>
      <dgm:spPr/>
    </dgm:pt>
    <dgm:pt modelId="{4D493AB9-9F55-4288-A293-DCAFC8DEFA21}" type="pres">
      <dgm:prSet presAssocID="{9B91CD2C-7914-4C3A-AA84-F188DF90D19F}" presName="spNode" presStyleCnt="0"/>
      <dgm:spPr/>
    </dgm:pt>
    <dgm:pt modelId="{AA928EDC-DC68-48CF-8838-76D39645299C}" type="pres">
      <dgm:prSet presAssocID="{ED1CCCBE-1355-4163-9EDA-9BDE24C689DB}" presName="sibTrans" presStyleLbl="sibTrans1D1" presStyleIdx="0" presStyleCnt="5"/>
      <dgm:spPr/>
    </dgm:pt>
    <dgm:pt modelId="{D035C4F1-7950-4BF1-BA05-61A28BABAFE5}" type="pres">
      <dgm:prSet presAssocID="{4AEDB650-A029-4CB5-9AE8-993AFD7F55FE}" presName="node" presStyleLbl="node1" presStyleIdx="1" presStyleCnt="5" custScaleX="153090" custRadScaleRad="99924" custRadScaleInc="-75332">
        <dgm:presLayoutVars>
          <dgm:bulletEnabled val="1"/>
        </dgm:presLayoutVars>
      </dgm:prSet>
      <dgm:spPr/>
    </dgm:pt>
    <dgm:pt modelId="{AD18A941-687A-4A47-B8CE-F9189051C833}" type="pres">
      <dgm:prSet presAssocID="{4AEDB650-A029-4CB5-9AE8-993AFD7F55FE}" presName="spNode" presStyleCnt="0"/>
      <dgm:spPr/>
    </dgm:pt>
    <dgm:pt modelId="{0E7FFD8A-E48F-4DB3-A365-DF2E554818C9}" type="pres">
      <dgm:prSet presAssocID="{0A83809E-B3DA-43A9-825D-118BF72C4BC5}" presName="sibTrans" presStyleLbl="sibTrans1D1" presStyleIdx="1" presStyleCnt="5"/>
      <dgm:spPr/>
    </dgm:pt>
    <dgm:pt modelId="{7DC922D1-0F52-43BA-A5C2-2D5865492AE2}" type="pres">
      <dgm:prSet presAssocID="{4E70F494-6D4F-4A19-87F3-E805A385FF76}" presName="node" presStyleLbl="node1" presStyleIdx="2" presStyleCnt="5" custScaleX="135394" custScaleY="99818" custRadScaleRad="125925" custRadScaleInc="4344">
        <dgm:presLayoutVars>
          <dgm:bulletEnabled val="1"/>
        </dgm:presLayoutVars>
      </dgm:prSet>
      <dgm:spPr/>
    </dgm:pt>
    <dgm:pt modelId="{0084DC4F-3CB2-4D34-BA6B-F4EB203B33FD}" type="pres">
      <dgm:prSet presAssocID="{4E70F494-6D4F-4A19-87F3-E805A385FF76}" presName="spNode" presStyleCnt="0"/>
      <dgm:spPr/>
    </dgm:pt>
    <dgm:pt modelId="{536B8391-6D8C-4300-A7AC-84AF661B474B}" type="pres">
      <dgm:prSet presAssocID="{2A273C6A-0750-4A25-973D-58299668BC6A}" presName="sibTrans" presStyleLbl="sibTrans1D1" presStyleIdx="2" presStyleCnt="5"/>
      <dgm:spPr/>
    </dgm:pt>
    <dgm:pt modelId="{BD47BB25-911D-4EDE-9C7F-ABB49EE32C2C}" type="pres">
      <dgm:prSet presAssocID="{05CF7543-2FB0-443F-B8F4-017763B0A04B}" presName="node" presStyleLbl="node1" presStyleIdx="3" presStyleCnt="5" custScaleX="157411" custRadScaleRad="129761" custRadScaleInc="11788">
        <dgm:presLayoutVars>
          <dgm:bulletEnabled val="1"/>
        </dgm:presLayoutVars>
      </dgm:prSet>
      <dgm:spPr/>
    </dgm:pt>
    <dgm:pt modelId="{E024F6F8-3028-4195-9B18-D1CC0E2383C0}" type="pres">
      <dgm:prSet presAssocID="{05CF7543-2FB0-443F-B8F4-017763B0A04B}" presName="spNode" presStyleCnt="0"/>
      <dgm:spPr/>
    </dgm:pt>
    <dgm:pt modelId="{A0C904BD-6F1C-4EFD-BBA9-9E6D7CC53DEA}" type="pres">
      <dgm:prSet presAssocID="{3CA18E4F-C0A8-40E5-B9CE-5CF386BAB9AE}" presName="sibTrans" presStyleLbl="sibTrans1D1" presStyleIdx="3" presStyleCnt="5"/>
      <dgm:spPr/>
    </dgm:pt>
    <dgm:pt modelId="{81210CDE-0633-4410-AD51-B6EFBB915970}" type="pres">
      <dgm:prSet presAssocID="{90506C48-57CC-4BA3-8767-7A1EE78462DB}" presName="node" presStyleLbl="node1" presStyleIdx="4" presStyleCnt="5" custScaleX="178538" custRadScaleRad="116871" custRadScaleInc="50982">
        <dgm:presLayoutVars>
          <dgm:bulletEnabled val="1"/>
        </dgm:presLayoutVars>
      </dgm:prSet>
      <dgm:spPr/>
    </dgm:pt>
    <dgm:pt modelId="{EDD61F38-B224-4670-8E1E-6EED30E9E15F}" type="pres">
      <dgm:prSet presAssocID="{90506C48-57CC-4BA3-8767-7A1EE78462DB}" presName="spNode" presStyleCnt="0"/>
      <dgm:spPr/>
    </dgm:pt>
    <dgm:pt modelId="{D8E73BAB-7B59-417A-BC0D-C2DBA35A553C}" type="pres">
      <dgm:prSet presAssocID="{455667C8-FAE0-4696-8182-8BB97372652D}" presName="sibTrans" presStyleLbl="sibTrans1D1" presStyleIdx="4" presStyleCnt="5"/>
      <dgm:spPr/>
    </dgm:pt>
  </dgm:ptLst>
  <dgm:cxnLst>
    <dgm:cxn modelId="{3C71EC2E-AAE1-4803-ADDA-459608EFDDD9}" type="presOf" srcId="{0A83809E-B3DA-43A9-825D-118BF72C4BC5}" destId="{0E7FFD8A-E48F-4DB3-A365-DF2E554818C9}" srcOrd="0" destOrd="0" presId="urn:microsoft.com/office/officeart/2005/8/layout/cycle6"/>
    <dgm:cxn modelId="{2878D130-D230-473C-BAA1-0793152F8A45}" srcId="{5E58F185-52D2-4ADA-A6E7-A54C4DED4F4B}" destId="{4E70F494-6D4F-4A19-87F3-E805A385FF76}" srcOrd="2" destOrd="0" parTransId="{41429213-C842-4E6E-869C-FEA8398E8D37}" sibTransId="{2A273C6A-0750-4A25-973D-58299668BC6A}"/>
    <dgm:cxn modelId="{F4733C62-C5B1-4877-8988-2EF812DF882E}" srcId="{5E58F185-52D2-4ADA-A6E7-A54C4DED4F4B}" destId="{9B91CD2C-7914-4C3A-AA84-F188DF90D19F}" srcOrd="0" destOrd="0" parTransId="{2CD1D90F-9915-4CDD-B1D5-D072D08A9D17}" sibTransId="{ED1CCCBE-1355-4163-9EDA-9BDE24C689DB}"/>
    <dgm:cxn modelId="{AC8A3571-B30C-4064-B4ED-8DFB6AC94549}" srcId="{5E58F185-52D2-4ADA-A6E7-A54C4DED4F4B}" destId="{90506C48-57CC-4BA3-8767-7A1EE78462DB}" srcOrd="4" destOrd="0" parTransId="{B73E5CBC-A873-4C1B-9939-4E2029F87A83}" sibTransId="{455667C8-FAE0-4696-8182-8BB97372652D}"/>
    <dgm:cxn modelId="{16180F73-B09D-4D01-BFD4-450AF8554D9F}" type="presOf" srcId="{455667C8-FAE0-4696-8182-8BB97372652D}" destId="{D8E73BAB-7B59-417A-BC0D-C2DBA35A553C}" srcOrd="0" destOrd="0" presId="urn:microsoft.com/office/officeart/2005/8/layout/cycle6"/>
    <dgm:cxn modelId="{0BC21D56-B640-406F-A51D-A91C9FD145D4}" type="presOf" srcId="{5E58F185-52D2-4ADA-A6E7-A54C4DED4F4B}" destId="{E580C60E-A978-4734-AD7D-8E2D519C4D70}" srcOrd="0" destOrd="0" presId="urn:microsoft.com/office/officeart/2005/8/layout/cycle6"/>
    <dgm:cxn modelId="{EBA6548D-731E-49A9-8690-4C75F19E49D9}" type="presOf" srcId="{90506C48-57CC-4BA3-8767-7A1EE78462DB}" destId="{81210CDE-0633-4410-AD51-B6EFBB915970}" srcOrd="0" destOrd="0" presId="urn:microsoft.com/office/officeart/2005/8/layout/cycle6"/>
    <dgm:cxn modelId="{5C4FC28D-FD19-4FA7-A6CD-D2C1A08E827F}" srcId="{5E58F185-52D2-4ADA-A6E7-A54C4DED4F4B}" destId="{4AEDB650-A029-4CB5-9AE8-993AFD7F55FE}" srcOrd="1" destOrd="0" parTransId="{409A4471-A2DE-47E6-9698-2E89987372BE}" sibTransId="{0A83809E-B3DA-43A9-825D-118BF72C4BC5}"/>
    <dgm:cxn modelId="{2A4945AC-C669-46F3-A15F-B6DB7D96D14A}" type="presOf" srcId="{ED1CCCBE-1355-4163-9EDA-9BDE24C689DB}" destId="{AA928EDC-DC68-48CF-8838-76D39645299C}" srcOrd="0" destOrd="0" presId="urn:microsoft.com/office/officeart/2005/8/layout/cycle6"/>
    <dgm:cxn modelId="{D30C34B3-547B-4C28-8432-C63CBFF7ACF2}" type="presOf" srcId="{2A273C6A-0750-4A25-973D-58299668BC6A}" destId="{536B8391-6D8C-4300-A7AC-84AF661B474B}" srcOrd="0" destOrd="0" presId="urn:microsoft.com/office/officeart/2005/8/layout/cycle6"/>
    <dgm:cxn modelId="{3B7E82B8-C4F8-4AE4-BD69-26A2114ECC87}" srcId="{5E58F185-52D2-4ADA-A6E7-A54C4DED4F4B}" destId="{05CF7543-2FB0-443F-B8F4-017763B0A04B}" srcOrd="3" destOrd="0" parTransId="{3FE3B710-1327-4E34-A8DC-21C0BC0E09D1}" sibTransId="{3CA18E4F-C0A8-40E5-B9CE-5CF386BAB9AE}"/>
    <dgm:cxn modelId="{37E0FDBB-5268-4F83-BC39-7E847EAAB728}" type="presOf" srcId="{05CF7543-2FB0-443F-B8F4-017763B0A04B}" destId="{BD47BB25-911D-4EDE-9C7F-ABB49EE32C2C}" srcOrd="0" destOrd="0" presId="urn:microsoft.com/office/officeart/2005/8/layout/cycle6"/>
    <dgm:cxn modelId="{BE8326BC-785F-4AA8-8D48-2289ED35593B}" type="presOf" srcId="{4AEDB650-A029-4CB5-9AE8-993AFD7F55FE}" destId="{D035C4F1-7950-4BF1-BA05-61A28BABAFE5}" srcOrd="0" destOrd="0" presId="urn:microsoft.com/office/officeart/2005/8/layout/cycle6"/>
    <dgm:cxn modelId="{B84140C9-3180-4F86-A74E-067F9C7353BA}" type="presOf" srcId="{9B91CD2C-7914-4C3A-AA84-F188DF90D19F}" destId="{273F45CD-8A1B-429B-A041-FCFF4998F73C}" srcOrd="0" destOrd="0" presId="urn:microsoft.com/office/officeart/2005/8/layout/cycle6"/>
    <dgm:cxn modelId="{7E3DCFE0-64E6-4183-85E6-6CEE2D98DEBE}" type="presOf" srcId="{4E70F494-6D4F-4A19-87F3-E805A385FF76}" destId="{7DC922D1-0F52-43BA-A5C2-2D5865492AE2}" srcOrd="0" destOrd="0" presId="urn:microsoft.com/office/officeart/2005/8/layout/cycle6"/>
    <dgm:cxn modelId="{54CB09FF-9153-4C06-A90D-5986BFBACC5A}" type="presOf" srcId="{3CA18E4F-C0A8-40E5-B9CE-5CF386BAB9AE}" destId="{A0C904BD-6F1C-4EFD-BBA9-9E6D7CC53DEA}" srcOrd="0" destOrd="0" presId="urn:microsoft.com/office/officeart/2005/8/layout/cycle6"/>
    <dgm:cxn modelId="{4F3A0376-7D77-492F-816D-971331F69488}" type="presParOf" srcId="{E580C60E-A978-4734-AD7D-8E2D519C4D70}" destId="{273F45CD-8A1B-429B-A041-FCFF4998F73C}" srcOrd="0" destOrd="0" presId="urn:microsoft.com/office/officeart/2005/8/layout/cycle6"/>
    <dgm:cxn modelId="{CA007794-E299-4E32-88A3-5507B31C9F92}" type="presParOf" srcId="{E580C60E-A978-4734-AD7D-8E2D519C4D70}" destId="{4D493AB9-9F55-4288-A293-DCAFC8DEFA21}" srcOrd="1" destOrd="0" presId="urn:microsoft.com/office/officeart/2005/8/layout/cycle6"/>
    <dgm:cxn modelId="{D8B4829D-F57D-4093-BDA0-2CD4D6C2CF8D}" type="presParOf" srcId="{E580C60E-A978-4734-AD7D-8E2D519C4D70}" destId="{AA928EDC-DC68-48CF-8838-76D39645299C}" srcOrd="2" destOrd="0" presId="urn:microsoft.com/office/officeart/2005/8/layout/cycle6"/>
    <dgm:cxn modelId="{51D16225-FB15-4828-84B5-E8F323A91F8E}" type="presParOf" srcId="{E580C60E-A978-4734-AD7D-8E2D519C4D70}" destId="{D035C4F1-7950-4BF1-BA05-61A28BABAFE5}" srcOrd="3" destOrd="0" presId="urn:microsoft.com/office/officeart/2005/8/layout/cycle6"/>
    <dgm:cxn modelId="{07E5BBE5-89C1-4260-9176-921CB087DC7E}" type="presParOf" srcId="{E580C60E-A978-4734-AD7D-8E2D519C4D70}" destId="{AD18A941-687A-4A47-B8CE-F9189051C833}" srcOrd="4" destOrd="0" presId="urn:microsoft.com/office/officeart/2005/8/layout/cycle6"/>
    <dgm:cxn modelId="{A9FD0F35-51FA-48FC-B722-843D8B9F1607}" type="presParOf" srcId="{E580C60E-A978-4734-AD7D-8E2D519C4D70}" destId="{0E7FFD8A-E48F-4DB3-A365-DF2E554818C9}" srcOrd="5" destOrd="0" presId="urn:microsoft.com/office/officeart/2005/8/layout/cycle6"/>
    <dgm:cxn modelId="{F99A6655-7106-43C2-86F0-F026B54835D1}" type="presParOf" srcId="{E580C60E-A978-4734-AD7D-8E2D519C4D70}" destId="{7DC922D1-0F52-43BA-A5C2-2D5865492AE2}" srcOrd="6" destOrd="0" presId="urn:microsoft.com/office/officeart/2005/8/layout/cycle6"/>
    <dgm:cxn modelId="{68705B69-66EE-4FA2-9E80-74B4BF295BC3}" type="presParOf" srcId="{E580C60E-A978-4734-AD7D-8E2D519C4D70}" destId="{0084DC4F-3CB2-4D34-BA6B-F4EB203B33FD}" srcOrd="7" destOrd="0" presId="urn:microsoft.com/office/officeart/2005/8/layout/cycle6"/>
    <dgm:cxn modelId="{1D7E1C82-0D82-4B0E-87F5-B821CE7C9F76}" type="presParOf" srcId="{E580C60E-A978-4734-AD7D-8E2D519C4D70}" destId="{536B8391-6D8C-4300-A7AC-84AF661B474B}" srcOrd="8" destOrd="0" presId="urn:microsoft.com/office/officeart/2005/8/layout/cycle6"/>
    <dgm:cxn modelId="{0EB52161-DB87-4510-93CD-CA5D499AF37E}" type="presParOf" srcId="{E580C60E-A978-4734-AD7D-8E2D519C4D70}" destId="{BD47BB25-911D-4EDE-9C7F-ABB49EE32C2C}" srcOrd="9" destOrd="0" presId="urn:microsoft.com/office/officeart/2005/8/layout/cycle6"/>
    <dgm:cxn modelId="{D031FB9D-6EEF-49F6-99D0-F953F68ADC51}" type="presParOf" srcId="{E580C60E-A978-4734-AD7D-8E2D519C4D70}" destId="{E024F6F8-3028-4195-9B18-D1CC0E2383C0}" srcOrd="10" destOrd="0" presId="urn:microsoft.com/office/officeart/2005/8/layout/cycle6"/>
    <dgm:cxn modelId="{DB9C50BD-7DC1-4CB2-B776-537B360529B3}" type="presParOf" srcId="{E580C60E-A978-4734-AD7D-8E2D519C4D70}" destId="{A0C904BD-6F1C-4EFD-BBA9-9E6D7CC53DEA}" srcOrd="11" destOrd="0" presId="urn:microsoft.com/office/officeart/2005/8/layout/cycle6"/>
    <dgm:cxn modelId="{8F34060A-7F54-403A-804C-9B9501F95876}" type="presParOf" srcId="{E580C60E-A978-4734-AD7D-8E2D519C4D70}" destId="{81210CDE-0633-4410-AD51-B6EFBB915970}" srcOrd="12" destOrd="0" presId="urn:microsoft.com/office/officeart/2005/8/layout/cycle6"/>
    <dgm:cxn modelId="{AFD2120A-4399-483B-9046-9390B3851CD1}" type="presParOf" srcId="{E580C60E-A978-4734-AD7D-8E2D519C4D70}" destId="{EDD61F38-B224-4670-8E1E-6EED30E9E15F}" srcOrd="13" destOrd="0" presId="urn:microsoft.com/office/officeart/2005/8/layout/cycle6"/>
    <dgm:cxn modelId="{0CF411C0-5EBF-43CC-9A10-B4CDE42D0F49}" type="presParOf" srcId="{E580C60E-A978-4734-AD7D-8E2D519C4D70}" destId="{D8E73BAB-7B59-417A-BC0D-C2DBA35A553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45CD-8A1B-429B-A041-FCFF4998F73C}">
      <dsp:nvSpPr>
        <dsp:cNvPr id="0" name=""/>
        <dsp:cNvSpPr/>
      </dsp:nvSpPr>
      <dsp:spPr>
        <a:xfrm>
          <a:off x="1458962" y="0"/>
          <a:ext cx="2547253" cy="1027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Susceptible population</a:t>
          </a:r>
        </a:p>
      </dsp:txBody>
      <dsp:txXfrm>
        <a:off x="1509114" y="50152"/>
        <a:ext cx="2446949" cy="927056"/>
      </dsp:txXfrm>
    </dsp:sp>
    <dsp:sp modelId="{AA928EDC-DC68-48CF-8838-76D39645299C}">
      <dsp:nvSpPr>
        <dsp:cNvPr id="0" name=""/>
        <dsp:cNvSpPr/>
      </dsp:nvSpPr>
      <dsp:spPr>
        <a:xfrm>
          <a:off x="636025" y="327478"/>
          <a:ext cx="4104156" cy="4104156"/>
        </a:xfrm>
        <a:custGeom>
          <a:avLst/>
          <a:gdLst/>
          <a:ahLst/>
          <a:cxnLst/>
          <a:rect l="0" t="0" r="0" b="0"/>
          <a:pathLst>
            <a:path>
              <a:moveTo>
                <a:pt x="3375143" y="483472"/>
              </a:moveTo>
              <a:arcTo wR="2052078" hR="2052078" stAng="18608789" swAng="106684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5C4F1-7950-4BF1-BA05-61A28BABAFE5}">
      <dsp:nvSpPr>
        <dsp:cNvPr id="0" name=""/>
        <dsp:cNvSpPr/>
      </dsp:nvSpPr>
      <dsp:spPr>
        <a:xfrm>
          <a:off x="3581404" y="1295401"/>
          <a:ext cx="2398823" cy="900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Formulation</a:t>
          </a:r>
        </a:p>
      </dsp:txBody>
      <dsp:txXfrm>
        <a:off x="3625375" y="1339372"/>
        <a:ext cx="2310881" cy="812816"/>
      </dsp:txXfrm>
    </dsp:sp>
    <dsp:sp modelId="{0E7FFD8A-E48F-4DB3-A365-DF2E554818C9}">
      <dsp:nvSpPr>
        <dsp:cNvPr id="0" name=""/>
        <dsp:cNvSpPr/>
      </dsp:nvSpPr>
      <dsp:spPr>
        <a:xfrm>
          <a:off x="930590" y="601517"/>
          <a:ext cx="4104156" cy="4104156"/>
        </a:xfrm>
        <a:custGeom>
          <a:avLst/>
          <a:gdLst/>
          <a:ahLst/>
          <a:cxnLst/>
          <a:rect l="0" t="0" r="0" b="0"/>
          <a:pathLst>
            <a:path>
              <a:moveTo>
                <a:pt x="4056522" y="1612503"/>
              </a:moveTo>
              <a:arcTo wR="2052078" hR="2052078" stAng="20857850" swAng="31167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10CDE-0633-4410-AD51-B6EFBB915970}">
      <dsp:nvSpPr>
        <dsp:cNvPr id="0" name=""/>
        <dsp:cNvSpPr/>
      </dsp:nvSpPr>
      <dsp:spPr>
        <a:xfrm>
          <a:off x="2664509" y="3975031"/>
          <a:ext cx="2821890" cy="1027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Storage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</a:t>
          </a:r>
        </a:p>
      </dsp:txBody>
      <dsp:txXfrm>
        <a:off x="2714661" y="4025183"/>
        <a:ext cx="2721586" cy="927056"/>
      </dsp:txXfrm>
    </dsp:sp>
    <dsp:sp modelId="{D8E73BAB-7B59-417A-BC0D-C2DBA35A553C}">
      <dsp:nvSpPr>
        <dsp:cNvPr id="0" name=""/>
        <dsp:cNvSpPr/>
      </dsp:nvSpPr>
      <dsp:spPr>
        <a:xfrm>
          <a:off x="-95375" y="909477"/>
          <a:ext cx="4104156" cy="4104156"/>
        </a:xfrm>
        <a:custGeom>
          <a:avLst/>
          <a:gdLst/>
          <a:ahLst/>
          <a:cxnLst/>
          <a:rect l="0" t="0" r="0" b="0"/>
          <a:pathLst>
            <a:path>
              <a:moveTo>
                <a:pt x="2753847" y="3980430"/>
              </a:moveTo>
              <a:arcTo wR="2052078" hR="2052078" stAng="4200147" swAng="105973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BB25-911D-4EDE-9C7F-ABB49EE32C2C}">
      <dsp:nvSpPr>
        <dsp:cNvPr id="0" name=""/>
        <dsp:cNvSpPr/>
      </dsp:nvSpPr>
      <dsp:spPr>
        <a:xfrm>
          <a:off x="0" y="3984821"/>
          <a:ext cx="2487966" cy="1027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Storage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temperature</a:t>
          </a:r>
        </a:p>
      </dsp:txBody>
      <dsp:txXfrm>
        <a:off x="50152" y="4034973"/>
        <a:ext cx="2387662" cy="927056"/>
      </dsp:txXfrm>
    </dsp:sp>
    <dsp:sp modelId="{A0C904BD-6F1C-4EFD-BBA9-9E6D7CC53DEA}">
      <dsp:nvSpPr>
        <dsp:cNvPr id="0" name=""/>
        <dsp:cNvSpPr/>
      </dsp:nvSpPr>
      <dsp:spPr>
        <a:xfrm>
          <a:off x="552007" y="856183"/>
          <a:ext cx="4104156" cy="4104156"/>
        </a:xfrm>
        <a:custGeom>
          <a:avLst/>
          <a:gdLst/>
          <a:ahLst/>
          <a:cxnLst/>
          <a:rect l="0" t="0" r="0" b="0"/>
          <a:pathLst>
            <a:path>
              <a:moveTo>
                <a:pt x="295590" y="3113104"/>
              </a:moveTo>
              <a:arcTo wR="2052078" hR="2052078" stAng="8931927" swAng="309724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22D1-0F52-43BA-A5C2-2D5865492AE2}">
      <dsp:nvSpPr>
        <dsp:cNvPr id="0" name=""/>
        <dsp:cNvSpPr/>
      </dsp:nvSpPr>
      <dsp:spPr>
        <a:xfrm>
          <a:off x="-523254" y="1219203"/>
          <a:ext cx="2860424" cy="9538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Contamination</a:t>
          </a:r>
        </a:p>
      </dsp:txBody>
      <dsp:txXfrm>
        <a:off x="-476691" y="1265766"/>
        <a:ext cx="2767298" cy="860726"/>
      </dsp:txXfrm>
    </dsp:sp>
    <dsp:sp modelId="{536B8391-6D8C-4300-A7AC-84AF661B474B}">
      <dsp:nvSpPr>
        <dsp:cNvPr id="0" name=""/>
        <dsp:cNvSpPr/>
      </dsp:nvSpPr>
      <dsp:spPr>
        <a:xfrm>
          <a:off x="1030180" y="171168"/>
          <a:ext cx="4104156" cy="4104156"/>
        </a:xfrm>
        <a:custGeom>
          <a:avLst/>
          <a:gdLst/>
          <a:ahLst/>
          <a:cxnLst/>
          <a:rect l="0" t="0" r="0" b="0"/>
          <a:pathLst>
            <a:path>
              <a:moveTo>
                <a:pt x="263883" y="1045407"/>
              </a:moveTo>
              <a:arcTo wR="2052078" hR="2052078" stAng="12562650" swAng="49527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44540-646C-4DD4-A650-FF226877DC3D}">
      <dsp:nvSpPr>
        <dsp:cNvPr id="0" name=""/>
        <dsp:cNvSpPr/>
      </dsp:nvSpPr>
      <dsp:spPr>
        <a:xfrm rot="5400000">
          <a:off x="121803" y="1216795"/>
          <a:ext cx="980330" cy="8449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9E067-5F51-4184-BF1D-82706E5143F6}">
      <dsp:nvSpPr>
        <dsp:cNvPr id="0" name=""/>
        <dsp:cNvSpPr/>
      </dsp:nvSpPr>
      <dsp:spPr>
        <a:xfrm>
          <a:off x="35859" y="30779"/>
          <a:ext cx="1650300" cy="11551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>
              <a:solidFill>
                <a:schemeClr val="bg1"/>
              </a:solidFill>
              <a:latin typeface="CG Omega" pitchFamily="34" charset="0"/>
            </a:rPr>
            <a:t>Zone 4</a:t>
          </a:r>
        </a:p>
      </dsp:txBody>
      <dsp:txXfrm>
        <a:off x="92259" y="87179"/>
        <a:ext cx="1537500" cy="1042356"/>
      </dsp:txXfrm>
    </dsp:sp>
    <dsp:sp modelId="{9C26A720-AD97-4BCD-B8C1-9040BB59FED8}">
      <dsp:nvSpPr>
        <dsp:cNvPr id="0" name=""/>
        <dsp:cNvSpPr/>
      </dsp:nvSpPr>
      <dsp:spPr>
        <a:xfrm>
          <a:off x="1920944" y="177997"/>
          <a:ext cx="2936511" cy="93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Locker rooms;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cafeteria;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halls</a:t>
          </a:r>
          <a:endParaRPr lang="en-US" sz="2000" kern="1200" dirty="0"/>
        </a:p>
      </dsp:txBody>
      <dsp:txXfrm>
        <a:off x="1920944" y="177997"/>
        <a:ext cx="2936511" cy="933648"/>
      </dsp:txXfrm>
    </dsp:sp>
    <dsp:sp modelId="{E960F182-3D89-447C-9F18-2BBE5BE14E0F}">
      <dsp:nvSpPr>
        <dsp:cNvPr id="0" name=""/>
        <dsp:cNvSpPr/>
      </dsp:nvSpPr>
      <dsp:spPr>
        <a:xfrm rot="5400000">
          <a:off x="1462417" y="2369081"/>
          <a:ext cx="921167" cy="1116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8A383-F848-4EE1-86C5-F6B8252CB63B}">
      <dsp:nvSpPr>
        <dsp:cNvPr id="0" name=""/>
        <dsp:cNvSpPr/>
      </dsp:nvSpPr>
      <dsp:spPr>
        <a:xfrm>
          <a:off x="973137" y="1305841"/>
          <a:ext cx="1650300" cy="11551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>
              <a:solidFill>
                <a:schemeClr val="bg1"/>
              </a:solidFill>
              <a:latin typeface="CG Omega" pitchFamily="34" charset="0"/>
            </a:rPr>
            <a:t>Zone 3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029537" y="1362241"/>
        <a:ext cx="1537500" cy="1042356"/>
      </dsp:txXfrm>
    </dsp:sp>
    <dsp:sp modelId="{CCF378DA-3DA4-4A48-85C7-66B3C3C3414E}">
      <dsp:nvSpPr>
        <dsp:cNvPr id="0" name=""/>
        <dsp:cNvSpPr/>
      </dsp:nvSpPr>
      <dsp:spPr>
        <a:xfrm>
          <a:off x="2775544" y="1447787"/>
          <a:ext cx="4384938" cy="93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Phones; hand trucks; forklifts; walls; floors; drains</a:t>
          </a:r>
        </a:p>
      </dsp:txBody>
      <dsp:txXfrm>
        <a:off x="2775544" y="1447787"/>
        <a:ext cx="4384938" cy="933648"/>
      </dsp:txXfrm>
    </dsp:sp>
    <dsp:sp modelId="{A671D8EE-6A8E-4A3E-8518-7DB885C350DC}">
      <dsp:nvSpPr>
        <dsp:cNvPr id="0" name=""/>
        <dsp:cNvSpPr/>
      </dsp:nvSpPr>
      <dsp:spPr>
        <a:xfrm rot="5400000">
          <a:off x="3237999" y="3652503"/>
          <a:ext cx="980330" cy="1116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0C36-CED8-487E-8735-B88D359C0E51}">
      <dsp:nvSpPr>
        <dsp:cNvPr id="0" name=""/>
        <dsp:cNvSpPr/>
      </dsp:nvSpPr>
      <dsp:spPr>
        <a:xfrm>
          <a:off x="2362205" y="2544760"/>
          <a:ext cx="1650300" cy="11551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Zone 2</a:t>
          </a:r>
        </a:p>
      </dsp:txBody>
      <dsp:txXfrm>
        <a:off x="2418605" y="2601160"/>
        <a:ext cx="1537500" cy="1042356"/>
      </dsp:txXfrm>
    </dsp:sp>
    <dsp:sp modelId="{2DDAAE10-E7FE-46FA-A66F-BB4CACF597C6}">
      <dsp:nvSpPr>
        <dsp:cNvPr id="0" name=""/>
        <dsp:cNvSpPr/>
      </dsp:nvSpPr>
      <dsp:spPr>
        <a:xfrm>
          <a:off x="4311149" y="2544764"/>
          <a:ext cx="5290050" cy="93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Immediately adjacent to product contact surfaces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Exterior of equipment; </a:t>
          </a:r>
          <a:br>
            <a:rPr lang="en-US" altLang="en-US" sz="2000" kern="1200" dirty="0">
              <a:latin typeface="CG Omega" pitchFamily="34" charset="0"/>
            </a:rPr>
          </a:br>
          <a:r>
            <a:rPr lang="en-US" altLang="en-US" sz="2000" kern="1200" dirty="0">
              <a:latin typeface="CG Omega" pitchFamily="34" charset="0"/>
            </a:rPr>
            <a:t>chill units; framework; </a:t>
          </a:r>
          <a:br>
            <a:rPr lang="en-US" altLang="en-US" sz="2000" kern="1200" dirty="0">
              <a:latin typeface="CG Omega" pitchFamily="34" charset="0"/>
            </a:rPr>
          </a:br>
          <a:r>
            <a:rPr lang="en-US" altLang="en-US" sz="2000" kern="1200" dirty="0">
              <a:latin typeface="CG Omega" pitchFamily="34" charset="0"/>
            </a:rPr>
            <a:t>equipment housing</a:t>
          </a:r>
          <a:endParaRPr lang="en-US" sz="2000" kern="1200" dirty="0"/>
        </a:p>
      </dsp:txBody>
      <dsp:txXfrm>
        <a:off x="4311149" y="2544764"/>
        <a:ext cx="5290050" cy="933648"/>
      </dsp:txXfrm>
    </dsp:sp>
    <dsp:sp modelId="{E034D87D-3776-4DA8-88E9-CD2D681DBED5}">
      <dsp:nvSpPr>
        <dsp:cNvPr id="0" name=""/>
        <dsp:cNvSpPr/>
      </dsp:nvSpPr>
      <dsp:spPr>
        <a:xfrm>
          <a:off x="3760146" y="3845974"/>
          <a:ext cx="1650300" cy="11551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Zone 1</a:t>
          </a:r>
        </a:p>
      </dsp:txBody>
      <dsp:txXfrm>
        <a:off x="3816546" y="3902374"/>
        <a:ext cx="1537500" cy="1042356"/>
      </dsp:txXfrm>
    </dsp:sp>
    <dsp:sp modelId="{0891770B-78FF-43FA-9C9C-8FAFC10640CB}">
      <dsp:nvSpPr>
        <dsp:cNvPr id="0" name=""/>
        <dsp:cNvSpPr/>
      </dsp:nvSpPr>
      <dsp:spPr>
        <a:xfrm>
          <a:off x="5320822" y="4019387"/>
          <a:ext cx="3848260" cy="93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G Omega" pitchFamily="34" charset="0"/>
            </a:rPr>
            <a:t>Product contact surfaces: </a:t>
          </a:r>
          <a:br>
            <a:rPr lang="en-US" altLang="en-US" sz="2000" kern="1200" dirty="0">
              <a:latin typeface="CG Omega" pitchFamily="34" charset="0"/>
            </a:rPr>
          </a:br>
          <a:r>
            <a:rPr lang="en-US" altLang="en-US" sz="2000" kern="1200" dirty="0">
              <a:latin typeface="CG Omega" pitchFamily="34" charset="0"/>
            </a:rPr>
            <a:t>e.g. slicers; conveyors; peelers; tables; utensils; racks; work tables; employee hands</a:t>
          </a:r>
          <a:endParaRPr lang="en-US" sz="2000" kern="1200" dirty="0"/>
        </a:p>
      </dsp:txBody>
      <dsp:txXfrm>
        <a:off x="5320822" y="4019387"/>
        <a:ext cx="3848260" cy="93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38D11-1FF3-4C8C-88B1-37E71F1A0E46}">
      <dsp:nvSpPr>
        <dsp:cNvPr id="0" name=""/>
        <dsp:cNvSpPr/>
      </dsp:nvSpPr>
      <dsp:spPr>
        <a:xfrm>
          <a:off x="0" y="1674026"/>
          <a:ext cx="2805167" cy="112206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Propionate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pKa</a:t>
          </a:r>
          <a:r>
            <a:rPr lang="en-US" sz="2400" kern="1200" dirty="0"/>
            <a:t> 4.87</a:t>
          </a:r>
        </a:p>
      </dsp:txBody>
      <dsp:txXfrm>
        <a:off x="561034" y="1674026"/>
        <a:ext cx="1683100" cy="1122067"/>
      </dsp:txXfrm>
    </dsp:sp>
    <dsp:sp modelId="{5990AD1F-005F-44B5-838D-B1D887479BC5}">
      <dsp:nvSpPr>
        <dsp:cNvPr id="0" name=""/>
        <dsp:cNvSpPr/>
      </dsp:nvSpPr>
      <dsp:spPr>
        <a:xfrm>
          <a:off x="2411728" y="1674026"/>
          <a:ext cx="2805167" cy="1122067"/>
        </a:xfrm>
        <a:prstGeom prst="chevron">
          <a:avLst/>
        </a:prstGeom>
        <a:solidFill>
          <a:schemeClr val="accent1">
            <a:shade val="80000"/>
            <a:hueOff val="0"/>
            <a:satOff val="-18738"/>
            <a:lumOff val="1233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Acetate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pKa</a:t>
          </a:r>
          <a:r>
            <a:rPr lang="en-US" sz="2400" kern="1200" dirty="0"/>
            <a:t> 4.76 </a:t>
          </a:r>
        </a:p>
      </dsp:txBody>
      <dsp:txXfrm>
        <a:off x="2972762" y="1674026"/>
        <a:ext cx="1683100" cy="1122067"/>
      </dsp:txXfrm>
    </dsp:sp>
    <dsp:sp modelId="{719F4F80-73D9-497B-8016-FFA40BC8BA6B}">
      <dsp:nvSpPr>
        <dsp:cNvPr id="0" name=""/>
        <dsp:cNvSpPr/>
      </dsp:nvSpPr>
      <dsp:spPr>
        <a:xfrm>
          <a:off x="4868660" y="1674026"/>
          <a:ext cx="2805167" cy="1122067"/>
        </a:xfrm>
        <a:prstGeom prst="chevron">
          <a:avLst/>
        </a:prstGeom>
        <a:solidFill>
          <a:schemeClr val="accent1">
            <a:shade val="80000"/>
            <a:hueOff val="0"/>
            <a:satOff val="-37477"/>
            <a:lumOff val="2466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Lactate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pKa</a:t>
          </a:r>
          <a:r>
            <a:rPr lang="en-US" sz="2400" kern="1200" dirty="0">
              <a:solidFill>
                <a:schemeClr val="tx1"/>
              </a:solidFill>
            </a:rPr>
            <a:t> 3.86 </a:t>
          </a:r>
        </a:p>
      </dsp:txBody>
      <dsp:txXfrm>
        <a:off x="5429694" y="1674026"/>
        <a:ext cx="1683100" cy="1122067"/>
      </dsp:txXfrm>
    </dsp:sp>
    <dsp:sp modelId="{5BC91882-BBB2-4EDA-A253-13E91606A852}">
      <dsp:nvSpPr>
        <dsp:cNvPr id="0" name=""/>
        <dsp:cNvSpPr/>
      </dsp:nvSpPr>
      <dsp:spPr>
        <a:xfrm>
          <a:off x="7393311" y="1674026"/>
          <a:ext cx="2805167" cy="1122067"/>
        </a:xfrm>
        <a:prstGeom prst="chevron">
          <a:avLst/>
        </a:prstGeom>
        <a:solidFill>
          <a:schemeClr val="accent1">
            <a:shade val="80000"/>
            <a:hueOff val="0"/>
            <a:satOff val="-56215"/>
            <a:lumOff val="3699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Citrate   </a:t>
          </a:r>
          <a:r>
            <a:rPr lang="en-US" sz="2400" kern="1200" dirty="0" err="1">
              <a:solidFill>
                <a:schemeClr val="tx1"/>
              </a:solidFill>
            </a:rPr>
            <a:t>pKa</a:t>
          </a:r>
          <a:r>
            <a:rPr lang="en-US" sz="2400" kern="1200" dirty="0">
              <a:solidFill>
                <a:schemeClr val="tx1"/>
              </a:solidFill>
            </a:rPr>
            <a:t> 3.13, 4.76, 6.40 </a:t>
          </a:r>
        </a:p>
      </dsp:txBody>
      <dsp:txXfrm>
        <a:off x="7954345" y="1674026"/>
        <a:ext cx="1683100" cy="1122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45CD-8A1B-429B-A041-FCFF4998F73C}">
      <dsp:nvSpPr>
        <dsp:cNvPr id="0" name=""/>
        <dsp:cNvSpPr/>
      </dsp:nvSpPr>
      <dsp:spPr>
        <a:xfrm>
          <a:off x="1081332" y="143107"/>
          <a:ext cx="1907413" cy="76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Susceptible population</a:t>
          </a:r>
        </a:p>
      </dsp:txBody>
      <dsp:txXfrm>
        <a:off x="1118886" y="180661"/>
        <a:ext cx="1832305" cy="694191"/>
      </dsp:txXfrm>
    </dsp:sp>
    <dsp:sp modelId="{AA928EDC-DC68-48CF-8838-76D39645299C}">
      <dsp:nvSpPr>
        <dsp:cNvPr id="0" name=""/>
        <dsp:cNvSpPr/>
      </dsp:nvSpPr>
      <dsp:spPr>
        <a:xfrm>
          <a:off x="-83288" y="-715374"/>
          <a:ext cx="3074528" cy="3074528"/>
        </a:xfrm>
        <a:custGeom>
          <a:avLst/>
          <a:gdLst/>
          <a:ahLst/>
          <a:cxnLst/>
          <a:rect l="0" t="0" r="0" b="0"/>
          <a:pathLst>
            <a:path>
              <a:moveTo>
                <a:pt x="3072242" y="1453465"/>
              </a:moveTo>
              <a:arcTo wR="1537264" hR="1537264" stAng="21412511" swAng="82098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5C4F1-7950-4BF1-BA05-61A28BABAFE5}">
      <dsp:nvSpPr>
        <dsp:cNvPr id="0" name=""/>
        <dsp:cNvSpPr/>
      </dsp:nvSpPr>
      <dsp:spPr>
        <a:xfrm>
          <a:off x="2464968" y="1107245"/>
          <a:ext cx="1811878" cy="76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Storage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Temperature</a:t>
          </a:r>
          <a:endParaRPr lang="en-US" sz="2400" kern="1200" dirty="0"/>
        </a:p>
      </dsp:txBody>
      <dsp:txXfrm>
        <a:off x="2502522" y="1144799"/>
        <a:ext cx="1736770" cy="694191"/>
      </dsp:txXfrm>
    </dsp:sp>
    <dsp:sp modelId="{0E7FFD8A-E48F-4DB3-A365-DF2E554818C9}">
      <dsp:nvSpPr>
        <dsp:cNvPr id="0" name=""/>
        <dsp:cNvSpPr/>
      </dsp:nvSpPr>
      <dsp:spPr>
        <a:xfrm>
          <a:off x="801613" y="1253366"/>
          <a:ext cx="3074528" cy="3074528"/>
        </a:xfrm>
        <a:custGeom>
          <a:avLst/>
          <a:gdLst/>
          <a:ahLst/>
          <a:cxnLst/>
          <a:rect l="0" t="0" r="0" b="0"/>
          <a:pathLst>
            <a:path>
              <a:moveTo>
                <a:pt x="2783410" y="637096"/>
              </a:moveTo>
              <a:arcTo wR="1537264" hR="1537264" stAng="19449428" swAng="40158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922D1-0F52-43BA-A5C2-2D5865492AE2}">
      <dsp:nvSpPr>
        <dsp:cNvPr id="0" name=""/>
        <dsp:cNvSpPr/>
      </dsp:nvSpPr>
      <dsp:spPr>
        <a:xfrm>
          <a:off x="2437368" y="3599105"/>
          <a:ext cx="1602439" cy="7678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Storage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</a:t>
          </a:r>
        </a:p>
      </dsp:txBody>
      <dsp:txXfrm>
        <a:off x="2474854" y="3636591"/>
        <a:ext cx="1527467" cy="692927"/>
      </dsp:txXfrm>
    </dsp:sp>
    <dsp:sp modelId="{536B8391-6D8C-4300-A7AC-84AF661B474B}">
      <dsp:nvSpPr>
        <dsp:cNvPr id="0" name=""/>
        <dsp:cNvSpPr/>
      </dsp:nvSpPr>
      <dsp:spPr>
        <a:xfrm>
          <a:off x="527110" y="1279076"/>
          <a:ext cx="3074528" cy="3074528"/>
        </a:xfrm>
        <a:custGeom>
          <a:avLst/>
          <a:gdLst/>
          <a:ahLst/>
          <a:cxnLst/>
          <a:rect l="0" t="0" r="0" b="0"/>
          <a:pathLst>
            <a:path>
              <a:moveTo>
                <a:pt x="1904325" y="3030062"/>
              </a:moveTo>
              <a:arcTo wR="1537264" hR="1537264" stAng="4571142" swAng="134869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BB25-911D-4EDE-9C7F-ABB49EE32C2C}">
      <dsp:nvSpPr>
        <dsp:cNvPr id="0" name=""/>
        <dsp:cNvSpPr/>
      </dsp:nvSpPr>
      <dsp:spPr>
        <a:xfrm>
          <a:off x="0" y="3565830"/>
          <a:ext cx="1863018" cy="76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Formulation</a:t>
          </a:r>
        </a:p>
      </dsp:txBody>
      <dsp:txXfrm>
        <a:off x="37554" y="3603384"/>
        <a:ext cx="1787910" cy="694191"/>
      </dsp:txXfrm>
    </dsp:sp>
    <dsp:sp modelId="{A0C904BD-6F1C-4EFD-BBA9-9E6D7CC53DEA}">
      <dsp:nvSpPr>
        <dsp:cNvPr id="0" name=""/>
        <dsp:cNvSpPr/>
      </dsp:nvSpPr>
      <dsp:spPr>
        <a:xfrm>
          <a:off x="268106" y="1135915"/>
          <a:ext cx="3074528" cy="3074528"/>
        </a:xfrm>
        <a:custGeom>
          <a:avLst/>
          <a:gdLst/>
          <a:ahLst/>
          <a:cxnLst/>
          <a:rect l="0" t="0" r="0" b="0"/>
          <a:pathLst>
            <a:path>
              <a:moveTo>
                <a:pt x="275982" y="2416098"/>
              </a:moveTo>
              <a:arcTo wR="1537264" hR="1537264" stAng="8707922" swAng="392723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10CDE-0633-4410-AD51-B6EFBB915970}">
      <dsp:nvSpPr>
        <dsp:cNvPr id="0" name=""/>
        <dsp:cNvSpPr/>
      </dsp:nvSpPr>
      <dsp:spPr>
        <a:xfrm>
          <a:off x="-389120" y="1107166"/>
          <a:ext cx="2113065" cy="7692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Contamination</a:t>
          </a:r>
        </a:p>
      </dsp:txBody>
      <dsp:txXfrm>
        <a:off x="-351566" y="1144720"/>
        <a:ext cx="2037957" cy="694191"/>
      </dsp:txXfrm>
    </dsp:sp>
    <dsp:sp modelId="{D8E73BAB-7B59-417A-BC0D-C2DBA35A553C}">
      <dsp:nvSpPr>
        <dsp:cNvPr id="0" name=""/>
        <dsp:cNvSpPr/>
      </dsp:nvSpPr>
      <dsp:spPr>
        <a:xfrm>
          <a:off x="947985" y="-64538"/>
          <a:ext cx="3074528" cy="3074528"/>
        </a:xfrm>
        <a:custGeom>
          <a:avLst/>
          <a:gdLst/>
          <a:ahLst/>
          <a:cxnLst/>
          <a:rect l="0" t="0" r="0" b="0"/>
          <a:pathLst>
            <a:path>
              <a:moveTo>
                <a:pt x="44754" y="1169028"/>
              </a:moveTo>
              <a:arcTo wR="1537264" hR="1537264" stAng="11631561" swAng="60471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0.07361</cdr:x>
      <cdr:y>0.04762</cdr:y>
    </cdr:from>
    <cdr:to>
      <cdr:x>0.74468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254" y="230419"/>
          <a:ext cx="4806746" cy="652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Turkey: ~73%</a:t>
          </a:r>
          <a:r>
            <a:rPr lang="en-US" sz="1400" baseline="0" dirty="0"/>
            <a:t> moisture, pH 6.15, 1.1% NaCl, no nitrite</a:t>
          </a:r>
        </a:p>
        <a:p xmlns:a="http://schemas.openxmlformats.org/drawingml/2006/main">
          <a:r>
            <a:rPr lang="en-US" sz="1400" baseline="0" dirty="0"/>
            <a:t>Beef: ~66% moisture, pH 5.75, 0.6% NaCl, no nitrite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ED9062C-F0F7-4CEE-BEB3-8706172FB19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D246014-BFAC-4A43-BBD5-B828234F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A2AFA19-8610-4B91-B4CD-D1E9514F3F7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F55A4A-61E6-4149-9B9E-E53A0471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cherichia_coli" TargetMode="External"/><Relationship Id="rId7" Type="http://schemas.openxmlformats.org/officeDocument/2006/relationships/hyperlink" Target="http://en.wikipedia.org/wiki/Campylobacter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Listeria_monocytogenes" TargetMode="External"/><Relationship Id="rId5" Type="http://schemas.openxmlformats.org/officeDocument/2006/relationships/hyperlink" Target="http://en.wikipedia.org/wiki/C._perfringens" TargetMode="External"/><Relationship Id="rId4" Type="http://schemas.openxmlformats.org/officeDocument/2006/relationships/hyperlink" Target="http://en.wikipedia.org/wiki/Salmonella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United States, </a:t>
            </a:r>
            <a:r>
              <a:rPr lang="en-US" i="1" dirty="0"/>
              <a:t>Listeria</a:t>
            </a:r>
            <a:r>
              <a:rPr lang="en-US" dirty="0"/>
              <a:t> infections cause an estimated 1,460 hospitalizations and 260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5274" indent="-335274" defTabSz="447032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200" dirty="0"/>
              <a:t>A four-strain mix of commercially-available lactic acid bacteria was used for the protective culture (PC) mixture. (</a:t>
            </a:r>
            <a:r>
              <a:rPr lang="en-US" sz="1200" i="1" dirty="0" err="1"/>
              <a:t>Leuconostoc</a:t>
            </a:r>
            <a:r>
              <a:rPr lang="en-US" sz="1200" i="1" dirty="0"/>
              <a:t> </a:t>
            </a:r>
            <a:r>
              <a:rPr lang="en-US" sz="1200" i="1" dirty="0" err="1"/>
              <a:t>carnosusm</a:t>
            </a:r>
            <a:r>
              <a:rPr lang="en-US" sz="1200" i="1" dirty="0"/>
              <a:t>, </a:t>
            </a:r>
            <a:r>
              <a:rPr lang="en-US" sz="1200" i="1" dirty="0" err="1"/>
              <a:t>Pediococcus</a:t>
            </a:r>
            <a:r>
              <a:rPr lang="en-US" sz="1200" i="1" dirty="0"/>
              <a:t> </a:t>
            </a:r>
            <a:r>
              <a:rPr lang="en-US" sz="1200" i="1" dirty="0" err="1"/>
              <a:t>acidlactici</a:t>
            </a:r>
            <a:r>
              <a:rPr lang="en-US" sz="1200" i="1" dirty="0"/>
              <a:t>, Lactobacillus </a:t>
            </a:r>
            <a:r>
              <a:rPr lang="en-US" sz="1200" i="1" dirty="0" err="1"/>
              <a:t>sakei</a:t>
            </a:r>
            <a:r>
              <a:rPr lang="en-US" sz="1200" i="1" dirty="0"/>
              <a:t>, Lactobacillus </a:t>
            </a:r>
            <a:r>
              <a:rPr lang="en-US" sz="1200" i="1" dirty="0" err="1"/>
              <a:t>curvatus</a:t>
            </a:r>
            <a:r>
              <a:rPr lang="en-US" sz="1200" dirty="0"/>
              <a:t>)</a:t>
            </a:r>
          </a:p>
          <a:p>
            <a:pPr marL="335274" indent="-335274" defTabSz="447032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200" dirty="0"/>
              <a:t>3-log per apples Listeria, 8 log per apple protective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Pulsed light</a:t>
            </a:r>
          </a:p>
          <a:p>
            <a:r>
              <a:rPr lang="en-US" dirty="0"/>
              <a:t>Electrolyzed water</a:t>
            </a:r>
          </a:p>
          <a:p>
            <a:r>
              <a:rPr lang="en-US" dirty="0"/>
              <a:t>Antimicrobial</a:t>
            </a:r>
            <a:r>
              <a:rPr lang="en-US" baseline="0" dirty="0"/>
              <a:t> packaging</a:t>
            </a:r>
          </a:p>
          <a:p>
            <a:r>
              <a:rPr lang="en-US" baseline="0" dirty="0"/>
              <a:t>HPP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http://www.foodsafetynews.com/2018/03/victims-file-suit-in-listeria-outbreak-more-illnesses-expected/#.Wsev4pch2Ul</a:t>
            </a:r>
          </a:p>
          <a:p>
            <a:r>
              <a:rPr lang="en-US" dirty="0" err="1"/>
              <a:t>Polony</a:t>
            </a:r>
            <a:r>
              <a:rPr lang="en-US" baseline="0" dirty="0"/>
              <a:t> = poultry based baloney, hot dogs, sausages</a:t>
            </a:r>
          </a:p>
          <a:p>
            <a:r>
              <a:rPr lang="en-US" baseline="0" dirty="0"/>
              <a:t>Confirmed cases 687; suspect 982</a:t>
            </a:r>
          </a:p>
          <a:p>
            <a:r>
              <a:rPr lang="en-US" baseline="0" dirty="0"/>
              <a:t>28% mortality rate</a:t>
            </a:r>
          </a:p>
          <a:p>
            <a:endParaRPr lang="en-US" baseline="0" dirty="0"/>
          </a:p>
          <a:p>
            <a:r>
              <a:rPr lang="en-US" baseline="0" dirty="0"/>
              <a:t>Australia </a:t>
            </a:r>
            <a:r>
              <a:rPr lang="en-US" baseline="0" dirty="0" err="1"/>
              <a:t>rockmelons</a:t>
            </a:r>
            <a:r>
              <a:rPr lang="en-US" baseline="0" dirty="0"/>
              <a:t> (31% mortality rate)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Three cases meningitis otherwise healthy children aged 5–15 years</a:t>
            </a:r>
          </a:p>
          <a:p>
            <a:pPr lvl="1"/>
            <a:r>
              <a:rPr lang="en-US" dirty="0"/>
              <a:t>pH apple 3.6-4.0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w</a:t>
            </a:r>
            <a:r>
              <a:rPr lang="en-US" dirty="0"/>
              <a:t> caramel &lt;0.80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Persistent</a:t>
            </a:r>
            <a:r>
              <a:rPr lang="en-US" baseline="0" dirty="0"/>
              <a:t> Listeria in shake Machine hospital 2014-2015 Washington State</a:t>
            </a:r>
          </a:p>
          <a:p>
            <a:r>
              <a:rPr lang="en-US" baseline="0" dirty="0"/>
              <a:t>Shake freezers hold dairy-based ice cream mix at &lt;5C</a:t>
            </a:r>
          </a:p>
          <a:p>
            <a:r>
              <a:rPr lang="en-US" baseline="0" dirty="0"/>
              <a:t>Ice cream original source of Listeria; (recall; temporary closure of manufacturer, suspension of using shake machine in hospital)</a:t>
            </a:r>
          </a:p>
          <a:p>
            <a:r>
              <a:rPr lang="en-US" baseline="0" dirty="0"/>
              <a:t>Dissembled, cleaned, sanitized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Potential Microbiological Hazards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Glass, Food Research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D0F3697-E994-453C-958D-606CE0B45F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July 2014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2F511-0951-41A3-A4E3-122F507FFA7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703263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1" y="4415790"/>
            <a:ext cx="5027613" cy="4183380"/>
          </a:xfrm>
          <a:noFill/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The ability to support listerial growth varies significantly among ready-to-eat meats.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Data published by Glass and Doyle, in 1989, indicated that products with low pH and nitrite (salami) inhibits growth compared with products with relatively high pH (~6), and non-smoked, non-cured products such as turkey.  Variation in growth occurs within products groups (ex. wieners) depending on competitive microflora and the amount of phenols on the surface due to smoking.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University of Wisconsin-Madison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Kathleen Glass</a:t>
            </a:r>
          </a:p>
        </p:txBody>
      </p:sp>
    </p:spTree>
    <p:extLst>
      <p:ext uri="{BB962C8B-B14F-4D97-AF65-F5344CB8AC3E}">
        <p14:creationId xmlns:p14="http://schemas.microsoft.com/office/powerpoint/2010/main" val="91418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904">
              <a:defRPr/>
            </a:pPr>
            <a:r>
              <a:rPr lang="en-US" dirty="0">
                <a:effectLst/>
              </a:rPr>
              <a:t>Now let’s talk about organic</a:t>
            </a:r>
            <a:r>
              <a:rPr lang="en-US" baseline="0" dirty="0">
                <a:effectLst/>
              </a:rPr>
              <a:t> acids . . .</a:t>
            </a:r>
          </a:p>
          <a:p>
            <a:pPr defTabSz="955904">
              <a:defRPr/>
            </a:pPr>
            <a:endParaRPr lang="en-US" baseline="0" dirty="0">
              <a:effectLst/>
            </a:endParaRPr>
          </a:p>
          <a:p>
            <a:pPr defTabSz="955904">
              <a:defRPr/>
            </a:pPr>
            <a:r>
              <a:rPr lang="en-US" baseline="0" dirty="0">
                <a:effectLst/>
              </a:rPr>
              <a:t>These Organic acids  - propionate, acetate, lactate and citrate and their salts are widely used as inhibitory agents and provide antimicrobial benefits in various foods.</a:t>
            </a:r>
          </a:p>
          <a:p>
            <a:pPr defTabSz="955904">
              <a:defRPr/>
            </a:pPr>
            <a:endParaRPr lang="en-US" dirty="0">
              <a:effectLst/>
            </a:endParaRPr>
          </a:p>
          <a:p>
            <a:pPr defTabSz="955904">
              <a:defRPr/>
            </a:pPr>
            <a:r>
              <a:rPr lang="en-US" dirty="0">
                <a:effectLst/>
              </a:rPr>
              <a:t>How do these organic acids work?</a:t>
            </a:r>
          </a:p>
          <a:p>
            <a:pPr marL="179268" indent="-179268" defTabSz="955904">
              <a:buFontTx/>
              <a:buChar char="-"/>
              <a:defRPr/>
            </a:pPr>
            <a:r>
              <a:rPr lang="en-US" baseline="0" dirty="0">
                <a:effectLst/>
              </a:rPr>
              <a:t>Undissociated form penetrates the cell wall and disrupts physiology  - I will discuss more details on the mode of action in the next slide.</a:t>
            </a:r>
          </a:p>
          <a:p>
            <a:pPr defTabSz="955904">
              <a:defRPr/>
            </a:pPr>
            <a:endParaRPr lang="en-US" baseline="0" dirty="0">
              <a:effectLst/>
            </a:endParaRPr>
          </a:p>
          <a:p>
            <a:pPr defTabSz="955904">
              <a:defRPr/>
            </a:pPr>
            <a:r>
              <a:rPr lang="en-US" baseline="0" dirty="0">
                <a:effectLst/>
              </a:rPr>
              <a:t>So, when it comes to the order of effectiveness against pH sensitive bacteria -  propionate is more effective than acetate, acetate is more effective than lactate and so forth.</a:t>
            </a:r>
          </a:p>
          <a:p>
            <a:pPr defTabSz="955904">
              <a:defRPr/>
            </a:pPr>
            <a:endParaRPr lang="en-US" baseline="0" dirty="0">
              <a:effectLst/>
            </a:endParaRPr>
          </a:p>
          <a:p>
            <a:r>
              <a:rPr lang="en-US" baseline="0" dirty="0">
                <a:effectLst/>
              </a:rPr>
              <a:t>- Some examples of </a:t>
            </a:r>
            <a:r>
              <a:rPr lang="en-US" sz="1300" dirty="0"/>
              <a:t>sensitive bacteria: </a:t>
            </a:r>
            <a:r>
              <a:rPr lang="en-US" sz="1300" i="1" dirty="0"/>
              <a:t>Escherichia coli, Salmonella </a:t>
            </a:r>
            <a:r>
              <a:rPr lang="en-US" sz="1300" i="1" dirty="0" err="1"/>
              <a:t>spp</a:t>
            </a:r>
            <a:r>
              <a:rPr lang="en-US" sz="1300" i="1" dirty="0"/>
              <a:t>, C. </a:t>
            </a:r>
            <a:r>
              <a:rPr lang="en-US" sz="1300" i="1" dirty="0" err="1"/>
              <a:t>perfringens</a:t>
            </a:r>
            <a:r>
              <a:rPr lang="en-US" sz="1300" i="1" dirty="0"/>
              <a:t>, Listeria </a:t>
            </a:r>
            <a:r>
              <a:rPr lang="en-US" sz="1300" i="1" dirty="0" err="1"/>
              <a:t>monocytogenes</a:t>
            </a:r>
            <a:r>
              <a:rPr lang="en-US" sz="1300" i="1" dirty="0"/>
              <a:t> </a:t>
            </a:r>
            <a:r>
              <a:rPr lang="en-US" sz="1300" dirty="0"/>
              <a:t>and</a:t>
            </a:r>
            <a:r>
              <a:rPr lang="en-US" sz="1300" i="1" dirty="0"/>
              <a:t> Campylobacter</a:t>
            </a:r>
            <a:r>
              <a:rPr lang="en-US" sz="1300" dirty="0"/>
              <a:t> species  </a:t>
            </a:r>
          </a:p>
          <a:p>
            <a:pPr marL="179268" indent="-179268" defTabSz="955904">
              <a:buFontTx/>
              <a:buChar char="-"/>
              <a:defRPr/>
            </a:pPr>
            <a:endParaRPr lang="en-US" dirty="0">
              <a:effectLst/>
            </a:endParaRPr>
          </a:p>
          <a:p>
            <a:pPr defTabSz="955904">
              <a:defRPr/>
            </a:pPr>
            <a:r>
              <a:rPr lang="en-US" b="1" dirty="0">
                <a:effectLst/>
              </a:rPr>
              <a:t>Reference Information </a:t>
            </a:r>
          </a:p>
          <a:p>
            <a:pPr defTabSz="955904">
              <a:defRPr/>
            </a:pPr>
            <a:r>
              <a:rPr lang="en-US" dirty="0">
                <a:effectLst/>
              </a:rPr>
              <a:t>Mode of action of organic acids on bacteria is that non-dissociated (non-ionized) organic acids can penetrate the bacteria cell wall and disrupt the normal physiology of certain types of bacteria that we call </a:t>
            </a:r>
            <a:r>
              <a:rPr lang="en-US" i="1" dirty="0">
                <a:effectLst/>
              </a:rPr>
              <a:t>pH-sensitive</a:t>
            </a:r>
            <a:r>
              <a:rPr lang="en-US" dirty="0">
                <a:effectLst/>
              </a:rPr>
              <a:t>, meaning that they cannot tolerate a wide internal and external pH gradient. Among those bacteria are </a:t>
            </a:r>
            <a:r>
              <a:rPr lang="en-US" i="1" dirty="0">
                <a:effectLst/>
                <a:hlinkClick r:id="rId3" action="ppaction://hlinkfile" tooltip="Escherichia coli"/>
              </a:rPr>
              <a:t>Escherichia coli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hlinkClick r:id="rId4" action="ppaction://hlinkfile" tooltip="Salmonella"/>
              </a:rPr>
              <a:t>Salmonella</a:t>
            </a:r>
            <a:r>
              <a:rPr lang="en-US" dirty="0">
                <a:effectLst/>
              </a:rPr>
              <a:t> spp., </a:t>
            </a:r>
            <a:r>
              <a:rPr lang="en-US" i="1" dirty="0">
                <a:effectLst/>
                <a:hlinkClick r:id="rId5" action="ppaction://hlinkfile" tooltip="C. perfringens"/>
              </a:rPr>
              <a:t>C. perfringens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hlinkClick r:id="rId6" action="ppaction://hlinkfile" tooltip="Listeria monocytogenes"/>
              </a:rPr>
              <a:t>Listeria monocytogenes</a:t>
            </a:r>
            <a:r>
              <a:rPr lang="en-US" dirty="0">
                <a:effectLst/>
              </a:rPr>
              <a:t>, and </a:t>
            </a:r>
            <a:r>
              <a:rPr lang="en-US" i="1" dirty="0">
                <a:effectLst/>
                <a:hlinkClick r:id="rId7" action="ppaction://hlinkfile" tooltip="Campylobacter"/>
              </a:rPr>
              <a:t>Campylobacter</a:t>
            </a:r>
            <a:r>
              <a:rPr lang="en-US" dirty="0">
                <a:effectLst/>
              </a:rPr>
              <a:t> species.</a:t>
            </a:r>
          </a:p>
          <a:p>
            <a:endParaRPr lang="en-US" dirty="0"/>
          </a:p>
          <a:p>
            <a:r>
              <a:rPr lang="en-US" dirty="0"/>
              <a:t>Published data in the Journal of Applied Bacteriology confirmed that the relative inhibitory effect of organic acids was propionate &gt; acetate &gt; lactate &gt; citrate.  This study evaluated the effects of acetate, lactate and citrate on cell proliferation, glucose and oxygen consumption, and ATP production in Listeria monocytogenes in growing and resting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8333A-0E2A-453D-8DB8-1AA36429AF1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Kathleen Glass, kglass@wisc.edu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Formulating Dairy Foods For Safety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F98B2784-661C-4F90-8027-B0EA7F949E63}" type="datetime1">
              <a:rPr lang="en-US" smtClean="0"/>
              <a:t>9/20/2018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0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5274" indent="-335274" defTabSz="447032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200" dirty="0"/>
              <a:t>A four-strain mix of commercially-available lactic acid bacteria was used for the protective culture (PC) mixture. (</a:t>
            </a:r>
            <a:r>
              <a:rPr lang="en-US" sz="1200" i="1" dirty="0" err="1"/>
              <a:t>Leuconostoc</a:t>
            </a:r>
            <a:r>
              <a:rPr lang="en-US" sz="1200" i="1" dirty="0"/>
              <a:t> </a:t>
            </a:r>
            <a:r>
              <a:rPr lang="en-US" sz="1200" i="1" dirty="0" err="1"/>
              <a:t>carnosusm</a:t>
            </a:r>
            <a:r>
              <a:rPr lang="en-US" sz="1200" i="1" dirty="0"/>
              <a:t>, </a:t>
            </a:r>
            <a:r>
              <a:rPr lang="en-US" sz="1200" i="1" dirty="0" err="1"/>
              <a:t>Pediococcus</a:t>
            </a:r>
            <a:r>
              <a:rPr lang="en-US" sz="1200" i="1" dirty="0"/>
              <a:t> </a:t>
            </a:r>
            <a:r>
              <a:rPr lang="en-US" sz="1200" i="1" dirty="0" err="1"/>
              <a:t>acidlactici</a:t>
            </a:r>
            <a:r>
              <a:rPr lang="en-US" sz="1200" i="1" dirty="0"/>
              <a:t>, Lactobacillus </a:t>
            </a:r>
            <a:r>
              <a:rPr lang="en-US" sz="1200" i="1" dirty="0" err="1"/>
              <a:t>sakei</a:t>
            </a:r>
            <a:r>
              <a:rPr lang="en-US" sz="1200" i="1" dirty="0"/>
              <a:t>, Lactobacillus </a:t>
            </a:r>
            <a:r>
              <a:rPr lang="en-US" sz="1200" i="1" dirty="0" err="1"/>
              <a:t>curvatus</a:t>
            </a:r>
            <a:r>
              <a:rPr lang="en-US" sz="1200" dirty="0"/>
              <a:t>)</a:t>
            </a:r>
          </a:p>
          <a:p>
            <a:pPr marL="335274" indent="-335274" defTabSz="447032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200" dirty="0"/>
              <a:t>3-log per apples Listeria, 8 log per apple protective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5A4A-61E6-4149-9B9E-E53A0471DF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9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05D1-51F6-42B9-B827-6F04A0E45FDC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C48A-8152-4298-A105-FC5C1157FBD4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0DAA-B328-4A76-ADC5-F0BA0E2F6EE9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3632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80067" y="1676400"/>
            <a:ext cx="10303933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47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3E6-7C27-416D-80B7-C2CE96BE3CA8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43601"/>
            <a:ext cx="1625600" cy="842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73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2BF6-4210-4237-BDB8-314D5CCE9B0F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4865-EB56-4F86-A046-7828A8F06304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81A-329A-4D1E-9835-61AE05E734CD}" type="datetime1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EECE-ADC1-4E25-8465-72FEA0CF058F}" type="datetime1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EF49-EB79-410F-BCDB-DF0509AD70F6}" type="datetime1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61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12DC-0B74-473E-8D2F-27CB8457FA40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F030-0E68-440B-860F-2403130C82FF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C27C49-9569-45AA-BB13-FAF733C36524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B1141A-46DA-4393-9BEC-1BCAC9C3F1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glass@wisc.ed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foodprotection.org/" TargetMode="External"/><Relationship Id="rId4" Type="http://schemas.openxmlformats.org/officeDocument/2006/relationships/hyperlink" Target="http://www.fri.wisc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9681" y="990604"/>
            <a:ext cx="8698327" cy="2248597"/>
          </a:xfrm>
        </p:spPr>
        <p:txBody>
          <a:bodyPr>
            <a:noAutofit/>
          </a:bodyPr>
          <a:lstStyle/>
          <a:p>
            <a:pPr lvl="1"/>
            <a:r>
              <a:rPr lang="en-US" sz="4800" dirty="0"/>
              <a:t>Listeria Hysteria!  </a:t>
            </a:r>
            <a:br>
              <a:rPr lang="en-US" sz="4800" dirty="0"/>
            </a:br>
            <a:r>
              <a:rPr lang="en-US" sz="4400" dirty="0">
                <a:latin typeface="+mn-lt"/>
              </a:rPr>
              <a:t>How do we get it under control?</a:t>
            </a:r>
            <a:endParaRPr lang="en-US" sz="8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10" y="3962400"/>
            <a:ext cx="6858000" cy="1497747"/>
          </a:xfrm>
        </p:spPr>
        <p:txBody>
          <a:bodyPr>
            <a:normAutofit/>
          </a:bodyPr>
          <a:lstStyle/>
          <a:p>
            <a:r>
              <a:rPr lang="en-US" dirty="0"/>
              <a:t>Kathleen Glass, Ph.D.</a:t>
            </a:r>
          </a:p>
          <a:p>
            <a:r>
              <a:rPr lang="en-US" dirty="0"/>
              <a:t>1550 Linden Drive, Madison, WI 53706</a:t>
            </a:r>
          </a:p>
          <a:p>
            <a:r>
              <a:rPr lang="en-US" dirty="0"/>
              <a:t>Email: kglass@wisc.edu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44496"/>
            <a:ext cx="2743200" cy="1588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10" y="5613417"/>
            <a:ext cx="4651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Washington Association for Food Protection</a:t>
            </a:r>
          </a:p>
          <a:p>
            <a:r>
              <a:rPr lang="en-US" dirty="0"/>
              <a:t>IAFP Affiliate Speaker Program</a:t>
            </a:r>
          </a:p>
          <a:p>
            <a:r>
              <a:rPr lang="en-US" dirty="0"/>
              <a:t>September 20, 2018</a:t>
            </a:r>
          </a:p>
        </p:txBody>
      </p:sp>
      <p:pic>
        <p:nvPicPr>
          <p:cNvPr id="6" name="Picture 11" descr="Color logo high 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5613417"/>
            <a:ext cx="2971800" cy="84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0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7600" y="3352800"/>
            <a:ext cx="10464800" cy="1774825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studies: Identifying foods that support growth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Cantaloupe</a:t>
            </a:r>
            <a:br>
              <a:rPr lang="en-US" sz="2400" dirty="0"/>
            </a:br>
            <a:r>
              <a:rPr lang="en-US" sz="2400" dirty="0"/>
              <a:t>Caramel apples</a:t>
            </a:r>
            <a:br>
              <a:rPr lang="en-US" sz="2400" dirty="0"/>
            </a:br>
            <a:r>
              <a:rPr lang="en-US" sz="2400" dirty="0"/>
              <a:t>ice cream</a:t>
            </a:r>
            <a:br>
              <a:rPr lang="en-US" sz="2400" dirty="0"/>
            </a:br>
            <a:r>
              <a:rPr lang="en-US" sz="2400" dirty="0"/>
              <a:t>frozen vegetables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153736" y="5562600"/>
            <a:ext cx="9906000" cy="9144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Expecting the unexpected</a:t>
            </a:r>
            <a:br>
              <a:rPr lang="en-US" i="1" dirty="0"/>
            </a:br>
            <a:br>
              <a:rPr lang="en-US" sz="1050" i="1" dirty="0"/>
            </a:b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media.spokesman.com/photos/2011/10/20/listeria1020_t400.jpg?fd5af0684d698ce74dd4392bafb4f89a6dc66e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1" y="206167"/>
            <a:ext cx="4937304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486623"/>
            <a:ext cx="88353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of the same equipment for potatoes and cantaloupe</a:t>
            </a:r>
          </a:p>
          <a:p>
            <a:r>
              <a:rPr lang="en-US" sz="2400" dirty="0"/>
              <a:t>3/29 environmental swabs + for </a:t>
            </a:r>
            <a:r>
              <a:rPr lang="en-US" sz="2400" i="1" dirty="0"/>
              <a:t>Listeria</a:t>
            </a:r>
          </a:p>
          <a:p>
            <a:endParaRPr lang="en-US" sz="2400" dirty="0"/>
          </a:p>
          <a:p>
            <a:r>
              <a:rPr lang="en-US" sz="2400" dirty="0"/>
              <a:t>Incursion of </a:t>
            </a:r>
            <a:r>
              <a:rPr lang="en-US" sz="2400" i="1" dirty="0"/>
              <a:t>Listeria</a:t>
            </a:r>
            <a:r>
              <a:rPr lang="en-US" sz="2400" dirty="0"/>
              <a:t> through skin of cantaloupe</a:t>
            </a:r>
          </a:p>
          <a:p>
            <a:r>
              <a:rPr lang="en-US" sz="2400" dirty="0"/>
              <a:t>Flesh of cantaloupe moderate pH/high moisture = growth @ RT</a:t>
            </a:r>
          </a:p>
          <a:p>
            <a:r>
              <a:rPr lang="en-US" sz="2400" dirty="0"/>
              <a:t>Potatoes cooked before eating; cantaloupe is not</a:t>
            </a:r>
          </a:p>
          <a:p>
            <a:endParaRPr lang="en-US" sz="2400" dirty="0"/>
          </a:p>
          <a:p>
            <a:r>
              <a:rPr lang="en-US" sz="2400" dirty="0"/>
              <a:t>Remedy: Need to improve environmental controls</a:t>
            </a:r>
          </a:p>
        </p:txBody>
      </p:sp>
      <p:pic>
        <p:nvPicPr>
          <p:cNvPr id="112644" name="Picture 4" descr="https://encrypted-tbn1.gstatic.com/images?q=tbn:ANd9GcQ-m1TpXyOBvUG-m_WN847ES1qIxBTqxJMUlWN3P1UpNA2gDp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68" y="1239452"/>
            <a:ext cx="3477035" cy="22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WFhUXGRoaGBgYFxgcGBsYGBgYFx0ZFxkYHCggGB8lHBgXITEiJSkrLi4uHB8zODMsNygtLisBCgoKDg0OGhAQGiwkHyQsLCwsLCwsLCwsLCwsLCwsLCwsLCwsLCwsLCwsLCwsLCwsLCwsLCwsLCwsNywsNywsN//AABEIALcBEwMBIgACEQEDEQH/xAAbAAACAgMBAAAAAAAAAAAAAAAEBQMGAAECB//EADoQAAEDAgUCBAQFBAICAgMAAAEAAhEDIQQFEjFBUWEGInGBE5GhsSMywdHwFEJS4WLxcoIHMxVTsv/EABkBAAMBAQEAAAAAAAAAAAAAAAECAwAEBf/EACERAAMBAAICAgMBAAAAAAAAAAABEQIhMQMSQVETImEy/9oADAMBAAIRAxEAPwDqpmVd/wCUBg+qg/onOu9zj7pu2iugxcxUXUsA0cIqnQCnAWwsY4FND4gBrg6OyNCixNLU0jlBgJ2BbKFy3Eamd22PqEWiYibUBWPcuKlAHshvhOG5lAYOpvkLoFD4d0WXRqCd0QHbnqDFY1tMSflytYmuGiSleJof3vMzsJ2QbgUqHtzRukl3l+6V5zWLiGte5tpBndRNrQHath7lAYqu1xBafPsPRIrSkUIqHiB9J2kl1upm6b5dmAqVWwdTrkx1Kq2Orskyb9048G1AKbnNALwTB9bLb6oM9l7pYprdLRN5k7x6qo55mtXDvNKmDpdJnTYSOIVoZRaBqIGoiD7qs5zkNd34lN4aIuC6dtoKTEvI2uipV83rE3qOJHXb5KweEvE/wqnmZANnOaPLPU9FWKuUYgiSNMzzcx91HluKdT8hEhxiNiuhpTgim7ye54TP6NQ6RUGqYg7/ACTpj15H8JrX064B1UoJbO4iIXoOUZmKrA9plpHy7Jc6odZg8c9Q1aIduoqdWT2RDXclMKVzOM9fgqlJrQamtwGidgbWVrwWObU7HkHdVbL8OzFVxiDfQXAexgH7p7WwoJkWPUIrgA2coGuBc4cwEBRxzmWq7f5D9Qj6VVrrtIPVEx00GL/P9wudlIAtEImIaglcUXv1AG47qUGfdQ47EGm3UGl9wIHE8noBygYBxPhHAVXF78LRc51yTTbJPdYjWZhScJFQEdRstLe39NCnlacsBXD54SDGalj1oLpjJQCcMcVMx0qOoxB0q5DyHC3BQoTKbPh1z/jU/wD6CZApdnIPwi5t3M8w9kVg8UKlNr27OAKKFJXLhy25DnENmNQnpKwSJ9TpuoXkzMLWIxlJmpxcPKJN0mr+IajgDTpgN/yM7dUIzUE8V5m4aWT3SXDYmo+oJcYG8nomzGtxLjrJdUAho02vsRy68I/Kv/jmvVAdVqmmOQB5vrZvvPomqXZmmReGc8ptruFWL7EpH4xxrP6lxpRp7HlX3EeCcNRbcSernm5tcwlZyDDVJJptDTsQXSTyQ7pvCT8mUH0bPMMbiS4zKsHgzFk/hTALgVPn/glzPNQdqHDHfm9jsfQwq5lTn06skFpaYIIgjsQVXjWeBOc65PcsKZZe7oIB+l0JSw4LWtf5gybzB9wklPPQKUzaNhuu6GanSXAzOx6joVxxnRwb8VFrKBcDDx+QxJ+myo2EzMl7S8anDZ3I9Vca+OY8v1nVA2jhVemwOqOeGWkgQeOpCth8RiaTvA/fiwW2JkfVOfCmOaAWNtB+91UBUt5olEZHidNb1QyoHXKPXcLUsFLi6nlDb+fyz0SnK60iZReXYr4lWoN2gCPUEyq5JML8P5eKFEM7kn3Mpg50JblmbCs6qGgxTdpngnmPRMam0IgIGVg+QgcThXMcHUjpPI4I6FE0sMGnUEQsY6wGZh/ld5X9OvojnFUbxhUc5oZS/wDsdUZTBG8nzOPs26e4PEvpDS8lwizuff8AdFMw7cFz2UWGxDXiWmVLCIDilh2tAaAIC0pIWLQx58ZiFoDSLldyo6gBUhzsOnZdgqFilC1MSKGqwblTsSDxfmPw2aG7nfsh2FB2JzCm3ykySNgl+V4tzBoDABJI9JVap5qGNEDU4m5PToE2OfU4BO5G3RZproZevyMzmRcS0nQOsJHmWRtjV8YiTz+6Y4TG060zEN5590r8R1Cfyg6SLRslTdM0oKMFQmqGAh0m7nXETuU+rYt5caFNvBDfWYJKU5ZgSWOImwsAN77K3+GQNXxXN07gA7yLT90+9JAyixeEvDTKDNb4NUi7unYTsrGCQBJMjeBY35/kpDgsU7Q+HN1ebTItN4nab9wiaOPfH4gbqj+w2BgbkiRz8gpLV5Y0hxm8Os9sAgQZtPT1sI9VWMVhqzakC9IiTP8AkDMehB+61mHiF7KzqVVzYkaSGn8rhaOHRtMdF2zGtqhtVriGAkSSZIuLaTG8XKDTCiE19bIaQCRIBExztaEuzHKqWKYdQ0VhbUL7TBMbj1RtRw3B3tI3ABJ83vO3dbr1Qz8SCbQIub9PpdBVdBap5z+Lh3OZVBgHT29Qe6JbmWlljtsn+f4F2Io/EpguvcEXjuN7fZUGqS2xELozNoi28j+liSHB4O4vfdZiq8i1pN0gp4gxupxVkb3WeIFbGrK0wLqbA4z8QDkJFTxhaD1RmRO1VASisfIHs9ZyjF6WS4xMD3Nk18HZcaVOprJLnPqGf+JcYVPfh3VRRpt//Yxx9GmT9l6Th+nRZA+SbL8Myk3SwQLk9ybklTPKiDrLAb77ImJC5DZpj20KL6rtmNJ/YfNEO2sqX4xr/wBTiKWAafzEPqR/iL3+SwGNfDGDc6nSq1B5yHVD/wCVUz9GwE/c2Vqm0NAaNgI9hZc/EAWMBvwzmHVTcWn6H1HKY4PMJtUgO9bH9j2UYdKixWEaQS4bC57LGHGtvULFWqOHrQPxCO3QcBYt7Gh5z4Q8TisPhVD+IOvKslSqBzCo3ivKm4eo2uwEea8Ky4DE0K7WubBcd5Nx7LNXkyY3gwCATPyRgoADzOv0CGbUMATYLJQgaZmOZChTc9gDTHrJVF8R1HPYx9SSXAn/ALVpzlwNM6trKp+KiHNYW3aBeCg3+yGS/VsW0sC74YqBpIm3dHYLw/VcQajS1nLuYRfhvOPwi2BLbtCjZ4oc4uZUs0ggAcI18giJ8swlKm8ljzUmx/dQ+IMW9r6bWER9/VbpEUaJe0tJNxH2KrmNzUvfJ3H6pUm3RqkoPMNmRoOng/eUxxGclzB8MHVJ7XVJrYwuHmKmwGaCNJ6gzN/Zb0vIPeHofhTOXVzpu0tLSdrjn0VuxVcta4xIBEAbxIvzJ3svPfBjPxXvBtsPQ3E9NlecNWDnaS6/aPUD3CjpJOIdcqsS5jldWtVLw06hZgMAdZAn2uFrBZY5mGNJzSBcWjUZJ1GDYC6OxmY/BeC/WG3iL3LeRHYi5tKDxniKaOoAAl0ODgS2LyYB8vp25RVaGEmVZgDVDCA5oMN1XcN7mLCLj/qE4xXw28kbtbBngHzDZUnNCBUc6mGaf+Nhx0R+TYstJe7lu259Y5T6x8iLRa8O1lNkF09Tt6mRtuq94myJlUF7B5+YMg9yOLXsu8tzYujUyGyR2NzNjeyMqY4B4LQZB0uFtuscj06KauWPwzynGYcscWkEQYKmoYfUJEq7+Icsp1nAiA8ug9x3nosy3I6WqHOAa3Y7XHVdK8qaIPxulLbgHzdpHqCn+WZEXDUww8Xjh3bsU78R5fUZDwdTe3HRE5ZDGNcbzuh7qG9Bt4LZJcXSHBxGk7hXqjsqfWyT4rPiUHllYXaQbHs4chWDKq7vhtbVIFUDzD9R2QpoM5UlMoZpv6oii3qUUzEeYYltOm+o4w1rST7Kr+BcFrdVxr7vqmGzw0dPp8kF/wDKOLc9tLB03Qa1RoeejSeTwFY6GZ4XDUGMFVuljQBpOomBwGogHJKUZyX+XSJE+b/xUlHPcO92ltVs+sfdEPqNcLEEGRYgiyDCiahUB2XVXzeXjc/oFA1gZft9lNRPXndBGJZWLNSxMYo2YYRtVhY4SCFWMuy1lJlQUp+Mw37t4VwckWOH9PXbiAJa7yVPTgrGCsPmADRr/NFwjqrahZq0lrbWEazPWbNCYYHAMc4Oc0H/ABEffvCc4mjTbBEarapE+WZjsp639DrP2U7GsaxoFQiH7at46ntuqpmrmho0tpgkXgyIJse24+aufiyt+GGwTuLQABHoZ6bLzasIOhpMCZkzv0m49ZWwqHThN8JrYc0t1Dct29I6qD+hEl5Iud+LrtzyGwBJ4A+8oLB4giRxJBHG/CpCdQfiqDogvEcCReOiR18G4kukRwrLlwpPaS9oJ4/4+vqha7aTSdTSWXDeTI4WTgWqVfGUHMMOEIQlPHguMAagTsUNi8odPlAM9DZUTRNof+AMfLqjXHgEe0yr1W1Wez8xLdMDZg5M9uR1C8s8Ol9HEscRFy0zYXED6wvUcNivNAg3uZuDA4PufZc3mU1UX8buRZm+Jq/FBEBm4kkgkWNuOUPm9UUgNIhrxLhPLr2BXVXHMfWdTfq5bH9p6/MpXn+Be5zqjbsEA3gyABEFbPxQ6f0D1MyZ8PSGCSRLiRO835UGAxbpBnyt+d+nMIJzSIkcWB9e6iruj/c/urREaWKpW0uiTYzcTY/zdFU6fmkG09Zvvb6pRltJ7jNyCIvyB0TYVBDpHp6Tb3soaLZZI/HNeXDkfUHn1tHuiMjNM1Xsc0EkW+xS81RBIAEkT69P1Q+W1Q3Ft439hG6CQWW+vRdTAF3Ni4+30Q1BoAdOzjzx+yMqYprnN5LQQq/mlWHSDboD1SBLT4Vx9ywxY2jorVjMrZXAklrgLPbZw9/0Xl/hLGTVv2XqOCqCzZXTnrkiwbANcx4ZUtplrXH++OR3Q+e558P8OiWuqT5puGi4vB3mEfn7afwXueJ0AkXIIMWIIuFRsDihTaHvMuLiS7rbk8wl2/XobCoVjcne9zqr4JIkk9eoHTskz8Kyo4sOo6R/bAb7kEz7p7iccastJADaclkktqBwi5ja9gDKEq5HUDbBpDpnTqY5urYi8RspJ/Y4Jg8MwktaDG12kiRExPf9UYxrqLvw3FpP9rfyyeSFyzJ61JrHUi4uB8wdcFp/9vXb5KxOwDajC0nzgAzEHqY+yztNUL8P4n0sYHsLos4gy4HqRzybfJWPA5hTqtBpvDh2Nx6jcJDUykFtxEiSNvmRdLsuptoVDUaBr0lrmg/miD8x36o58n2K83ovOpbSyljmuAIIhYq+wkFdVqHGiRrEtBm/a4+qJcZCHfTmQTYjpMm9ku3EHK5G9Ss0tDiAQPMJ2tcGOTuosbjXgDTTL9QH5TZoNi6T9hdRVS1zGm4giIn820ED59EK950Qblt9R56C/t8lFMq0V+tpa52qo86NUg3cbkxe/Uf9oPE5jhmk7mY/tMgjqHev0QXiprw/4zNx+Ybt0g2PQ/zok2JrMrNDhYjf3M7royqSbJ8aNJ1Uyd+RG/TgpOXkbbdf1WYnHkjTMjup3sBYNk/QnZBQxhY6eORwU4w2IZq1GnqHDeZI4Vde0hP8pwVQhrgdMiZtN4jf5rNGTDcPhGUwXEwT2n2Ub2TJAO/WLekJr/QVGNDnX1XBkbCOIuosRRjSSZkmD0gX3P3Qo0EOMd0N7Ez19vT7Kx5XjdTmg8iT7Aie02+qRZtVaYgCBaRyeqIyTGAETuyw7i5hLtVBy4wh9Co55IqbGxIkiJm6ZmvDNL9MTFgTM3+pCUZlmJa+WwJF273/AJ+iXYTGOLonfg9f5dL6tqjeyTCM+qkQIEmeONgPulWXUDVeG+t/17ptnGX1CwOAJDd7E73/AJ6JLRa6fLu289Iv0sqZ/wAk9f6LzSwzWU2saBqgX9I7oXHkC/TvYnpCX4jOnBobB1QL7+8d1DicQX0x1G/Weqj6srUap1CGk7jgA/zug6OOHxxAJMAQN+q4xOI0C5k/yymyBh1GWEveCW/tPCdL5Fb+B1gfiPJIte0/ayJdgdUOqOAvBaTz7JnVqOw1EkMY4tg2sYMB3HBj5pe/GmrSLi0g2McCDIB5HX3SDKGhgadOXtJYBI1iCNXcb9NkywGfGk6m4YllVpJBDhDx2jcbLjBY+k9jhVpm4jTpMGBx3SPNMpbp+LQY4M5aT5gd4AO3KOX9iv8AhZ/GPiE1KTQA5m7omzhYD7lVAZu6GhxGmdvnb6/QJJiMU8t0VJ8sBoPAvYdlqg3jj1uq+t7Eevov/h3OqRrPhp2tJkAA7ADvBsrZ/VF/5Y0x/dIIPE/y0LznwOR8Z1uN+AbfI/ZWmmz4REV7tbJYXAum58xAvyPZQ8ij4K4dHFLDBpLmVAWRpLTJBcTI54n6Kw0tJa0xEgWtyJgx+6UZTSpupCGCHeZwBBv29LKw06YLQObfpb5BDPINCHO/I3UTH/sADzyqzjKT5NVjxFwWnaB9QfdPvFOdNw7RqYXSYibAbTe432Cr2Q46niPi04dAOzjc6twCOkGyVqcjIQf0hf5g6AbxJ/dYn1fwlT1HTXqgcAgW+qxP7r7NB3WsEvxdcsh3RNKmyQY6uQSx9pPldx2TaVFQ2w9aCSYvBkc+qWZ5jHyGt06SDPb0b1/ZA0KxDGSQS0Q49eEHmeJGmSfQ/p/pSS5KMUZ3qbTOlxc0gQO1/sqtRDoMbcqz4irLAHCLQIGyUvw+gyLhdONcENZor0wum1Db9P1W6pPRRA9VUkM8JTD6nUC/vxKtfmDRqAm1wNon7CfqkGVtDWA/3bk/X7R7ppjcQSGuJ539/skZRBz8zaRpAcPN1BB6SALJTiMQD/yMzFw2OULjXmSRebR2PdDPqAD6DrCMQGwVzjM7e9lxh60VOxnnpdaq1f4UHUqwZCZIWjurXbYPM2sb2ldUqGmNFzMm/UcpI2sXCOf5+yZ4bES0XtyEmlBsu9j/AAePc1ppudAJve49OVLWxjDPw2ifYEqv1azZF9vmtseAbWspvJSh1aZG1hvNp9vdCVq+km+/6fRCYjFGd/ql2JxBPKZYor1Agu+JVsJFlYRjDScWwNflh0SGxuPU7ShvC2DuDBkm0Rb1lS5xhCKjmRDTczE3i0CYP0R4sBzKEvxtR3wyHBwDQNLT+URcOnknqE88N0i1r/iNIqO5eQQ7hstG0fokGAdQDDqYGuu3zEkbbxYAj35TvC4v/wCoMcADILdU7RAvf0SbXEGyPqeHDnebdptFokC3v0QpDXPOqJkgG5G8QdW/O28oVj6jnuboP5pDiBcXME7xEieFt1CXSR0IF5Bteduqj0UKt4gpkvIgQNrbncgx6/RIRIOk2v8Av9OVZM9wha4mewO/qL7m/wBVV61QhwJ953XV43UQ2oy1eDyRVD5PIj1G1xflWTBUKD6zi0ua5oAcLD08vFouFQ8BjQ2wMXmb/KPdXLJsSy7XHzOFiJ/LPXqo+ROlfH0XTA5gzUKemHASY2gkges7ptRxIcDB+Z6FVTDgN8xIIYPKeQIi/VMcPUaQSWiXtggWMGdz81Fa5GeTvMMkZiwZqS2baTtFoBHEBS4DJmUx5Ybbbt7JdSqf0zKVOix+mY2LtImTJmb8Iqm+psbXk34k2jpECVnDVjFwadjZYgtZ4cPf/VltKEh1JfjGSLhFUqocJaQR2/llDidiupokmVXMX6HSNjYpZj6ZcIE7W7n2TfN6Mgltx0VRZjdDyx5McEzbsf3Q9PlB9vhhLqxi4vsR6cqCoZgz7dY+y6r4gExcntsgqzHEW25P7lHKM2c4msEuqOXVZ0k9FFurZzCLdHeFxGprflB2RRxvlg3It2jj1iEgwwe0yPkjKtWWj+XWaCmT1MSSBvPznug6r4PNu/so21Y5UVWrKKQKdOch6rljnrlMkKdUnkGQp21IAM+37ocBbeVjE7q0rr+rtCEDVLTpoNINMdUJXWFol7g0XJKx8cfZPPB2EDqpedmif9oNxUKVcLRgclcylriYj8M/3R9r89ilubvLnajTDSLEAWJN7mYkwLKxVc4eMG/4ADRLgSBPlkTfZvl1FUKs92ktjcyId8pUcV8lNP4OzRduYAPAInrdE4DSNTgCC2NIvBv9/wB1HTIA8ztxH+gp8notqVA0uIG4AHI27p30Kuy55RiWmC+Rad9pAkETIlGYhgcTEflmASkGMqxpYwls3sI1AGDuOqZ4DFOa0ARHSJMX8vbj5Ll0vk6EV/N26WCxMPJPWTzCqWbNIMd7eiuWfMcXmoCQORyCPuqfnb5cDeee5Cv4iXkBKNYp1g8ycIixHukb6YtwTusZWIN91XWaTzqHpuAzHUwwRMc/5IoML2SXEVNI8zXEXiIsDI5hef4TM9JB3HQj7J63P9OmGiJv/OFzPxtPgutposOWZgaIcKlQkyHEu7gbXgQUUzN/7i8Omf8Axnnb0VRxbfiu1PcYBIseOhQmYVQ1hDHFo/x4Q9EzWF8GbdCCFi8v/rP+Tz6WWJvwA/Kes18EJ1N8juo2PqFCMdfS8Q7qNo69kwlL8ywHxHCB/wCwMOB4j/tOIgfE0BEiIPIVH8UZURNQbcq7sw5a4t1X3FrEd+Cd9kHmFEOBa608jYopwD5PMcPXcDaf50RoxgcL3+6LflejFMpgiHkQTte11xnORvpVXNNiDBhO0mKm0Kq5ujMqwLnm3Jgfz1QLnQYcPdXDw5g2Elz3adIAAAMySBMD2+a2nEbKrOH5ZFNwDdDmXJIsWmBvyfZJq+B3tA4kb+hV68QY8YfQ0Uw8uHmnVJIPlEjfaT7JJjg7EjUWNaWiPIDDiY3J2P8AtJnTH0kU6rRIUJonlXIYGmwEPpvJDQ4GDE8NJvbYTwgcbgvNZmk7wBIEdT1+aotiepW3UCFyEyc2b/fdB4pmxTUUiXTWyVHKZ4WhDZPKzMapURAtPujn4Fr3/hwR05/nKHa20/Lf+FWPwnlnxG1S46XCIO/XgqenBkis5hl5pu0gTt/AnvhPDyx0geYkejRHHqB9VziMFUL/AMpABgE9pvB5PqmGRUSCRy0yf2S61+o+c8h2Oc+nhvhUnjW6SRYHT+Wdv+QP/aq1TBvDdWkkbDS33946pjm+IPxCZ3Mngnt9Aj8sdVZTa4MDmkOJBg+Y7X/tQzwgtVlcbTJsGE2jm37p7keC0mYuR6bm+90RSohgFSo9wbEjkyT+W28Ruj34prqg0PO0EACI4I5HzQ3rg2cnWYVAHa2wZIkw51m3/wDXn5qbE4thAaDpcL9JHbqhKuZUmEUryYHYc78JdjKkPsOsb7RsVKFCTMKwDbySbC3Pcj2VNzQeZWHGY+ZEEH6Sq/XYS48xb33VfGoT8nIuqA+y3VA+ac4PB6wRyBtcGOqBxmBNM9QrrRJ5AmOIUorTuSp6dMETsh3U0ewDbD5mYiUPUc4mf56SoMHhQ83MR2lP6uEa5nlPG/8ANlFzLKK6RZcq8M4J9Gm59d+otBIBbAJ42WlRY6i6xYNR7E0LpRgLoErANuaCgsVhpnujiVw8LAKB4qwRZpqNsQeOOZ7XCNo68VQZWfBdJYSNzoj8w6wQnedYYvpVGhuokGBt9+eVS8kzR7Guw+kjW8FpvLXtkWA/ysCmRjnMMujZoM9bRHIU+TNqOedLiLSf58k8eGVR/iY2IIPpBSXL64pPfvJOme236hDXQc9lhoOBpA2a+S0PeZPldpjuTp4smNJzKdJpAMg2NgCTvJg9rJHTwhfTEkANe4zwQYk25P2Kd/A+IzcfDjQ2PygiPMZHkiLW4UaikOMViKT3lhkuF3NcPKy0kzaQZ3vEbIajkfwWnS6dTTpklzY3DgYtb/vlF4HL3vawVXtLGuHX8Ro8rS50w6Rx6Lo0tFGHEOItqaQBE+UXM2EW39ytYGFOr+H5Gprg4kA7gjeHRfhJszyxzLESI3G37hX7CsPmJB2M7aTYbQbXOyW5zhw5oNmmIHccAJs+R0XXjR5w9kGE/wAvy19SBOls7n5c2mYCXY6nBPZNMvzcNpOpkSSFfTc4IpK8neMy8jVpl4BgwD+Y8cbQmlLM9FNrQ0NfHmjlo78mFvJsW7Q8GAC6Y2tG88pZiML5w4EkTefXZSt4ZRKcosWEzNhaQTsBc+l5S/DVtDqgFpM8xB5QrKI1EuEG3WPVKsVji2rIPY+iCzQvULbTpjU18Tbp3Ws0zum1pawjTNgIEHnsbyl+CzDU27htH8M3UTcoa4l8TN9O9kFn7Gb+jnE48V6ekkNh0j0hRYav8ObxI63++ycUcoAplwa0/cR+qAr5fTcwOLiHDrbndMmuhWn2DAAvDy713nsUTTqECSdUoXEYYtO4IOxB+6GrvLTY6o72ReU+gLTRNjsTeLQL/wA6ofA8u6kT/Pmh8Q0kxMA3J6dvumuWZP8AEZrBlrZJAsSADMCN7fVaRAtJ6OEJc17XaNQMgb6eSew5/wBKTGZQRAdcxciYO/W23KdHMKcMYKZ1kXG0MNyS70kx7I7EPa57dbYOk6b/ANsTcfRI9MdZR5fiqJpvLXbcIzAZc6oNWzdh3PQKfxBSBqQNuO3W/qrX4Xw1mh0tDYgdRt07qmtzNFzi6FWH8PQ3UCABMknjmIUlbK6rAS3ztg3Bt3BOwKsGYVfxQ4U9OizukFpG2zuqZ5ZSbWAG0gzZoBEDYAiCJ3jqoPZX1PK6lC/T2WL0yv4YBcTA+voto/mQv4xk0WXWlcUyu4VSRyRxdacV2VgHB22WMC4hl4+nsvPPE7HUsQHNMbPa4GTIi/TdekVKcHlVPxplOofHYJLY1NvtNjARXDMOaFLXQpVJn4jA4zFyd9uQZVLzykW1+zgPXpCungusK2AYJGuk5zXC0hrjqBjeJJEpR4xy2afxGjzMvb/Hn90zRkQ5LWLSAN5gibciT7q0YfHaWNlskgyR7Tq952VAwuM/F1iYcBt1VrytjKhltyQZ3sdXN7bH6rn2oWy6S5hWp6SHsdpDhIbcOsLjaINhPZGZX8M0y3T5J/NMQCI9vZC1KDm6gHTEkCL7gHoI3/gWsTVbTDqj3aYFxfiwuDb17pUE7zE+cBoAB2DdmgDZxBvO+3ZUzPsQ74huSBMTFvT+cpxU8R6xqZY86gJPFjyfVV7O8QH32MElUyoxNPgSYmtq68fz5oQVINlLWf8AJDuC6kiA0w2PIHpx+yLp5gTclIWMJNlM1rkjwgrTG+IzFxBkoHDYc1XduT/OVFhsM+o4NAKd02hvkFg3tz3QiQa2T4PDNgNaIHU791YMOy8SZHQILLqDQNRgFM8E8BpLjOrlS26Wwod02kDyua43Md+pjdCsZUqEzTEcn/SNoYNodLQI7fqmYrtIiQHdlJudDwqWbZQWXaI5MCyrzsGWiW7Hee/RejFsSC6Z2BSfNcshpIInpwnz5PhiaxeSmvZI0iA4/ZW3w3iCKeg8CB3EG6q1akWu73Nk4ymtraA4mNnDptc9d/uqb6Exwyw4XKj8R9TURPljaxFye8lNMc78PTPmAs4j77SI4SdzLk0HDVEQZgEX1C9+Furi3hgdXIJ2Gifme2xUOWV4KvnJBiq0EAnkRcWNjtyrjkdUupg9IjY/fsqznTx8Mg36byJmVJ4RzQMAbUNuPaybabyDLjLO7GYZrCxz3uD3Q0Rqc1wJBgkTG/peE6fXpNcabHaSGtdt68/JKMdjcO1vxGtc69+oJ/uvx5kDkL2uuHajAF5MdrqWuimey2DFf5WPN1iWGmP8vstqI0JqRUoKxYvQOM6BXDqdw4b7LSxYx29s3QOLYZiAQZaQdri8/ID3WLFglX8EY1lHFV6LiWMqMdTkSdLwfKbb83VzxuFEFrgJgyODwVixUAeVZvhfgVqlMbC7fR14TzIczAbpuHcxteQSFixT8iqGw+Roczl0g2Ajbido6LnE4qm+xuIuIN/n6LFigkV0JM2LXaTTEdOPn/pJH4Vx8zjba289uixYujHRLRG7KgDBJmbiyiqZc2N3E3nb6LSxPWJAnLsO0WJiRPmE2/8AWb36J5WyAU6YqatQAMCIses+yxYp700xs5QV4Zwf4klokfconPcpArsLf7m7dxytLEl/cpP1B8PT8oB5J9kdTpN0W4W1izGQZQrBtM9SltTDaWl4cSdwtLEoX0J6eaPFSSSeqZPxzajTuD17rSxO0uySbEZdzFxMf7UGFxBm28/dbWJ2L8h7c4fTGkASLDbaNpnZLP8A8g6o8FxttHEdIWLEElDafIdjMYw0YAiP0SXDPMTEDsbraxNlcG2+R1Qxz2N81wBuP9pv4cxNXEP+DhWBzoE6nBoA6knj0BWliR4TQy20X2l/8fEgGpiqms/m0BobPRoMmFixYt6Z+ge+v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WFhUXGRoaGBgYFxgcGBsYGBgYFx0ZFxkYHCggGB8lHBgXITEiJSkrLi4uHB8zODMsNygtLisBCgoKDg0OGhAQGiwkHyQsLCwsLCwsLCwsLCwsLCwsLCwsLCwsLCwsLCwsLCwsLCwsLCwsLCwsLCwsNywsNywsN//AABEIALcBEwMBIgACEQEDEQH/xAAbAAACAgMBAAAAAAAAAAAAAAAEBQMGAAECB//EADoQAAEDAgUCBAQFBAICAgMAAAEAAhEDIQQFEjFBUWEGInGBE5GhsSMywdHwFEJS4WLxcoIHMxVTsv/EABkBAAMBAQEAAAAAAAAAAAAAAAECAwAEBf/EACERAAMBAAICAgMBAAAAAAAAAAABEQIhMQMSQVETImEy/9oADAMBAAIRAxEAPwDqpmVd/wCUBg+qg/onOu9zj7pu2iugxcxUXUsA0cIqnQCnAWwsY4FND4gBrg6OyNCixNLU0jlBgJ2BbKFy3Eamd22PqEWiYibUBWPcuKlAHshvhOG5lAYOpvkLoFD4d0WXRqCd0QHbnqDFY1tMSflytYmuGiSleJof3vMzsJ2QbgUqHtzRukl3l+6V5zWLiGte5tpBndRNrQHath7lAYqu1xBafPsPRIrSkUIqHiB9J2kl1upm6b5dmAqVWwdTrkx1Kq2Orskyb9048G1AKbnNALwTB9bLb6oM9l7pYprdLRN5k7x6qo55mtXDvNKmDpdJnTYSOIVoZRaBqIGoiD7qs5zkNd34lN4aIuC6dtoKTEvI2uipV83rE3qOJHXb5KweEvE/wqnmZANnOaPLPU9FWKuUYgiSNMzzcx91HluKdT8hEhxiNiuhpTgim7ye54TP6NQ6RUGqYg7/ACTpj15H8JrX064B1UoJbO4iIXoOUZmKrA9plpHy7Jc6odZg8c9Q1aIduoqdWT2RDXclMKVzOM9fgqlJrQamtwGidgbWVrwWObU7HkHdVbL8OzFVxiDfQXAexgH7p7WwoJkWPUIrgA2coGuBc4cwEBRxzmWq7f5D9Qj6VVrrtIPVEx00GL/P9wudlIAtEImIaglcUXv1AG47qUGfdQ47EGm3UGl9wIHE8noBygYBxPhHAVXF78LRc51yTTbJPdYjWZhScJFQEdRstLe39NCnlacsBXD54SDGalj1oLpjJQCcMcVMx0qOoxB0q5DyHC3BQoTKbPh1z/jU/wD6CZApdnIPwi5t3M8w9kVg8UKlNr27OAKKFJXLhy25DnENmNQnpKwSJ9TpuoXkzMLWIxlJmpxcPKJN0mr+IajgDTpgN/yM7dUIzUE8V5m4aWT3SXDYmo+oJcYG8nomzGtxLjrJdUAho02vsRy68I/Kv/jmvVAdVqmmOQB5vrZvvPomqXZmmReGc8ptruFWL7EpH4xxrP6lxpRp7HlX3EeCcNRbcSernm5tcwlZyDDVJJptDTsQXSTyQ7pvCT8mUH0bPMMbiS4zKsHgzFk/hTALgVPn/glzPNQdqHDHfm9jsfQwq5lTn06skFpaYIIgjsQVXjWeBOc65PcsKZZe7oIB+l0JSw4LWtf5gybzB9wklPPQKUzaNhuu6GanSXAzOx6joVxxnRwb8VFrKBcDDx+QxJ+myo2EzMl7S8anDZ3I9Vca+OY8v1nVA2jhVemwOqOeGWkgQeOpCth8RiaTvA/fiwW2JkfVOfCmOaAWNtB+91UBUt5olEZHidNb1QyoHXKPXcLUsFLi6nlDb+fyz0SnK60iZReXYr4lWoN2gCPUEyq5JML8P5eKFEM7kn3Mpg50JblmbCs6qGgxTdpngnmPRMam0IgIGVg+QgcThXMcHUjpPI4I6FE0sMGnUEQsY6wGZh/ld5X9OvojnFUbxhUc5oZS/wDsdUZTBG8nzOPs26e4PEvpDS8lwizuff8AdFMw7cFz2UWGxDXiWmVLCIDilh2tAaAIC0pIWLQx58ZiFoDSLldyo6gBUhzsOnZdgqFilC1MSKGqwblTsSDxfmPw2aG7nfsh2FB2JzCm3ykySNgl+V4tzBoDABJI9JVap5qGNEDU4m5PToE2OfU4BO5G3RZproZevyMzmRcS0nQOsJHmWRtjV8YiTz+6Y4TG060zEN5590r8R1Cfyg6SLRslTdM0oKMFQmqGAh0m7nXETuU+rYt5caFNvBDfWYJKU5ZgSWOImwsAN77K3+GQNXxXN07gA7yLT90+9JAyixeEvDTKDNb4NUi7unYTsrGCQBJMjeBY35/kpDgsU7Q+HN1ebTItN4nab9wiaOPfH4gbqj+w2BgbkiRz8gpLV5Y0hxm8Os9sAgQZtPT1sI9VWMVhqzakC9IiTP8AkDMehB+61mHiF7KzqVVzYkaSGn8rhaOHRtMdF2zGtqhtVriGAkSSZIuLaTG8XKDTCiE19bIaQCRIBExztaEuzHKqWKYdQ0VhbUL7TBMbj1RtRw3B3tI3ABJ83vO3dbr1Qz8SCbQIub9PpdBVdBap5z+Lh3OZVBgHT29Qe6JbmWlljtsn+f4F2Io/EpguvcEXjuN7fZUGqS2xELozNoi28j+liSHB4O4vfdZiq8i1pN0gp4gxupxVkb3WeIFbGrK0wLqbA4z8QDkJFTxhaD1RmRO1VASisfIHs9ZyjF6WS4xMD3Nk18HZcaVOprJLnPqGf+JcYVPfh3VRRpt//Yxx9GmT9l6Th+nRZA+SbL8Myk3SwQLk9ybklTPKiDrLAb77ImJC5DZpj20KL6rtmNJ/YfNEO2sqX4xr/wBTiKWAafzEPqR/iL3+SwGNfDGDc6nSq1B5yHVD/wCVUz9GwE/c2Vqm0NAaNgI9hZc/EAWMBvwzmHVTcWn6H1HKY4PMJtUgO9bH9j2UYdKixWEaQS4bC57LGHGtvULFWqOHrQPxCO3QcBYt7Gh5z4Q8TisPhVD+IOvKslSqBzCo3ivKm4eo2uwEea8Ky4DE0K7WubBcd5Nx7LNXkyY3gwCATPyRgoADzOv0CGbUMATYLJQgaZmOZChTc9gDTHrJVF8R1HPYx9SSXAn/ALVpzlwNM6trKp+KiHNYW3aBeCg3+yGS/VsW0sC74YqBpIm3dHYLw/VcQajS1nLuYRfhvOPwi2BLbtCjZ4oc4uZUs0ggAcI18giJ8swlKm8ljzUmx/dQ+IMW9r6bWER9/VbpEUaJe0tJNxH2KrmNzUvfJ3H6pUm3RqkoPMNmRoOng/eUxxGclzB8MHVJ7XVJrYwuHmKmwGaCNJ6gzN/Zb0vIPeHofhTOXVzpu0tLSdrjn0VuxVcta4xIBEAbxIvzJ3svPfBjPxXvBtsPQ3E9NlecNWDnaS6/aPUD3CjpJOIdcqsS5jldWtVLw06hZgMAdZAn2uFrBZY5mGNJzSBcWjUZJ1GDYC6OxmY/BeC/WG3iL3LeRHYi5tKDxniKaOoAAl0ODgS2LyYB8vp25RVaGEmVZgDVDCA5oMN1XcN7mLCLj/qE4xXw28kbtbBngHzDZUnNCBUc6mGaf+Nhx0R+TYstJe7lu259Y5T6x8iLRa8O1lNkF09Tt6mRtuq94myJlUF7B5+YMg9yOLXsu8tzYujUyGyR2NzNjeyMqY4B4LQZB0uFtuscj06KauWPwzynGYcscWkEQYKmoYfUJEq7+Icsp1nAiA8ug9x3nosy3I6WqHOAa3Y7XHVdK8qaIPxulLbgHzdpHqCn+WZEXDUww8Xjh3bsU78R5fUZDwdTe3HRE5ZDGNcbzuh7qG9Bt4LZJcXSHBxGk7hXqjsqfWyT4rPiUHllYXaQbHs4chWDKq7vhtbVIFUDzD9R2QpoM5UlMoZpv6oii3qUUzEeYYltOm+o4w1rST7Kr+BcFrdVxr7vqmGzw0dPp8kF/wDKOLc9tLB03Qa1RoeejSeTwFY6GZ4XDUGMFVuljQBpOomBwGogHJKUZyX+XSJE+b/xUlHPcO92ltVs+sfdEPqNcLEEGRYgiyDCiahUB2XVXzeXjc/oFA1gZft9lNRPXndBGJZWLNSxMYo2YYRtVhY4SCFWMuy1lJlQUp+Mw37t4VwckWOH9PXbiAJa7yVPTgrGCsPmADRr/NFwjqrahZq0lrbWEazPWbNCYYHAMc4Oc0H/ABEffvCc4mjTbBEarapE+WZjsp639DrP2U7GsaxoFQiH7at46ntuqpmrmho0tpgkXgyIJse24+aufiyt+GGwTuLQABHoZ6bLzasIOhpMCZkzv0m49ZWwqHThN8JrYc0t1Dct29I6qD+hEl5Iud+LrtzyGwBJ4A+8oLB4giRxJBHG/CpCdQfiqDogvEcCReOiR18G4kukRwrLlwpPaS9oJ4/4+vqha7aTSdTSWXDeTI4WTgWqVfGUHMMOEIQlPHguMAagTsUNi8odPlAM9DZUTRNof+AMfLqjXHgEe0yr1W1Wez8xLdMDZg5M9uR1C8s8Ol9HEscRFy0zYXED6wvUcNivNAg3uZuDA4PufZc3mU1UX8buRZm+Jq/FBEBm4kkgkWNuOUPm9UUgNIhrxLhPLr2BXVXHMfWdTfq5bH9p6/MpXn+Be5zqjbsEA3gyABEFbPxQ6f0D1MyZ8PSGCSRLiRO835UGAxbpBnyt+d+nMIJzSIkcWB9e6iruj/c/urREaWKpW0uiTYzcTY/zdFU6fmkG09Zvvb6pRltJ7jNyCIvyB0TYVBDpHp6Tb3soaLZZI/HNeXDkfUHn1tHuiMjNM1Xsc0EkW+xS81RBIAEkT69P1Q+W1Q3Ft439hG6CQWW+vRdTAF3Ni4+30Q1BoAdOzjzx+yMqYprnN5LQQq/mlWHSDboD1SBLT4Vx9ywxY2jorVjMrZXAklrgLPbZw9/0Xl/hLGTVv2XqOCqCzZXTnrkiwbANcx4ZUtplrXH++OR3Q+e558P8OiWuqT5puGi4vB3mEfn7afwXueJ0AkXIIMWIIuFRsDihTaHvMuLiS7rbk8wl2/XobCoVjcne9zqr4JIkk9eoHTskz8Kyo4sOo6R/bAb7kEz7p7iccastJADaclkktqBwi5ja9gDKEq5HUDbBpDpnTqY5urYi8RspJ/Y4Jg8MwktaDG12kiRExPf9UYxrqLvw3FpP9rfyyeSFyzJ61JrHUi4uB8wdcFp/9vXb5KxOwDajC0nzgAzEHqY+yztNUL8P4n0sYHsLos4gy4HqRzybfJWPA5hTqtBpvDh2Nx6jcJDUykFtxEiSNvmRdLsuptoVDUaBr0lrmg/miD8x36o58n2K83ovOpbSyljmuAIIhYq+wkFdVqHGiRrEtBm/a4+qJcZCHfTmQTYjpMm9ku3EHK5G9Ss0tDiAQPMJ2tcGOTuosbjXgDTTL9QH5TZoNi6T9hdRVS1zGm4giIn820ED59EK950Qblt9R56C/t8lFMq0V+tpa52qo86NUg3cbkxe/Uf9oPE5jhmk7mY/tMgjqHev0QXiprw/4zNx+Ybt0g2PQ/zok2JrMrNDhYjf3M7royqSbJ8aNJ1Uyd+RG/TgpOXkbbdf1WYnHkjTMjup3sBYNk/QnZBQxhY6eORwU4w2IZq1GnqHDeZI4Vde0hP8pwVQhrgdMiZtN4jf5rNGTDcPhGUwXEwT2n2Ub2TJAO/WLekJr/QVGNDnX1XBkbCOIuosRRjSSZkmD0gX3P3Qo0EOMd0N7Ez19vT7Kx5XjdTmg8iT7Aie02+qRZtVaYgCBaRyeqIyTGAETuyw7i5hLtVBy4wh9Co55IqbGxIkiJm6ZmvDNL9MTFgTM3+pCUZlmJa+WwJF273/AJ+iXYTGOLonfg9f5dL6tqjeyTCM+qkQIEmeONgPulWXUDVeG+t/17ptnGX1CwOAJDd7E73/AJ6JLRa6fLu289Iv0sqZ/wAk9f6LzSwzWU2saBqgX9I7oXHkC/TvYnpCX4jOnBobB1QL7+8d1DicQX0x1G/Weqj6srUap1CGk7jgA/zug6OOHxxAJMAQN+q4xOI0C5k/yymyBh1GWEveCW/tPCdL5Fb+B1gfiPJIte0/ayJdgdUOqOAvBaTz7JnVqOw1EkMY4tg2sYMB3HBj5pe/GmrSLi0g2McCDIB5HX3SDKGhgadOXtJYBI1iCNXcb9NkywGfGk6m4YllVpJBDhDx2jcbLjBY+k9jhVpm4jTpMGBx3SPNMpbp+LQY4M5aT5gd4AO3KOX9iv8AhZ/GPiE1KTQA5m7omzhYD7lVAZu6GhxGmdvnb6/QJJiMU8t0VJ8sBoPAvYdlqg3jj1uq+t7Eevov/h3OqRrPhp2tJkAA7ADvBsrZ/VF/5Y0x/dIIPE/y0LznwOR8Z1uN+AbfI/ZWmmz4REV7tbJYXAum58xAvyPZQ8ij4K4dHFLDBpLmVAWRpLTJBcTI54n6Kw0tJa0xEgWtyJgx+6UZTSpupCGCHeZwBBv29LKw06YLQObfpb5BDPINCHO/I3UTH/sADzyqzjKT5NVjxFwWnaB9QfdPvFOdNw7RqYXSYibAbTe432Cr2Q46niPi04dAOzjc6twCOkGyVqcjIQf0hf5g6AbxJ/dYn1fwlT1HTXqgcAgW+qxP7r7NB3WsEvxdcsh3RNKmyQY6uQSx9pPldx2TaVFQ2w9aCSYvBkc+qWZ5jHyGt06SDPb0b1/ZA0KxDGSQS0Q49eEHmeJGmSfQ/p/pSS5KMUZ3qbTOlxc0gQO1/sqtRDoMbcqz4irLAHCLQIGyUvw+gyLhdONcENZor0wum1Db9P1W6pPRRA9VUkM8JTD6nUC/vxKtfmDRqAm1wNon7CfqkGVtDWA/3bk/X7R7ppjcQSGuJ539/skZRBz8zaRpAcPN1BB6SALJTiMQD/yMzFw2OULjXmSRebR2PdDPqAD6DrCMQGwVzjM7e9lxh60VOxnnpdaq1f4UHUqwZCZIWjurXbYPM2sb2ldUqGmNFzMm/UcpI2sXCOf5+yZ4bES0XtyEmlBsu9j/AAePc1ppudAJve49OVLWxjDPw2ifYEqv1azZF9vmtseAbWspvJSh1aZG1hvNp9vdCVq+km+/6fRCYjFGd/ql2JxBPKZYor1Agu+JVsJFlYRjDScWwNflh0SGxuPU7ShvC2DuDBkm0Rb1lS5xhCKjmRDTczE3i0CYP0R4sBzKEvxtR3wyHBwDQNLT+URcOnknqE88N0i1r/iNIqO5eQQ7hstG0fokGAdQDDqYGuu3zEkbbxYAj35TvC4v/wCoMcADILdU7RAvf0SbXEGyPqeHDnebdptFokC3v0QpDXPOqJkgG5G8QdW/O28oVj6jnuboP5pDiBcXME7xEieFt1CXSR0IF5Bteduqj0UKt4gpkvIgQNrbncgx6/RIRIOk2v8Av9OVZM9wha4mewO/qL7m/wBVV61QhwJ953XV43UQ2oy1eDyRVD5PIj1G1xflWTBUKD6zi0ua5oAcLD08vFouFQ8BjQ2wMXmb/KPdXLJsSy7XHzOFiJ/LPXqo+ROlfH0XTA5gzUKemHASY2gkges7ptRxIcDB+Z6FVTDgN8xIIYPKeQIi/VMcPUaQSWiXtggWMGdz81Fa5GeTvMMkZiwZqS2baTtFoBHEBS4DJmUx5Ybbbt7JdSqf0zKVOix+mY2LtImTJmb8Iqm+psbXk34k2jpECVnDVjFwadjZYgtZ4cPf/VltKEh1JfjGSLhFUqocJaQR2/llDidiupokmVXMX6HSNjYpZj6ZcIE7W7n2TfN6Mgltx0VRZjdDyx5McEzbsf3Q9PlB9vhhLqxi4vsR6cqCoZgz7dY+y6r4gExcntsgqzHEW25P7lHKM2c4msEuqOXVZ0k9FFurZzCLdHeFxGprflB2RRxvlg3It2jj1iEgwwe0yPkjKtWWj+XWaCmT1MSSBvPznug6r4PNu/so21Y5UVWrKKQKdOch6rljnrlMkKdUnkGQp21IAM+37ocBbeVjE7q0rr+rtCEDVLTpoNINMdUJXWFol7g0XJKx8cfZPPB2EDqpedmif9oNxUKVcLRgclcylriYj8M/3R9r89ilubvLnajTDSLEAWJN7mYkwLKxVc4eMG/4ADRLgSBPlkTfZvl1FUKs92ktjcyId8pUcV8lNP4OzRduYAPAInrdE4DSNTgCC2NIvBv9/wB1HTIA8ztxH+gp8notqVA0uIG4AHI27p30Kuy55RiWmC+Rad9pAkETIlGYhgcTEflmASkGMqxpYwls3sI1AGDuOqZ4DFOa0ARHSJMX8vbj5Ll0vk6EV/N26WCxMPJPWTzCqWbNIMd7eiuWfMcXmoCQORyCPuqfnb5cDeee5Cv4iXkBKNYp1g8ycIixHukb6YtwTusZWIN91XWaTzqHpuAzHUwwRMc/5IoML2SXEVNI8zXEXiIsDI5hef4TM9JB3HQj7J63P9OmGiJv/OFzPxtPgutposOWZgaIcKlQkyHEu7gbXgQUUzN/7i8Omf8Axnnb0VRxbfiu1PcYBIseOhQmYVQ1hDHFo/x4Q9EzWF8GbdCCFi8v/rP+Tz6WWJvwA/Kes18EJ1N8juo2PqFCMdfS8Q7qNo69kwlL8ywHxHCB/wCwMOB4j/tOIgfE0BEiIPIVH8UZURNQbcq7sw5a4t1X3FrEd+Cd9kHmFEOBa608jYopwD5PMcPXcDaf50RoxgcL3+6LflejFMpgiHkQTte11xnORvpVXNNiDBhO0mKm0Kq5ujMqwLnm3Jgfz1QLnQYcPdXDw5g2Elz3adIAAAMySBMD2+a2nEbKrOH5ZFNwDdDmXJIsWmBvyfZJq+B3tA4kb+hV68QY8YfQ0Uw8uHmnVJIPlEjfaT7JJjg7EjUWNaWiPIDDiY3J2P8AtJnTH0kU6rRIUJonlXIYGmwEPpvJDQ4GDE8NJvbYTwgcbgvNZmk7wBIEdT1+aotiepW3UCFyEyc2b/fdB4pmxTUUiXTWyVHKZ4WhDZPKzMapURAtPujn4Fr3/hwR05/nKHa20/Lf+FWPwnlnxG1S46XCIO/XgqenBkis5hl5pu0gTt/AnvhPDyx0geYkejRHHqB9VziMFUL/AMpABgE9pvB5PqmGRUSCRy0yf2S61+o+c8h2Oc+nhvhUnjW6SRYHT+Wdv+QP/aq1TBvDdWkkbDS33946pjm+IPxCZ3Mngnt9Aj8sdVZTa4MDmkOJBg+Y7X/tQzwgtVlcbTJsGE2jm37p7keC0mYuR6bm+90RSohgFSo9wbEjkyT+W28Ruj34prqg0PO0EACI4I5HzQ3rg2cnWYVAHa2wZIkw51m3/wDXn5qbE4thAaDpcL9JHbqhKuZUmEUryYHYc78JdjKkPsOsb7RsVKFCTMKwDbySbC3Pcj2VNzQeZWHGY+ZEEH6Sq/XYS48xb33VfGoT8nIuqA+y3VA+ac4PB6wRyBtcGOqBxmBNM9QrrRJ5AmOIUorTuSp6dMETsh3U0ewDbD5mYiUPUc4mf56SoMHhQ83MR2lP6uEa5nlPG/8ANlFzLKK6RZcq8M4J9Gm59d+otBIBbAJ42WlRY6i6xYNR7E0LpRgLoErANuaCgsVhpnujiVw8LAKB4qwRZpqNsQeOOZ7XCNo68VQZWfBdJYSNzoj8w6wQnedYYvpVGhuokGBt9+eVS8kzR7Guw+kjW8FpvLXtkWA/ysCmRjnMMujZoM9bRHIU+TNqOedLiLSf58k8eGVR/iY2IIPpBSXL64pPfvJOme236hDXQc9lhoOBpA2a+S0PeZPldpjuTp4smNJzKdJpAMg2NgCTvJg9rJHTwhfTEkANe4zwQYk25P2Kd/A+IzcfDjQ2PygiPMZHkiLW4UaikOMViKT3lhkuF3NcPKy0kzaQZ3vEbIajkfwWnS6dTTpklzY3DgYtb/vlF4HL3vawVXtLGuHX8Ro8rS50w6Rx6Lo0tFGHEOItqaQBE+UXM2EW39ytYGFOr+H5Gprg4kA7gjeHRfhJszyxzLESI3G37hX7CsPmJB2M7aTYbQbXOyW5zhw5oNmmIHccAJs+R0XXjR5w9kGE/wAvy19SBOls7n5c2mYCXY6nBPZNMvzcNpOpkSSFfTc4IpK8neMy8jVpl4BgwD+Y8cbQmlLM9FNrQ0NfHmjlo78mFvJsW7Q8GAC6Y2tG88pZiML5w4EkTefXZSt4ZRKcosWEzNhaQTsBc+l5S/DVtDqgFpM8xB5QrKI1EuEG3WPVKsVji2rIPY+iCzQvULbTpjU18Tbp3Ws0zum1pawjTNgIEHnsbyl+CzDU27htH8M3UTcoa4l8TN9O9kFn7Gb+jnE48V6ekkNh0j0hRYav8ObxI63++ycUcoAplwa0/cR+qAr5fTcwOLiHDrbndMmuhWn2DAAvDy713nsUTTqECSdUoXEYYtO4IOxB+6GrvLTY6o72ReU+gLTRNjsTeLQL/wA6ofA8u6kT/Pmh8Q0kxMA3J6dvumuWZP8AEZrBlrZJAsSADMCN7fVaRAtJ6OEJc17XaNQMgb6eSew5/wBKTGZQRAdcxciYO/W23KdHMKcMYKZ1kXG0MNyS70kx7I7EPa57dbYOk6b/ANsTcfRI9MdZR5fiqJpvLXbcIzAZc6oNWzdh3PQKfxBSBqQNuO3W/qrX4Xw1mh0tDYgdRt07qmtzNFzi6FWH8PQ3UCABMknjmIUlbK6rAS3ztg3Bt3BOwKsGYVfxQ4U9OizukFpG2zuqZ5ZSbWAG0gzZoBEDYAiCJ3jqoPZX1PK6lC/T2WL0yv4YBcTA+voto/mQv4xk0WXWlcUyu4VSRyRxdacV2VgHB22WMC4hl4+nsvPPE7HUsQHNMbPa4GTIi/TdekVKcHlVPxplOofHYJLY1NvtNjARXDMOaFLXQpVJn4jA4zFyd9uQZVLzykW1+zgPXpCungusK2AYJGuk5zXC0hrjqBjeJJEpR4xy2afxGjzMvb/Hn90zRkQ5LWLSAN5gibciT7q0YfHaWNlskgyR7Tq952VAwuM/F1iYcBt1VrytjKhltyQZ3sdXN7bH6rn2oWy6S5hWp6SHsdpDhIbcOsLjaINhPZGZX8M0y3T5J/NMQCI9vZC1KDm6gHTEkCL7gHoI3/gWsTVbTDqj3aYFxfiwuDb17pUE7zE+cBoAB2DdmgDZxBvO+3ZUzPsQ74huSBMTFvT+cpxU8R6xqZY86gJPFjyfVV7O8QH32MElUyoxNPgSYmtq68fz5oQVINlLWf8AJDuC6kiA0w2PIHpx+yLp5gTclIWMJNlM1rkjwgrTG+IzFxBkoHDYc1XduT/OVFhsM+o4NAKd02hvkFg3tz3QiQa2T4PDNgNaIHU791YMOy8SZHQILLqDQNRgFM8E8BpLjOrlS26Wwod02kDyua43Md+pjdCsZUqEzTEcn/SNoYNodLQI7fqmYrtIiQHdlJudDwqWbZQWXaI5MCyrzsGWiW7Hee/RejFsSC6Z2BSfNcshpIInpwnz5PhiaxeSmvZI0iA4/ZW3w3iCKeg8CB3EG6q1akWu73Nk4ymtraA4mNnDptc9d/uqb6Exwyw4XKj8R9TURPljaxFye8lNMc78PTPmAs4j77SI4SdzLk0HDVEQZgEX1C9+Furi3hgdXIJ2Gifme2xUOWV4KvnJBiq0EAnkRcWNjtyrjkdUupg9IjY/fsqznTx8Mg36byJmVJ4RzQMAbUNuPaybabyDLjLO7GYZrCxz3uD3Q0Rqc1wJBgkTG/peE6fXpNcabHaSGtdt68/JKMdjcO1vxGtc69+oJ/uvx5kDkL2uuHajAF5MdrqWuimey2DFf5WPN1iWGmP8vstqI0JqRUoKxYvQOM6BXDqdw4b7LSxYx29s3QOLYZiAQZaQdri8/ID3WLFglX8EY1lHFV6LiWMqMdTkSdLwfKbb83VzxuFEFrgJgyODwVixUAeVZvhfgVqlMbC7fR14TzIczAbpuHcxteQSFixT8iqGw+Roczl0g2Ajbido6LnE4qm+xuIuIN/n6LFigkV0JM2LXaTTEdOPn/pJH4Vx8zjba289uixYujHRLRG7KgDBJmbiyiqZc2N3E3nb6LSxPWJAnLsO0WJiRPmE2/8AWb36J5WyAU6YqatQAMCIses+yxYp700xs5QV4Zwf4klokfconPcpArsLf7m7dxytLEl/cpP1B8PT8oB5J9kdTpN0W4W1izGQZQrBtM9SltTDaWl4cSdwtLEoX0J6eaPFSSSeqZPxzajTuD17rSxO0uySbEZdzFxMf7UGFxBm28/dbWJ2L8h7c4fTGkASLDbaNpnZLP8A8g6o8FxttHEdIWLEElDafIdjMYw0YAiP0SXDPMTEDsbraxNlcG2+R1Qxz2N81wBuP9pv4cxNXEP+DhWBzoE6nBoA6knj0BWliR4TQy20X2l/8fEgGpiqms/m0BobPRoMmFixYt6Z+ge+vs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WFhUXGRoaGBgYFxgcGBsYGBgYFx0ZFxkYHCggGB8lHBgXITEiJSkrLi4uHB8zODMsNygtLisBCgoKDg0OGhAQGiwkHyQsLCwsLCwsLCwsLCwsLCwsLCwsLCwsLCwsLCwsLCwsLCwsLCwsLCwsLCwsNywsNywsN//AABEIALcBEwMBIgACEQEDEQH/xAAbAAACAgMBAAAAAAAAAAAAAAAEBQMGAAECB//EADoQAAEDAgUCBAQFBAICAgMAAAEAAhEDIQQFEjFBUWEGInGBE5GhsSMywdHwFEJS4WLxcoIHMxVTsv/EABkBAAMBAQEAAAAAAAAAAAAAAAECAwAEBf/EACERAAMBAAICAgMBAAAAAAAAAAABEQIhMQMSQVETImEy/9oADAMBAAIRAxEAPwDqpmVd/wCUBg+qg/onOu9zj7pu2iugxcxUXUsA0cIqnQCnAWwsY4FND4gBrg6OyNCixNLU0jlBgJ2BbKFy3Eamd22PqEWiYibUBWPcuKlAHshvhOG5lAYOpvkLoFD4d0WXRqCd0QHbnqDFY1tMSflytYmuGiSleJof3vMzsJ2QbgUqHtzRukl3l+6V5zWLiGte5tpBndRNrQHath7lAYqu1xBafPsPRIrSkUIqHiB9J2kl1upm6b5dmAqVWwdTrkx1Kq2Orskyb9048G1AKbnNALwTB9bLb6oM9l7pYprdLRN5k7x6qo55mtXDvNKmDpdJnTYSOIVoZRaBqIGoiD7qs5zkNd34lN4aIuC6dtoKTEvI2uipV83rE3qOJHXb5KweEvE/wqnmZANnOaPLPU9FWKuUYgiSNMzzcx91HluKdT8hEhxiNiuhpTgim7ye54TP6NQ6RUGqYg7/ACTpj15H8JrX064B1UoJbO4iIXoOUZmKrA9plpHy7Jc6odZg8c9Q1aIduoqdWT2RDXclMKVzOM9fgqlJrQamtwGidgbWVrwWObU7HkHdVbL8OzFVxiDfQXAexgH7p7WwoJkWPUIrgA2coGuBc4cwEBRxzmWq7f5D9Qj6VVrrtIPVEx00GL/P9wudlIAtEImIaglcUXv1AG47qUGfdQ47EGm3UGl9wIHE8noBygYBxPhHAVXF78LRc51yTTbJPdYjWZhScJFQEdRstLe39NCnlacsBXD54SDGalj1oLpjJQCcMcVMx0qOoxB0q5DyHC3BQoTKbPh1z/jU/wD6CZApdnIPwi5t3M8w9kVg8UKlNr27OAKKFJXLhy25DnENmNQnpKwSJ9TpuoXkzMLWIxlJmpxcPKJN0mr+IajgDTpgN/yM7dUIzUE8V5m4aWT3SXDYmo+oJcYG8nomzGtxLjrJdUAho02vsRy68I/Kv/jmvVAdVqmmOQB5vrZvvPomqXZmmReGc8ptruFWL7EpH4xxrP6lxpRp7HlX3EeCcNRbcSernm5tcwlZyDDVJJptDTsQXSTyQ7pvCT8mUH0bPMMbiS4zKsHgzFk/hTALgVPn/glzPNQdqHDHfm9jsfQwq5lTn06skFpaYIIgjsQVXjWeBOc65PcsKZZe7oIB+l0JSw4LWtf5gybzB9wklPPQKUzaNhuu6GanSXAzOx6joVxxnRwb8VFrKBcDDx+QxJ+myo2EzMl7S8anDZ3I9Vca+OY8v1nVA2jhVemwOqOeGWkgQeOpCth8RiaTvA/fiwW2JkfVOfCmOaAWNtB+91UBUt5olEZHidNb1QyoHXKPXcLUsFLi6nlDb+fyz0SnK60iZReXYr4lWoN2gCPUEyq5JML8P5eKFEM7kn3Mpg50JblmbCs6qGgxTdpngnmPRMam0IgIGVg+QgcThXMcHUjpPI4I6FE0sMGnUEQsY6wGZh/ld5X9OvojnFUbxhUc5oZS/wDsdUZTBG8nzOPs26e4PEvpDS8lwizuff8AdFMw7cFz2UWGxDXiWmVLCIDilh2tAaAIC0pIWLQx58ZiFoDSLldyo6gBUhzsOnZdgqFilC1MSKGqwblTsSDxfmPw2aG7nfsh2FB2JzCm3ykySNgl+V4tzBoDABJI9JVap5qGNEDU4m5PToE2OfU4BO5G3RZproZevyMzmRcS0nQOsJHmWRtjV8YiTz+6Y4TG060zEN5590r8R1Cfyg6SLRslTdM0oKMFQmqGAh0m7nXETuU+rYt5caFNvBDfWYJKU5ZgSWOImwsAN77K3+GQNXxXN07gA7yLT90+9JAyixeEvDTKDNb4NUi7unYTsrGCQBJMjeBY35/kpDgsU7Q+HN1ebTItN4nab9wiaOPfH4gbqj+w2BgbkiRz8gpLV5Y0hxm8Os9sAgQZtPT1sI9VWMVhqzakC9IiTP8AkDMehB+61mHiF7KzqVVzYkaSGn8rhaOHRtMdF2zGtqhtVriGAkSSZIuLaTG8XKDTCiE19bIaQCRIBExztaEuzHKqWKYdQ0VhbUL7TBMbj1RtRw3B3tI3ABJ83vO3dbr1Qz8SCbQIub9PpdBVdBap5z+Lh3OZVBgHT29Qe6JbmWlljtsn+f4F2Io/EpguvcEXjuN7fZUGqS2xELozNoi28j+liSHB4O4vfdZiq8i1pN0gp4gxupxVkb3WeIFbGrK0wLqbA4z8QDkJFTxhaD1RmRO1VASisfIHs9ZyjF6WS4xMD3Nk18HZcaVOprJLnPqGf+JcYVPfh3VRRpt//Yxx9GmT9l6Th+nRZA+SbL8Myk3SwQLk9ybklTPKiDrLAb77ImJC5DZpj20KL6rtmNJ/YfNEO2sqX4xr/wBTiKWAafzEPqR/iL3+SwGNfDGDc6nSq1B5yHVD/wCVUz9GwE/c2Vqm0NAaNgI9hZc/EAWMBvwzmHVTcWn6H1HKY4PMJtUgO9bH9j2UYdKixWEaQS4bC57LGHGtvULFWqOHrQPxCO3QcBYt7Gh5z4Q8TisPhVD+IOvKslSqBzCo3ivKm4eo2uwEea8Ky4DE0K7WubBcd5Nx7LNXkyY3gwCATPyRgoADzOv0CGbUMATYLJQgaZmOZChTc9gDTHrJVF8R1HPYx9SSXAn/ALVpzlwNM6trKp+KiHNYW3aBeCg3+yGS/VsW0sC74YqBpIm3dHYLw/VcQajS1nLuYRfhvOPwi2BLbtCjZ4oc4uZUs0ggAcI18giJ8swlKm8ljzUmx/dQ+IMW9r6bWER9/VbpEUaJe0tJNxH2KrmNzUvfJ3H6pUm3RqkoPMNmRoOng/eUxxGclzB8MHVJ7XVJrYwuHmKmwGaCNJ6gzN/Zb0vIPeHofhTOXVzpu0tLSdrjn0VuxVcta4xIBEAbxIvzJ3svPfBjPxXvBtsPQ3E9NlecNWDnaS6/aPUD3CjpJOIdcqsS5jldWtVLw06hZgMAdZAn2uFrBZY5mGNJzSBcWjUZJ1GDYC6OxmY/BeC/WG3iL3LeRHYi5tKDxniKaOoAAl0ODgS2LyYB8vp25RVaGEmVZgDVDCA5oMN1XcN7mLCLj/qE4xXw28kbtbBngHzDZUnNCBUc6mGaf+Nhx0R+TYstJe7lu259Y5T6x8iLRa8O1lNkF09Tt6mRtuq94myJlUF7B5+YMg9yOLXsu8tzYujUyGyR2NzNjeyMqY4B4LQZB0uFtuscj06KauWPwzynGYcscWkEQYKmoYfUJEq7+Icsp1nAiA8ug9x3nosy3I6WqHOAa3Y7XHVdK8qaIPxulLbgHzdpHqCn+WZEXDUww8Xjh3bsU78R5fUZDwdTe3HRE5ZDGNcbzuh7qG9Bt4LZJcXSHBxGk7hXqjsqfWyT4rPiUHllYXaQbHs4chWDKq7vhtbVIFUDzD9R2QpoM5UlMoZpv6oii3qUUzEeYYltOm+o4w1rST7Kr+BcFrdVxr7vqmGzw0dPp8kF/wDKOLc9tLB03Qa1RoeejSeTwFY6GZ4XDUGMFVuljQBpOomBwGogHJKUZyX+XSJE+b/xUlHPcO92ltVs+sfdEPqNcLEEGRYgiyDCiahUB2XVXzeXjc/oFA1gZft9lNRPXndBGJZWLNSxMYo2YYRtVhY4SCFWMuy1lJlQUp+Mw37t4VwckWOH9PXbiAJa7yVPTgrGCsPmADRr/NFwjqrahZq0lrbWEazPWbNCYYHAMc4Oc0H/ABEffvCc4mjTbBEarapE+WZjsp639DrP2U7GsaxoFQiH7at46ntuqpmrmho0tpgkXgyIJse24+aufiyt+GGwTuLQABHoZ6bLzasIOhpMCZkzv0m49ZWwqHThN8JrYc0t1Dct29I6qD+hEl5Iud+LrtzyGwBJ4A+8oLB4giRxJBHG/CpCdQfiqDogvEcCReOiR18G4kukRwrLlwpPaS9oJ4/4+vqha7aTSdTSWXDeTI4WTgWqVfGUHMMOEIQlPHguMAagTsUNi8odPlAM9DZUTRNof+AMfLqjXHgEe0yr1W1Wez8xLdMDZg5M9uR1C8s8Ol9HEscRFy0zYXED6wvUcNivNAg3uZuDA4PufZc3mU1UX8buRZm+Jq/FBEBm4kkgkWNuOUPm9UUgNIhrxLhPLr2BXVXHMfWdTfq5bH9p6/MpXn+Be5zqjbsEA3gyABEFbPxQ6f0D1MyZ8PSGCSRLiRO835UGAxbpBnyt+d+nMIJzSIkcWB9e6iruj/c/urREaWKpW0uiTYzcTY/zdFU6fmkG09Zvvb6pRltJ7jNyCIvyB0TYVBDpHp6Tb3soaLZZI/HNeXDkfUHn1tHuiMjNM1Xsc0EkW+xS81RBIAEkT69P1Q+W1Q3Ft439hG6CQWW+vRdTAF3Ni4+30Q1BoAdOzjzx+yMqYprnN5LQQq/mlWHSDboD1SBLT4Vx9ywxY2jorVjMrZXAklrgLPbZw9/0Xl/hLGTVv2XqOCqCzZXTnrkiwbANcx4ZUtplrXH++OR3Q+e558P8OiWuqT5puGi4vB3mEfn7afwXueJ0AkXIIMWIIuFRsDihTaHvMuLiS7rbk8wl2/XobCoVjcne9zqr4JIkk9eoHTskz8Kyo4sOo6R/bAb7kEz7p7iccastJADaclkktqBwi5ja9gDKEq5HUDbBpDpnTqY5urYi8RspJ/Y4Jg8MwktaDG12kiRExPf9UYxrqLvw3FpP9rfyyeSFyzJ61JrHUi4uB8wdcFp/9vXb5KxOwDajC0nzgAzEHqY+yztNUL8P4n0sYHsLos4gy4HqRzybfJWPA5hTqtBpvDh2Nx6jcJDUykFtxEiSNvmRdLsuptoVDUaBr0lrmg/miD8x36o58n2K83ovOpbSyljmuAIIhYq+wkFdVqHGiRrEtBm/a4+qJcZCHfTmQTYjpMm9ku3EHK5G9Ss0tDiAQPMJ2tcGOTuosbjXgDTTL9QH5TZoNi6T9hdRVS1zGm4giIn820ED59EK950Qblt9R56C/t8lFMq0V+tpa52qo86NUg3cbkxe/Uf9oPE5jhmk7mY/tMgjqHev0QXiprw/4zNx+Ybt0g2PQ/zok2JrMrNDhYjf3M7royqSbJ8aNJ1Uyd+RG/TgpOXkbbdf1WYnHkjTMjup3sBYNk/QnZBQxhY6eORwU4w2IZq1GnqHDeZI4Vde0hP8pwVQhrgdMiZtN4jf5rNGTDcPhGUwXEwT2n2Ub2TJAO/WLekJr/QVGNDnX1XBkbCOIuosRRjSSZkmD0gX3P3Qo0EOMd0N7Ez19vT7Kx5XjdTmg8iT7Aie02+qRZtVaYgCBaRyeqIyTGAETuyw7i5hLtVBy4wh9Co55IqbGxIkiJm6ZmvDNL9MTFgTM3+pCUZlmJa+WwJF273/AJ+iXYTGOLonfg9f5dL6tqjeyTCM+qkQIEmeONgPulWXUDVeG+t/17ptnGX1CwOAJDd7E73/AJ6JLRa6fLu289Iv0sqZ/wAk9f6LzSwzWU2saBqgX9I7oXHkC/TvYnpCX4jOnBobB1QL7+8d1DicQX0x1G/Weqj6srUap1CGk7jgA/zug6OOHxxAJMAQN+q4xOI0C5k/yymyBh1GWEveCW/tPCdL5Fb+B1gfiPJIte0/ayJdgdUOqOAvBaTz7JnVqOw1EkMY4tg2sYMB3HBj5pe/GmrSLi0g2McCDIB5HX3SDKGhgadOXtJYBI1iCNXcb9NkywGfGk6m4YllVpJBDhDx2jcbLjBY+k9jhVpm4jTpMGBx3SPNMpbp+LQY4M5aT5gd4AO3KOX9iv8AhZ/GPiE1KTQA5m7omzhYD7lVAZu6GhxGmdvnb6/QJJiMU8t0VJ8sBoPAvYdlqg3jj1uq+t7Eevov/h3OqRrPhp2tJkAA7ADvBsrZ/VF/5Y0x/dIIPE/y0LznwOR8Z1uN+AbfI/ZWmmz4REV7tbJYXAum58xAvyPZQ8ij4K4dHFLDBpLmVAWRpLTJBcTI54n6Kw0tJa0xEgWtyJgx+6UZTSpupCGCHeZwBBv29LKw06YLQObfpb5BDPINCHO/I3UTH/sADzyqzjKT5NVjxFwWnaB9QfdPvFOdNw7RqYXSYibAbTe432Cr2Q46niPi04dAOzjc6twCOkGyVqcjIQf0hf5g6AbxJ/dYn1fwlT1HTXqgcAgW+qxP7r7NB3WsEvxdcsh3RNKmyQY6uQSx9pPldx2TaVFQ2w9aCSYvBkc+qWZ5jHyGt06SDPb0b1/ZA0KxDGSQS0Q49eEHmeJGmSfQ/p/pSS5KMUZ3qbTOlxc0gQO1/sqtRDoMbcqz4irLAHCLQIGyUvw+gyLhdONcENZor0wum1Db9P1W6pPRRA9VUkM8JTD6nUC/vxKtfmDRqAm1wNon7CfqkGVtDWA/3bk/X7R7ppjcQSGuJ539/skZRBz8zaRpAcPN1BB6SALJTiMQD/yMzFw2OULjXmSRebR2PdDPqAD6DrCMQGwVzjM7e9lxh60VOxnnpdaq1f4UHUqwZCZIWjurXbYPM2sb2ldUqGmNFzMm/UcpI2sXCOf5+yZ4bES0XtyEmlBsu9j/AAePc1ppudAJve49OVLWxjDPw2ifYEqv1azZF9vmtseAbWspvJSh1aZG1hvNp9vdCVq+km+/6fRCYjFGd/ql2JxBPKZYor1Agu+JVsJFlYRjDScWwNflh0SGxuPU7ShvC2DuDBkm0Rb1lS5xhCKjmRDTczE3i0CYP0R4sBzKEvxtR3wyHBwDQNLT+URcOnknqE88N0i1r/iNIqO5eQQ7hstG0fokGAdQDDqYGuu3zEkbbxYAj35TvC4v/wCoMcADILdU7RAvf0SbXEGyPqeHDnebdptFokC3v0QpDXPOqJkgG5G8QdW/O28oVj6jnuboP5pDiBcXME7xEieFt1CXSR0IF5Bteduqj0UKt4gpkvIgQNrbncgx6/RIRIOk2v8Av9OVZM9wha4mewO/qL7m/wBVV61QhwJ953XV43UQ2oy1eDyRVD5PIj1G1xflWTBUKD6zi0ua5oAcLD08vFouFQ8BjQ2wMXmb/KPdXLJsSy7XHzOFiJ/LPXqo+ROlfH0XTA5gzUKemHASY2gkges7ptRxIcDB+Z6FVTDgN8xIIYPKeQIi/VMcPUaQSWiXtggWMGdz81Fa5GeTvMMkZiwZqS2baTtFoBHEBS4DJmUx5Ybbbt7JdSqf0zKVOix+mY2LtImTJmb8Iqm+psbXk34k2jpECVnDVjFwadjZYgtZ4cPf/VltKEh1JfjGSLhFUqocJaQR2/llDidiupokmVXMX6HSNjYpZj6ZcIE7W7n2TfN6Mgltx0VRZjdDyx5McEzbsf3Q9PlB9vhhLqxi4vsR6cqCoZgz7dY+y6r4gExcntsgqzHEW25P7lHKM2c4msEuqOXVZ0k9FFurZzCLdHeFxGprflB2RRxvlg3It2jj1iEgwwe0yPkjKtWWj+XWaCmT1MSSBvPznug6r4PNu/so21Y5UVWrKKQKdOch6rljnrlMkKdUnkGQp21IAM+37ocBbeVjE7q0rr+rtCEDVLTpoNINMdUJXWFol7g0XJKx8cfZPPB2EDqpedmif9oNxUKVcLRgclcylriYj8M/3R9r89ilubvLnajTDSLEAWJN7mYkwLKxVc4eMG/4ADRLgSBPlkTfZvl1FUKs92ktjcyId8pUcV8lNP4OzRduYAPAInrdE4DSNTgCC2NIvBv9/wB1HTIA8ztxH+gp8notqVA0uIG4AHI27p30Kuy55RiWmC+Rad9pAkETIlGYhgcTEflmASkGMqxpYwls3sI1AGDuOqZ4DFOa0ARHSJMX8vbj5Ll0vk6EV/N26WCxMPJPWTzCqWbNIMd7eiuWfMcXmoCQORyCPuqfnb5cDeee5Cv4iXkBKNYp1g8ycIixHukb6YtwTusZWIN91XWaTzqHpuAzHUwwRMc/5IoML2SXEVNI8zXEXiIsDI5hef4TM9JB3HQj7J63P9OmGiJv/OFzPxtPgutposOWZgaIcKlQkyHEu7gbXgQUUzN/7i8Omf8Axnnb0VRxbfiu1PcYBIseOhQmYVQ1hDHFo/x4Q9EzWF8GbdCCFi8v/rP+Tz6WWJvwA/Kes18EJ1N8juo2PqFCMdfS8Q7qNo69kwlL8ywHxHCB/wCwMOB4j/tOIgfE0BEiIPIVH8UZURNQbcq7sw5a4t1X3FrEd+Cd9kHmFEOBa608jYopwD5PMcPXcDaf50RoxgcL3+6LflejFMpgiHkQTte11xnORvpVXNNiDBhO0mKm0Kq5ujMqwLnm3Jgfz1QLnQYcPdXDw5g2Elz3adIAAAMySBMD2+a2nEbKrOH5ZFNwDdDmXJIsWmBvyfZJq+B3tA4kb+hV68QY8YfQ0Uw8uHmnVJIPlEjfaT7JJjg7EjUWNaWiPIDDiY3J2P8AtJnTH0kU6rRIUJonlXIYGmwEPpvJDQ4GDE8NJvbYTwgcbgvNZmk7wBIEdT1+aotiepW3UCFyEyc2b/fdB4pmxTUUiXTWyVHKZ4WhDZPKzMapURAtPujn4Fr3/hwR05/nKHa20/Lf+FWPwnlnxG1S46XCIO/XgqenBkis5hl5pu0gTt/AnvhPDyx0geYkejRHHqB9VziMFUL/AMpABgE9pvB5PqmGRUSCRy0yf2S61+o+c8h2Oc+nhvhUnjW6SRYHT+Wdv+QP/aq1TBvDdWkkbDS33946pjm+IPxCZ3Mngnt9Aj8sdVZTa4MDmkOJBg+Y7X/tQzwgtVlcbTJsGE2jm37p7keC0mYuR6bm+90RSohgFSo9wbEjkyT+W28Ruj34prqg0PO0EACI4I5HzQ3rg2cnWYVAHa2wZIkw51m3/wDXn5qbE4thAaDpcL9JHbqhKuZUmEUryYHYc78JdjKkPsOsb7RsVKFCTMKwDbySbC3Pcj2VNzQeZWHGY+ZEEH6Sq/XYS48xb33VfGoT8nIuqA+y3VA+ac4PB6wRyBtcGOqBxmBNM9QrrRJ5AmOIUorTuSp6dMETsh3U0ewDbD5mYiUPUc4mf56SoMHhQ83MR2lP6uEa5nlPG/8ANlFzLKK6RZcq8M4J9Gm59d+otBIBbAJ42WlRY6i6xYNR7E0LpRgLoErANuaCgsVhpnujiVw8LAKB4qwRZpqNsQeOOZ7XCNo68VQZWfBdJYSNzoj8w6wQnedYYvpVGhuokGBt9+eVS8kzR7Guw+kjW8FpvLXtkWA/ysCmRjnMMujZoM9bRHIU+TNqOedLiLSf58k8eGVR/iY2IIPpBSXL64pPfvJOme236hDXQc9lhoOBpA2a+S0PeZPldpjuTp4smNJzKdJpAMg2NgCTvJg9rJHTwhfTEkANe4zwQYk25P2Kd/A+IzcfDjQ2PygiPMZHkiLW4UaikOMViKT3lhkuF3NcPKy0kzaQZ3vEbIajkfwWnS6dTTpklzY3DgYtb/vlF4HL3vawVXtLGuHX8Ro8rS50w6Rx6Lo0tFGHEOItqaQBE+UXM2EW39ytYGFOr+H5Gprg4kA7gjeHRfhJszyxzLESI3G37hX7CsPmJB2M7aTYbQbXOyW5zhw5oNmmIHccAJs+R0XXjR5w9kGE/wAvy19SBOls7n5c2mYCXY6nBPZNMvzcNpOpkSSFfTc4IpK8neMy8jVpl4BgwD+Y8cbQmlLM9FNrQ0NfHmjlo78mFvJsW7Q8GAC6Y2tG88pZiML5w4EkTefXZSt4ZRKcosWEzNhaQTsBc+l5S/DVtDqgFpM8xB5QrKI1EuEG3WPVKsVji2rIPY+iCzQvULbTpjU18Tbp3Ws0zum1pawjTNgIEHnsbyl+CzDU27htH8M3UTcoa4l8TN9O9kFn7Gb+jnE48V6ekkNh0j0hRYav8ObxI63++ycUcoAplwa0/cR+qAr5fTcwOLiHDrbndMmuhWn2DAAvDy713nsUTTqECSdUoXEYYtO4IOxB+6GrvLTY6o72ReU+gLTRNjsTeLQL/wA6ofA8u6kT/Pmh8Q0kxMA3J6dvumuWZP8AEZrBlrZJAsSADMCN7fVaRAtJ6OEJc17XaNQMgb6eSew5/wBKTGZQRAdcxciYO/W23KdHMKcMYKZ1kXG0MNyS70kx7I7EPa57dbYOk6b/ANsTcfRI9MdZR5fiqJpvLXbcIzAZc6oNWzdh3PQKfxBSBqQNuO3W/qrX4Xw1mh0tDYgdRt07qmtzNFzi6FWH8PQ3UCABMknjmIUlbK6rAS3ztg3Bt3BOwKsGYVfxQ4U9OizukFpG2zuqZ5ZSbWAG0gzZoBEDYAiCJ3jqoPZX1PK6lC/T2WL0yv4YBcTA+voto/mQv4xk0WXWlcUyu4VSRyRxdacV2VgHB22WMC4hl4+nsvPPE7HUsQHNMbPa4GTIi/TdekVKcHlVPxplOofHYJLY1NvtNjARXDMOaFLXQpVJn4jA4zFyd9uQZVLzykW1+zgPXpCungusK2AYJGuk5zXC0hrjqBjeJJEpR4xy2afxGjzMvb/Hn90zRkQ5LWLSAN5gibciT7q0YfHaWNlskgyR7Tq952VAwuM/F1iYcBt1VrytjKhltyQZ3sdXN7bH6rn2oWy6S5hWp6SHsdpDhIbcOsLjaINhPZGZX8M0y3T5J/NMQCI9vZC1KDm6gHTEkCL7gHoI3/gWsTVbTDqj3aYFxfiwuDb17pUE7zE+cBoAB2DdmgDZxBvO+3ZUzPsQ74huSBMTFvT+cpxU8R6xqZY86gJPFjyfVV7O8QH32MElUyoxNPgSYmtq68fz5oQVINlLWf8AJDuC6kiA0w2PIHpx+yLp5gTclIWMJNlM1rkjwgrTG+IzFxBkoHDYc1XduT/OVFhsM+o4NAKd02hvkFg3tz3QiQa2T4PDNgNaIHU791YMOy8SZHQILLqDQNRgFM8E8BpLjOrlS26Wwod02kDyua43Md+pjdCsZUqEzTEcn/SNoYNodLQI7fqmYrtIiQHdlJudDwqWbZQWXaI5MCyrzsGWiW7Hee/RejFsSC6Z2BSfNcshpIInpwnz5PhiaxeSmvZI0iA4/ZW3w3iCKeg8CB3EG6q1akWu73Nk4ymtraA4mNnDptc9d/uqb6Exwyw4XKj8R9TURPljaxFye8lNMc78PTPmAs4j77SI4SdzLk0HDVEQZgEX1C9+Furi3hgdXIJ2Gifme2xUOWV4KvnJBiq0EAnkRcWNjtyrjkdUupg9IjY/fsqznTx8Mg36byJmVJ4RzQMAbUNuPaybabyDLjLO7GYZrCxz3uD3Q0Rqc1wJBgkTG/peE6fXpNcabHaSGtdt68/JKMdjcO1vxGtc69+oJ/uvx5kDkL2uuHajAF5MdrqWuimey2DFf5WPN1iWGmP8vstqI0JqRUoKxYvQOM6BXDqdw4b7LSxYx29s3QOLYZiAQZaQdri8/ID3WLFglX8EY1lHFV6LiWMqMdTkSdLwfKbb83VzxuFEFrgJgyODwVixUAeVZvhfgVqlMbC7fR14TzIczAbpuHcxteQSFixT8iqGw+Roczl0g2Ajbido6LnE4qm+xuIuIN/n6LFigkV0JM2LXaTTEdOPn/pJH4Vx8zjba289uixYujHRLRG7KgDBJmbiyiqZc2N3E3nb6LSxPWJAnLsO0WJiRPmE2/8AWb36J5WyAU6YqatQAMCIses+yxYp700xs5QV4Zwf4klokfconPcpArsLf7m7dxytLEl/cpP1B8PT8oB5J9kdTpN0W4W1izGQZQrBtM9SltTDaWl4cSdwtLEoX0J6eaPFSSSeqZPxzajTuD17rSxO0uySbEZdzFxMf7UGFxBm28/dbWJ2L8h7c4fTGkASLDbaNpnZLP8A8g6o8FxttHEdIWLEElDafIdjMYw0YAiP0SXDPMTEDsbraxNlcG2+R1Qxz2N81wBuP9pv4cxNXEP+DhWBzoE6nBoA6knj0BWliR4TQy20X2l/8fEgGpiqms/m0BobPRoMmFixYt6Z+ge+vs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TEhUUExQWFhUXGRoaGBgYFxgcGBsYGBgYFx0ZFxkYHCggGB8lHBgXITEiJSkrLi4uHB8zODMsNygtLisBCgoKDg0OGhAQGiwkHyQsLCwsLCwsLCwsLCwsLCwsLCwsLCwsLCwsLCwsLCwsLCwsLCwsLCwsLCwsNywsNywsN//AABEIALcBEwMBIgACEQEDEQH/xAAbAAACAgMBAAAAAAAAAAAAAAAEBQMGAAECB//EADoQAAEDAgUCBAQFBAICAgMAAAEAAhEDIQQFEjFBUWEGInGBE5GhsSMywdHwFEJS4WLxcoIHMxVTsv/EABkBAAMBAQEAAAAAAAAAAAAAAAECAwAEBf/EACERAAMBAAICAgMBAAAAAAAAAAABEQIhMQMSQVETImEy/9oADAMBAAIRAxEAPwDqpmVd/wCUBg+qg/onOu9zj7pu2iugxcxUXUsA0cIqnQCnAWwsY4FND4gBrg6OyNCixNLU0jlBgJ2BbKFy3Eamd22PqEWiYibUBWPcuKlAHshvhOG5lAYOpvkLoFD4d0WXRqCd0QHbnqDFY1tMSflytYmuGiSleJof3vMzsJ2QbgUqHtzRukl3l+6V5zWLiGte5tpBndRNrQHath7lAYqu1xBafPsPRIrSkUIqHiB9J2kl1upm6b5dmAqVWwdTrkx1Kq2Orskyb9048G1AKbnNALwTB9bLb6oM9l7pYprdLRN5k7x6qo55mtXDvNKmDpdJnTYSOIVoZRaBqIGoiD7qs5zkNd34lN4aIuC6dtoKTEvI2uipV83rE3qOJHXb5KweEvE/wqnmZANnOaPLPU9FWKuUYgiSNMzzcx91HluKdT8hEhxiNiuhpTgim7ye54TP6NQ6RUGqYg7/ACTpj15H8JrX064B1UoJbO4iIXoOUZmKrA9plpHy7Jc6odZg8c9Q1aIduoqdWT2RDXclMKVzOM9fgqlJrQamtwGidgbWVrwWObU7HkHdVbL8OzFVxiDfQXAexgH7p7WwoJkWPUIrgA2coGuBc4cwEBRxzmWq7f5D9Qj6VVrrtIPVEx00GL/P9wudlIAtEImIaglcUXv1AG47qUGfdQ47EGm3UGl9wIHE8noBygYBxPhHAVXF78LRc51yTTbJPdYjWZhScJFQEdRstLe39NCnlacsBXD54SDGalj1oLpjJQCcMcVMx0qOoxB0q5DyHC3BQoTKbPh1z/jU/wD6CZApdnIPwi5t3M8w9kVg8UKlNr27OAKKFJXLhy25DnENmNQnpKwSJ9TpuoXkzMLWIxlJmpxcPKJN0mr+IajgDTpgN/yM7dUIzUE8V5m4aWT3SXDYmo+oJcYG8nomzGtxLjrJdUAho02vsRy68I/Kv/jmvVAdVqmmOQB5vrZvvPomqXZmmReGc8ptruFWL7EpH4xxrP6lxpRp7HlX3EeCcNRbcSernm5tcwlZyDDVJJptDTsQXSTyQ7pvCT8mUH0bPMMbiS4zKsHgzFk/hTALgVPn/glzPNQdqHDHfm9jsfQwq5lTn06skFpaYIIgjsQVXjWeBOc65PcsKZZe7oIB+l0JSw4LWtf5gybzB9wklPPQKUzaNhuu6GanSXAzOx6joVxxnRwb8VFrKBcDDx+QxJ+myo2EzMl7S8anDZ3I9Vca+OY8v1nVA2jhVemwOqOeGWkgQeOpCth8RiaTvA/fiwW2JkfVOfCmOaAWNtB+91UBUt5olEZHidNb1QyoHXKPXcLUsFLi6nlDb+fyz0SnK60iZReXYr4lWoN2gCPUEyq5JML8P5eKFEM7kn3Mpg50JblmbCs6qGgxTdpngnmPRMam0IgIGVg+QgcThXMcHUjpPI4I6FE0sMGnUEQsY6wGZh/ld5X9OvojnFUbxhUc5oZS/wDsdUZTBG8nzOPs26e4PEvpDS8lwizuff8AdFMw7cFz2UWGxDXiWmVLCIDilh2tAaAIC0pIWLQx58ZiFoDSLldyo6gBUhzsOnZdgqFilC1MSKGqwblTsSDxfmPw2aG7nfsh2FB2JzCm3ykySNgl+V4tzBoDABJI9JVap5qGNEDU4m5PToE2OfU4BO5G3RZproZevyMzmRcS0nQOsJHmWRtjV8YiTz+6Y4TG060zEN5590r8R1Cfyg6SLRslTdM0oKMFQmqGAh0m7nXETuU+rYt5caFNvBDfWYJKU5ZgSWOImwsAN77K3+GQNXxXN07gA7yLT90+9JAyixeEvDTKDNb4NUi7unYTsrGCQBJMjeBY35/kpDgsU7Q+HN1ebTItN4nab9wiaOPfH4gbqj+w2BgbkiRz8gpLV5Y0hxm8Os9sAgQZtPT1sI9VWMVhqzakC9IiTP8AkDMehB+61mHiF7KzqVVzYkaSGn8rhaOHRtMdF2zGtqhtVriGAkSSZIuLaTG8XKDTCiE19bIaQCRIBExztaEuzHKqWKYdQ0VhbUL7TBMbj1RtRw3B3tI3ABJ83vO3dbr1Qz8SCbQIub9PpdBVdBap5z+Lh3OZVBgHT29Qe6JbmWlljtsn+f4F2Io/EpguvcEXjuN7fZUGqS2xELozNoi28j+liSHB4O4vfdZiq8i1pN0gp4gxupxVkb3WeIFbGrK0wLqbA4z8QDkJFTxhaD1RmRO1VASisfIHs9ZyjF6WS4xMD3Nk18HZcaVOprJLnPqGf+JcYVPfh3VRRpt//Yxx9GmT9l6Th+nRZA+SbL8Myk3SwQLk9ybklTPKiDrLAb77ImJC5DZpj20KL6rtmNJ/YfNEO2sqX4xr/wBTiKWAafzEPqR/iL3+SwGNfDGDc6nSq1B5yHVD/wCVUz9GwE/c2Vqm0NAaNgI9hZc/EAWMBvwzmHVTcWn6H1HKY4PMJtUgO9bH9j2UYdKixWEaQS4bC57LGHGtvULFWqOHrQPxCO3QcBYt7Gh5z4Q8TisPhVD+IOvKslSqBzCo3ivKm4eo2uwEea8Ky4DE0K7WubBcd5Nx7LNXkyY3gwCATPyRgoADzOv0CGbUMATYLJQgaZmOZChTc9gDTHrJVF8R1HPYx9SSXAn/ALVpzlwNM6trKp+KiHNYW3aBeCg3+yGS/VsW0sC74YqBpIm3dHYLw/VcQajS1nLuYRfhvOPwi2BLbtCjZ4oc4uZUs0ggAcI18giJ8swlKm8ljzUmx/dQ+IMW9r6bWER9/VbpEUaJe0tJNxH2KrmNzUvfJ3H6pUm3RqkoPMNmRoOng/eUxxGclzB8MHVJ7XVJrYwuHmKmwGaCNJ6gzN/Zb0vIPeHofhTOXVzpu0tLSdrjn0VuxVcta4xIBEAbxIvzJ3svPfBjPxXvBtsPQ3E9NlecNWDnaS6/aPUD3CjpJOIdcqsS5jldWtVLw06hZgMAdZAn2uFrBZY5mGNJzSBcWjUZJ1GDYC6OxmY/BeC/WG3iL3LeRHYi5tKDxniKaOoAAl0ODgS2LyYB8vp25RVaGEmVZgDVDCA5oMN1XcN7mLCLj/qE4xXw28kbtbBngHzDZUnNCBUc6mGaf+Nhx0R+TYstJe7lu259Y5T6x8iLRa8O1lNkF09Tt6mRtuq94myJlUF7B5+YMg9yOLXsu8tzYujUyGyR2NzNjeyMqY4B4LQZB0uFtuscj06KauWPwzynGYcscWkEQYKmoYfUJEq7+Icsp1nAiA8ug9x3nosy3I6WqHOAa3Y7XHVdK8qaIPxulLbgHzdpHqCn+WZEXDUww8Xjh3bsU78R5fUZDwdTe3HRE5ZDGNcbzuh7qG9Bt4LZJcXSHBxGk7hXqjsqfWyT4rPiUHllYXaQbHs4chWDKq7vhtbVIFUDzD9R2QpoM5UlMoZpv6oii3qUUzEeYYltOm+o4w1rST7Kr+BcFrdVxr7vqmGzw0dPp8kF/wDKOLc9tLB03Qa1RoeejSeTwFY6GZ4XDUGMFVuljQBpOomBwGogHJKUZyX+XSJE+b/xUlHPcO92ltVs+sfdEPqNcLEEGRYgiyDCiahUB2XVXzeXjc/oFA1gZft9lNRPXndBGJZWLNSxMYo2YYRtVhY4SCFWMuy1lJlQUp+Mw37t4VwckWOH9PXbiAJa7yVPTgrGCsPmADRr/NFwjqrahZq0lrbWEazPWbNCYYHAMc4Oc0H/ABEffvCc4mjTbBEarapE+WZjsp639DrP2U7GsaxoFQiH7at46ntuqpmrmho0tpgkXgyIJse24+aufiyt+GGwTuLQABHoZ6bLzasIOhpMCZkzv0m49ZWwqHThN8JrYc0t1Dct29I6qD+hEl5Iud+LrtzyGwBJ4A+8oLB4giRxJBHG/CpCdQfiqDogvEcCReOiR18G4kukRwrLlwpPaS9oJ4/4+vqha7aTSdTSWXDeTI4WTgWqVfGUHMMOEIQlPHguMAagTsUNi8odPlAM9DZUTRNof+AMfLqjXHgEe0yr1W1Wez8xLdMDZg5M9uR1C8s8Ol9HEscRFy0zYXED6wvUcNivNAg3uZuDA4PufZc3mU1UX8buRZm+Jq/FBEBm4kkgkWNuOUPm9UUgNIhrxLhPLr2BXVXHMfWdTfq5bH9p6/MpXn+Be5zqjbsEA3gyABEFbPxQ6f0D1MyZ8PSGCSRLiRO835UGAxbpBnyt+d+nMIJzSIkcWB9e6iruj/c/urREaWKpW0uiTYzcTY/zdFU6fmkG09Zvvb6pRltJ7jNyCIvyB0TYVBDpHp6Tb3soaLZZI/HNeXDkfUHn1tHuiMjNM1Xsc0EkW+xS81RBIAEkT69P1Q+W1Q3Ft439hG6CQWW+vRdTAF3Ni4+30Q1BoAdOzjzx+yMqYprnN5LQQq/mlWHSDboD1SBLT4Vx9ywxY2jorVjMrZXAklrgLPbZw9/0Xl/hLGTVv2XqOCqCzZXTnrkiwbANcx4ZUtplrXH++OR3Q+e558P8OiWuqT5puGi4vB3mEfn7afwXueJ0AkXIIMWIIuFRsDihTaHvMuLiS7rbk8wl2/XobCoVjcne9zqr4JIkk9eoHTskz8Kyo4sOo6R/bAb7kEz7p7iccastJADaclkktqBwi5ja9gDKEq5HUDbBpDpnTqY5urYi8RspJ/Y4Jg8MwktaDG12kiRExPf9UYxrqLvw3FpP9rfyyeSFyzJ61JrHUi4uB8wdcFp/9vXb5KxOwDajC0nzgAzEHqY+yztNUL8P4n0sYHsLos4gy4HqRzybfJWPA5hTqtBpvDh2Nx6jcJDUykFtxEiSNvmRdLsuptoVDUaBr0lrmg/miD8x36o58n2K83ovOpbSyljmuAIIhYq+wkFdVqHGiRrEtBm/a4+qJcZCHfTmQTYjpMm9ku3EHK5G9Ss0tDiAQPMJ2tcGOTuosbjXgDTTL9QH5TZoNi6T9hdRVS1zGm4giIn820ED59EK950Qblt9R56C/t8lFMq0V+tpa52qo86NUg3cbkxe/Uf9oPE5jhmk7mY/tMgjqHev0QXiprw/4zNx+Ybt0g2PQ/zok2JrMrNDhYjf3M7royqSbJ8aNJ1Uyd+RG/TgpOXkbbdf1WYnHkjTMjup3sBYNk/QnZBQxhY6eORwU4w2IZq1GnqHDeZI4Vde0hP8pwVQhrgdMiZtN4jf5rNGTDcPhGUwXEwT2n2Ub2TJAO/WLekJr/QVGNDnX1XBkbCOIuosRRjSSZkmD0gX3P3Qo0EOMd0N7Ez19vT7Kx5XjdTmg8iT7Aie02+qRZtVaYgCBaRyeqIyTGAETuyw7i5hLtVBy4wh9Co55IqbGxIkiJm6ZmvDNL9MTFgTM3+pCUZlmJa+WwJF273/AJ+iXYTGOLonfg9f5dL6tqjeyTCM+qkQIEmeONgPulWXUDVeG+t/17ptnGX1CwOAJDd7E73/AJ6JLRa6fLu289Iv0sqZ/wAk9f6LzSwzWU2saBqgX9I7oXHkC/TvYnpCX4jOnBobB1QL7+8d1DicQX0x1G/Weqj6srUap1CGk7jgA/zug6OOHxxAJMAQN+q4xOI0C5k/yymyBh1GWEveCW/tPCdL5Fb+B1gfiPJIte0/ayJdgdUOqOAvBaTz7JnVqOw1EkMY4tg2sYMB3HBj5pe/GmrSLi0g2McCDIB5HX3SDKGhgadOXtJYBI1iCNXcb9NkywGfGk6m4YllVpJBDhDx2jcbLjBY+k9jhVpm4jTpMGBx3SPNMpbp+LQY4M5aT5gd4AO3KOX9iv8AhZ/GPiE1KTQA5m7omzhYD7lVAZu6GhxGmdvnb6/QJJiMU8t0VJ8sBoPAvYdlqg3jj1uq+t7Eevov/h3OqRrPhp2tJkAA7ADvBsrZ/VF/5Y0x/dIIPE/y0LznwOR8Z1uN+AbfI/ZWmmz4REV7tbJYXAum58xAvyPZQ8ij4K4dHFLDBpLmVAWRpLTJBcTI54n6Kw0tJa0xEgWtyJgx+6UZTSpupCGCHeZwBBv29LKw06YLQObfpb5BDPINCHO/I3UTH/sADzyqzjKT5NVjxFwWnaB9QfdPvFOdNw7RqYXSYibAbTe432Cr2Q46niPi04dAOzjc6twCOkGyVqcjIQf0hf5g6AbxJ/dYn1fwlT1HTXqgcAgW+qxP7r7NB3WsEvxdcsh3RNKmyQY6uQSx9pPldx2TaVFQ2w9aCSYvBkc+qWZ5jHyGt06SDPb0b1/ZA0KxDGSQS0Q49eEHmeJGmSfQ/p/pSS5KMUZ3qbTOlxc0gQO1/sqtRDoMbcqz4irLAHCLQIGyUvw+gyLhdONcENZor0wum1Db9P1W6pPRRA9VUkM8JTD6nUC/vxKtfmDRqAm1wNon7CfqkGVtDWA/3bk/X7R7ppjcQSGuJ539/skZRBz8zaRpAcPN1BB6SALJTiMQD/yMzFw2OULjXmSRebR2PdDPqAD6DrCMQGwVzjM7e9lxh60VOxnnpdaq1f4UHUqwZCZIWjurXbYPM2sb2ldUqGmNFzMm/UcpI2sXCOf5+yZ4bES0XtyEmlBsu9j/AAePc1ppudAJve49OVLWxjDPw2ifYEqv1azZF9vmtseAbWspvJSh1aZG1hvNp9vdCVq+km+/6fRCYjFGd/ql2JxBPKZYor1Agu+JVsJFlYRjDScWwNflh0SGxuPU7ShvC2DuDBkm0Rb1lS5xhCKjmRDTczE3i0CYP0R4sBzKEvxtR3wyHBwDQNLT+URcOnknqE88N0i1r/iNIqO5eQQ7hstG0fokGAdQDDqYGuu3zEkbbxYAj35TvC4v/wCoMcADILdU7RAvf0SbXEGyPqeHDnebdptFokC3v0QpDXPOqJkgG5G8QdW/O28oVj6jnuboP5pDiBcXME7xEieFt1CXSR0IF5Bteduqj0UKt4gpkvIgQNrbncgx6/RIRIOk2v8Av9OVZM9wha4mewO/qL7m/wBVV61QhwJ953XV43UQ2oy1eDyRVD5PIj1G1xflWTBUKD6zi0ua5oAcLD08vFouFQ8BjQ2wMXmb/KPdXLJsSy7XHzOFiJ/LPXqo+ROlfH0XTA5gzUKemHASY2gkges7ptRxIcDB+Z6FVTDgN8xIIYPKeQIi/VMcPUaQSWiXtggWMGdz81Fa5GeTvMMkZiwZqS2baTtFoBHEBS4DJmUx5Ybbbt7JdSqf0zKVOix+mY2LtImTJmb8Iqm+psbXk34k2jpECVnDVjFwadjZYgtZ4cPf/VltKEh1JfjGSLhFUqocJaQR2/llDidiupokmVXMX6HSNjYpZj6ZcIE7W7n2TfN6Mgltx0VRZjdDyx5McEzbsf3Q9PlB9vhhLqxi4vsR6cqCoZgz7dY+y6r4gExcntsgqzHEW25P7lHKM2c4msEuqOXVZ0k9FFurZzCLdHeFxGprflB2RRxvlg3It2jj1iEgwwe0yPkjKtWWj+XWaCmT1MSSBvPznug6r4PNu/so21Y5UVWrKKQKdOch6rljnrlMkKdUnkGQp21IAM+37ocBbeVjE7q0rr+rtCEDVLTpoNINMdUJXWFol7g0XJKx8cfZPPB2EDqpedmif9oNxUKVcLRgclcylriYj8M/3R9r89ilubvLnajTDSLEAWJN7mYkwLKxVc4eMG/4ADRLgSBPlkTfZvl1FUKs92ktjcyId8pUcV8lNP4OzRduYAPAInrdE4DSNTgCC2NIvBv9/wB1HTIA8ztxH+gp8notqVA0uIG4AHI27p30Kuy55RiWmC+Rad9pAkETIlGYhgcTEflmASkGMqxpYwls3sI1AGDuOqZ4DFOa0ARHSJMX8vbj5Ll0vk6EV/N26WCxMPJPWTzCqWbNIMd7eiuWfMcXmoCQORyCPuqfnb5cDeee5Cv4iXkBKNYp1g8ycIixHukb6YtwTusZWIN91XWaTzqHpuAzHUwwRMc/5IoML2SXEVNI8zXEXiIsDI5hef4TM9JB3HQj7J63P9OmGiJv/OFzPxtPgutposOWZgaIcKlQkyHEu7gbXgQUUzN/7i8Omf8Axnnb0VRxbfiu1PcYBIseOhQmYVQ1hDHFo/x4Q9EzWF8GbdCCFi8v/rP+Tz6WWJvwA/Kes18EJ1N8juo2PqFCMdfS8Q7qNo69kwlL8ywHxHCB/wCwMOB4j/tOIgfE0BEiIPIVH8UZURNQbcq7sw5a4t1X3FrEd+Cd9kHmFEOBa608jYopwD5PMcPXcDaf50RoxgcL3+6LflejFMpgiHkQTte11xnORvpVXNNiDBhO0mKm0Kq5ujMqwLnm3Jgfz1QLnQYcPdXDw5g2Elz3adIAAAMySBMD2+a2nEbKrOH5ZFNwDdDmXJIsWmBvyfZJq+B3tA4kb+hV68QY8YfQ0Uw8uHmnVJIPlEjfaT7JJjg7EjUWNaWiPIDDiY3J2P8AtJnTH0kU6rRIUJonlXIYGmwEPpvJDQ4GDE8NJvbYTwgcbgvNZmk7wBIEdT1+aotiepW3UCFyEyc2b/fdB4pmxTUUiXTWyVHKZ4WhDZPKzMapURAtPujn4Fr3/hwR05/nKHa20/Lf+FWPwnlnxG1S46XCIO/XgqenBkis5hl5pu0gTt/AnvhPDyx0geYkejRHHqB9VziMFUL/AMpABgE9pvB5PqmGRUSCRy0yf2S61+o+c8h2Oc+nhvhUnjW6SRYHT+Wdv+QP/aq1TBvDdWkkbDS33946pjm+IPxCZ3Mngnt9Aj8sdVZTa4MDmkOJBg+Y7X/tQzwgtVlcbTJsGE2jm37p7keC0mYuR6bm+90RSohgFSo9wbEjkyT+W28Ruj34prqg0PO0EACI4I5HzQ3rg2cnWYVAHa2wZIkw51m3/wDXn5qbE4thAaDpcL9JHbqhKuZUmEUryYHYc78JdjKkPsOsb7RsVKFCTMKwDbySbC3Pcj2VNzQeZWHGY+ZEEH6Sq/XYS48xb33VfGoT8nIuqA+y3VA+ac4PB6wRyBtcGOqBxmBNM9QrrRJ5AmOIUorTuSp6dMETsh3U0ewDbD5mYiUPUc4mf56SoMHhQ83MR2lP6uEa5nlPG/8ANlFzLKK6RZcq8M4J9Gm59d+otBIBbAJ42WlRY6i6xYNR7E0LpRgLoErANuaCgsVhpnujiVw8LAKB4qwRZpqNsQeOOZ7XCNo68VQZWfBdJYSNzoj8w6wQnedYYvpVGhuokGBt9+eVS8kzR7Guw+kjW8FpvLXtkWA/ysCmRjnMMujZoM9bRHIU+TNqOedLiLSf58k8eGVR/iY2IIPpBSXL64pPfvJOme236hDXQc9lhoOBpA2a+S0PeZPldpjuTp4smNJzKdJpAMg2NgCTvJg9rJHTwhfTEkANe4zwQYk25P2Kd/A+IzcfDjQ2PygiPMZHkiLW4UaikOMViKT3lhkuF3NcPKy0kzaQZ3vEbIajkfwWnS6dTTpklzY3DgYtb/vlF4HL3vawVXtLGuHX8Ro8rS50w6Rx6Lo0tFGHEOItqaQBE+UXM2EW39ytYGFOr+H5Gprg4kA7gjeHRfhJszyxzLESI3G37hX7CsPmJB2M7aTYbQbXOyW5zhw5oNmmIHccAJs+R0XXjR5w9kGE/wAvy19SBOls7n5c2mYCXY6nBPZNMvzcNpOpkSSFfTc4IpK8neMy8jVpl4BgwD+Y8cbQmlLM9FNrQ0NfHmjlo78mFvJsW7Q8GAC6Y2tG88pZiML5w4EkTefXZSt4ZRKcosWEzNhaQTsBc+l5S/DVtDqgFpM8xB5QrKI1EuEG3WPVKsVji2rIPY+iCzQvULbTpjU18Tbp3Ws0zum1pawjTNgIEHnsbyl+CzDU27htH8M3UTcoa4l8TN9O9kFn7Gb+jnE48V6ekkNh0j0hRYav8ObxI63++ycUcoAplwa0/cR+qAr5fTcwOLiHDrbndMmuhWn2DAAvDy713nsUTTqECSdUoXEYYtO4IOxB+6GrvLTY6o72ReU+gLTRNjsTeLQL/wA6ofA8u6kT/Pmh8Q0kxMA3J6dvumuWZP8AEZrBlrZJAsSADMCN7fVaRAtJ6OEJc17XaNQMgb6eSew5/wBKTGZQRAdcxciYO/W23KdHMKcMYKZ1kXG0MNyS70kx7I7EPa57dbYOk6b/ANsTcfRI9MdZR5fiqJpvLXbcIzAZc6oNWzdh3PQKfxBSBqQNuO3W/qrX4Xw1mh0tDYgdRt07qmtzNFzi6FWH8PQ3UCABMknjmIUlbK6rAS3ztg3Bt3BOwKsGYVfxQ4U9OizukFpG2zuqZ5ZSbWAG0gzZoBEDYAiCJ3jqoPZX1PK6lC/T2WL0yv4YBcTA+voto/mQv4xk0WXWlcUyu4VSRyRxdacV2VgHB22WMC4hl4+nsvPPE7HUsQHNMbPa4GTIi/TdekVKcHlVPxplOofHYJLY1NvtNjARXDMOaFLXQpVJn4jA4zFyd9uQZVLzykW1+zgPXpCungusK2AYJGuk5zXC0hrjqBjeJJEpR4xy2afxGjzMvb/Hn90zRkQ5LWLSAN5gibciT7q0YfHaWNlskgyR7Tq952VAwuM/F1iYcBt1VrytjKhltyQZ3sdXN7bH6rn2oWy6S5hWp6SHsdpDhIbcOsLjaINhPZGZX8M0y3T5J/NMQCI9vZC1KDm6gHTEkCL7gHoI3/gWsTVbTDqj3aYFxfiwuDb17pUE7zE+cBoAB2DdmgDZxBvO+3ZUzPsQ74huSBMTFvT+cpxU8R6xqZY86gJPFjyfVV7O8QH32MElUyoxNPgSYmtq68fz5oQVINlLWf8AJDuC6kiA0w2PIHpx+yLp5gTclIWMJNlM1rkjwgrTG+IzFxBkoHDYc1XduT/OVFhsM+o4NAKd02hvkFg3tz3QiQa2T4PDNgNaIHU791YMOy8SZHQILLqDQNRgFM8E8BpLjOrlS26Wwod02kDyua43Md+pjdCsZUqEzTEcn/SNoYNodLQI7fqmYrtIiQHdlJudDwqWbZQWXaI5MCyrzsGWiW7Hee/RejFsSC6Z2BSfNcshpIInpwnz5PhiaxeSmvZI0iA4/ZW3w3iCKeg8CB3EG6q1akWu73Nk4ymtraA4mNnDptc9d/uqb6Exwyw4XKj8R9TURPljaxFye8lNMc78PTPmAs4j77SI4SdzLk0HDVEQZgEX1C9+Furi3hgdXIJ2Gifme2xUOWV4KvnJBiq0EAnkRcWNjtyrjkdUupg9IjY/fsqznTx8Mg36byJmVJ4RzQMAbUNuPaybabyDLjLO7GYZrCxz3uD3Q0Rqc1wJBgkTG/peE6fXpNcabHaSGtdt68/JKMdjcO1vxGtc69+oJ/uvx5kDkL2uuHajAF5MdrqWuimey2DFf5WPN1iWGmP8vstqI0JqRUoKxYvQOM6BXDqdw4b7LSxYx29s3QOLYZiAQZaQdri8/ID3WLFglX8EY1lHFV6LiWMqMdTkSdLwfKbb83VzxuFEFrgJgyODwVixUAeVZvhfgVqlMbC7fR14TzIczAbpuHcxteQSFixT8iqGw+Roczl0g2Ajbido6LnE4qm+xuIuIN/n6LFigkV0JM2LXaTTEdOPn/pJH4Vx8zjba289uixYujHRLRG7KgDBJmbiyiqZc2N3E3nb6LSxPWJAnLsO0WJiRPmE2/8AWb36J5WyAU6YqatQAMCIses+yxYp700xs5QV4Zwf4klokfconPcpArsLf7m7dxytLEl/cpP1B8PT8oB5J9kdTpN0W4W1izGQZQrBtM9SltTDaWl4cSdwtLEoX0J6eaPFSSSeqZPxzajTuD17rSxO0uySbEZdzFxMf7UGFxBm28/dbWJ2L8h7c4fTGkASLDbaNpnZLP8A8g6o8FxttHEdIWLEElDafIdjMYw0YAiP0SXDPMTEDsbraxNlcG2+R1Qxz2N81wBuP9pv4cxNXEP+DhWBzoE6nBoA6knj0BWliR4TQy20X2l/8fEgGpiqms/m0BobPRoMmFixYt6Z+ge+vs//2Q=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10" y="312738"/>
            <a:ext cx="3291633" cy="2190432"/>
          </a:xfrm>
          <a:prstGeom prst="rect">
            <a:avLst/>
          </a:prstGeom>
        </p:spPr>
      </p:pic>
      <p:sp>
        <p:nvSpPr>
          <p:cNvPr id="9" name="AutoShape 14" descr="data:image/jpeg;base64,/9j/4AAQSkZJRgABAQAAAQABAAD/2wCEAAkGBxQTEhUUExQUFhQXGBgWGBYXFxgaFhwaHBQXFxcXGxoYHCggHBolHBQUITEhJykrLi4uGB8zODMsNygtLisBCgoKDg0OGxAQGywmHyQsLC4sLCwsLCwsLCwsLCwsLCwsLCwsLCwsLC0sLCwsLCwsLCwsLCwsLCwsLCwsLCwsLP/AABEIAMcA/gMBIgACEQEDEQH/xAAbAAACAwEBAQAAAAAAAAAAAAAEBQIDBgABB//EAEcQAAIBAgQCBwUGAwUHAwUAAAECEQADBBIhMQVBBiJRYXGBkRMyobHRFEJSweHwByNiFVNykvEzY4KTorLSJMLDF1Rzg6P/xAAaAQACAwEBAAAAAAAAAAAAAAACAwABBAUG/8QALxEAAgICAgIBAQYFBQAAAAAAAAECEQMhEjEEQVETBSIyYZGxcYGh8PEjQsHR4f/aAAwDAQACEQMRAD8AVA1KarFSBrn2aSc16DURUgKhD2a6a7LXVLIKMXczXgoDNl95dQNdojnzkwIjto6zbykZRA5jl/rRM11FyKolNezUJrpqrLonNcDUZrhUslE5rpqE0Klo+2JkxlBiTEnTb/hPrVkDprgahNezVWSiddUCwG9WYcBjvQyyRirbDjjlLo8mmGB4PdujMFypzuP1U9eflNOuD4W2sEIC3a2p+O3lRvSnFN9iuHn1P+9azLy1KSikMeBxVsyN5raB1LEkkAGIWQdec8z+lVXrTIYYEHvrP8T4j1RJUtrmG34ZYAERzI5aVukDXLFvq5uou4nXKO3nWjLNwrXYMIKViOa6rMThbiSWtuFHOP2YqhLgIkEEVFKwXGiVe14G7Nq6auyqJV1RmuqrLokK6aiK6alkPZrwmvCa6pZKAA1SBqgNUg1WANeC8R9hcz+zt3QdGS4oII7iQcrb6jzBr6vwG5gcUma1ZsyPeQ20Dr4iNu8aGviwaicHjHtMHtuyMNmUwddxpyo4T49oGUbPun9k2P7iz/y0+lIulfQ9L6ZrKpbvKNIAVHH4WjY9jcq+eL0qxn/3Fz1H0qY6XYz+/f0X6U15cb9A8JCm9bZWZWUqynKysIYHsP71kEaVCr+I8QuX3z3WzPAXNCgwCSAYAnc+tDTSG16GIlXs1Ga6qsslXCvKru3lX3iB8/SpZKLprppXd4qPuDzP0oO7fZ/eJ8OXpUsNQbHF3HIvOfDX47ULc4ix2EfOlK4dZ6sg9iz8hRq4d40An+o/Shk/gZGKXZdaJY6603weIt2/eYT2DVvQa0mUqPfzr/i0X1XT1NE50UDVQDttr4dtIli5djFmS6Po3ROw+LVmtRbRGyFrglpyq2iKdRDDUsPCtLiuB4e3bZsSxuqNctwgW55DIoAbXk2avjmE4teTSwbqzqYZrak9/M+hq3inFsSwDPdYiPdLFlB2MTqJ2rRgx4odR2Zsspy96NFxXi9m6V9nYsWgNQqJbzE9uaB8I/KhMdirqxlza/0SB5yAPjWffHwqsshhoUmfgauxd57qQAwYdnZ5cvKtPD2K2z3EY33jcZ2Y6KomfHfQDxoO5w5biyhJuKJZWbRuZIU6SNO31pfcwzMIg6ac9fIaUy4cjWJa5KrAPjpy/fKheP4CUqIYbi3Jx5j6Uzs3QwlSCKSY+3LFlU5DqCO/fw1mgBb55m9YHhpE+dZzQ4pq0aya9pJguIBQFKgKPwgD4DSmQxSROZQO8x86oFxoImumqLV9WnKZ74MeRiDVlUVRKa6ajNdNVZdCkPUw1BrcqftQBPKn0JsMDVMNQqXKsDULRYRmqWaqVapg0JZYDXtQBr0T2wPCqISr2pBD4+Ve5alkF3HrhXD3GUlSAII0IlgPzpFgj/LQk8tyda1GKwyuhRxKncbc55d4FL/7IQCAWHZtHhtRqaUaLivvWLVcfrR1i3aO7EnsOg/fnXj8LbkwPjp9aFvcPbmpPgZHoKrT9jrGouougI8FEn0WvQ7n3UjvYx8BPxik1s5dur3bUUnEnHPN5TVcAXFjAYdj77nwXqj13+Nepw+0uqrlP4lMHt1I385oReLE/cjvLfkJ+dX27obe5HcAF+cn0NSmgaLyXUSGDD+sZT/mGn/TRnCgt9XB5FYIIK89iN6DXDrvAJ7W6x9TJpjwe+pZhmE6aT41aeyJbNDwvgVlCGKgmQdfCmOKsoNQBQeFvaV2LvgjQ/EVti9C2tmR4/ddHy24j4jupAxv3Tlhnkk5QJ8W7hWzxvDwwLL73ftXYPDlVAOQiCWGxJkcuwTQkUFZnrLlVC5HzDQiAB6kgelV3sMX1hU75JPmBA+Jq7iiXdWtGVGjKF6wj73ep7RSNrhbck+c1myYZQlvQ2LT/CwrEWgu7qR3HX0qGHtKCCsT+Ln671BMMx2U/L51anDX3kL5/ShtJdjAvh3Ena89toIAkHn93f1ppmpTg8Jku5y0swKxGnIzP/DTGaGVeha9luauzVVNdNAWIStdRTW6qZK0qRno5Hq9HoVhFeEkVKsuxgrVappal80RbxFA4lphGI906E+Bg+NEX8JdsBfbI65lDAsIMdpHZ3iqLeIFGcQ4pcvvnuuXaIk9nZpsKr1sv2RtXo2MirfbTSyxrmZeqAYyn7x5kDly179qNwF62XUXc4WesFjPHas6H97ULRZbmqMCtknBeFEA/bLmuusT5jJpSjpDw/CWwGwuJ9pyZGBzeIIUCO750TxtKylNCPLXFaiTUBf7mHl9KXQdknUHcA+NDvgkPKPDT9KvF0doqVTouxc/DexvUT8qHuYB+4+B1+NNwQZ7q9ir5NF8jPuhXdW85I+NW4Tibs6ITCEwWA1HKflWr4HasNdAxLMlqDLLMzGmwPPuqXTfh/Dlw+bCXLjXi6jrAjq6kmSg5qOdafHg8slH5F5Miiui+zw8tbVWuvOoZhAJg6bCvMFw55Adlyg/dBk+JJNLeF9IVuWVUf7WIeSFUHSTJ38qZ2cRAgMG8xPwptcdBfi2E466BotLmxTCUUgAiSdcwHd2HXeqcZjAoJJgClX2wkFj97bw/Wm48bySUV7FzmoK2WYR+uBsBp5AggfP1o25gwetbgTy2FKsJc95jsOfqT8DTGxjBuJyjed+4eNd7N4mPNj4yWjkQzShK0UEGYO/fU0ssancSUFxmIO5M6QToNezStZwTg2Ga0DfxiI51yKRoOWafvd1eY8nwpYZ8fXpnVxeQpxsynsO2uyVq+J8NwNpWb7WXgDKFCkknN5ACBrWYzA6jWsslx7HRlZXlrstSJrqXYRQ9mqXw9ML1s8iAdN/HX4VWy0aYoRcTb2YXSc7hD4EHUelQJEwCeZ17J0onpFZLLbgTFwMd4EA7wNOylzPsQrHSCVhtOWx8aevwlRX3t9BDJVlzB3FQPupEyDt40VirUIxHJSfhVmJANlG00TLlDa5huSOUjtofqVVlxxuV0LLbkedEpfqlrYETtI+dSv2gD1Zg9sflRumAFLdqRIO/wCvlS/MatS9QOIVh6N3zUw9Co9Wq9AwghHovib2C84dHRCBIdsxzSSY7Brt9Yqnhlq07xeuG0ke+Ez68gQCDG+ommmI4fggpyYx2aNAcOwBPITOnjUSdf4I3sTE1D2Y7I8NPlVZxKAkZhIiRzE7VW2NXvPgKENJsJCdhI+Pzr0A9vwoQYwEdniYNXpiJ2M+GvyqF8S7rdnofrSvieIkgDYa/H9Krufa87HreyIYCQo56d+1DYptu4kGuv8AZeNKbm+0v3MflSfFIEwV72d0sJy5tY/CYkVpMTx+yluQ7HnEGezsrPrqCDr+9DVeHwqzFz3dhB089K15vGU5qhWPO4Rost8VbFMYBCqQYO3dPfPKjrj7Lz5/kKW8LS0jXMrSZlYnLl7BO5Gkmi7KyZOvd2+PdWrxPHUE5e3r+C/9E5srloPw9ktAGqjU/wBR7/6R8T8WTIcupgdv0H+lUYM6cvyqxr1v71xWPYGFdAyHmdn3EWxsDz+poSxiRazlj/KAzRqcuvIdndRl+4DzA00EjbwpUbWdihBKt1GA0OvL1isfmYlkwyi0OwScZpjaxx61lDAOWiU0AGbMCpMnaMxjtihb3FFZiwtgSSdDHPYRyqNvhAjqtCwMoIkjTmZ1qJ4fdXVSD4R/7hXkHx6R3Ukd/aLd3nViYq4ROvkPoKExGLvIIeyzDwIHqgAr0cQvHa0QO9bh+bVThoK/yLMV01xt0Reui6P6rdsH/MigivMLx9CwF1GVebIQxHflOWfWkotMdQpjaQNPhUWWtbin2IpejZ4x8C9phbxwzkaLcw95BvMFgGApHZwZYroCObKwb5GRSG68eo+dMuH4POrljlyxDHbw07dKqUFFWgNKRob9iVI7QR6iKGx9mNVRkzxsQwMeMEbnnSnD4q4BOZ475I+NH3bV3LbY+2hvcIMg6T1RB5QYrNJJPZqhCaVxZ3GLRFuVGodCJ7QwI+VR4cpfVgQ2UZhrE/udap+1HUF7nYQYI8CIBrrMCYfLP4THrIpn+2hFNehkcGNK9bBgCTsKCyN/eXP81VYq0xX3nMMpgsSNGB28qFd9lUNRghoR41YMLSq0hYAlnHcHYD0BqrA3BdBKteEErq9wfnVNF0zQDC0zwnBEdQxxFhCfusbgYeMIR8aywwn9V3/m3P8AyqnFlbeWTfOZgvVuXD/7qqNX/f8A2W1Id4no+ntHOaSSAWU9UwIBGYbeVUtwACTmbt1g/Sq0wI/Fd/5tz/yo6zw9YmX2/vLn/lQOa+QlaI4fgdz7pnwX6TRA4JdDEMiyfxED/virftVuwVW5hr7K1sOLiFmBM9YHrabjftr1+meFTbCXPF8o+JJNVxv5Jyl8EcZ0UxoAaLaqxjKCMy7dZso2OuxNYniQK3XEhusdRMNBy5hInUAcvnWnxXTIXAQlq2kwATcMjUSBsJ+U1nsWqvMiD8RXc+y8a+873r/Ji8qUtWhfZugkjmQdOdSthnc2l1ckhRPOJO+nbQmLOXXcjUHnpy7wRp50ZgV/ni4jMrEFhIgqSs/I9nOtk5vHJ/NaE44qTVule2RGAe2R7RGGXcwQPXafOjcKe4k9gEmmjXGALgh3MFsywdo6uXbSNJ5UJh8KMoktMawx356CneFlnkbUo1QzzcEMSThNST+Py/v8ixUn3iT/AEjbzPM/uKuNvSAQg7BvVdq5l5sR4D5/WrvbLElSO+RXSZzQUWgOZPeaGNwi4InWJjmZ5d9XXb2bQCBVKuFvWp2DKT4ZxPyNZs7uI3H2afhVtHUl7ot6AoCrMTvIIUdUiOfbUL2IyGB1tSBAie+OVLksZixzGM7wIXbO0akTUlwKfhnWda8VkajNr4bO9FXFNPsZjP2EZhmGWCeff3baGmj2kAFu4pS4nVYhRnJGhDEkzr6VnFwdv8Iq5cJb3yClOaC4sq41wXFJLQGtiYy+8AIBDACBBMaUp9jcyz7MGddtNSN9dJ9aFs9IFhT7S5GgM4htRs0wM+o7WIBAMHatF0c6Y4PD51vl7iMIUhhcca8zkWPida3PHkhGo7f8DBpsFhRK3MECdfdU8+YbfStBhOEYC4k2XupKgtbJHtByI63VBmd+6vV6Y8PuWlX2ozyN0YGJ7SI5zudqW43iYN9ogAyRHYIgee/rSMWPLklTTjRfLj+YHg8JfYCx1VQsVlpgDtJAjYcjvFPb+Cu2lwzZ7D+xkBRcAk5QsSZBaDNK/tpzeUx+/OiuFcUsK7falBtZDmlM+k9nkddSK0Z/F+7cf0q7Cjnk9WJP7Kv33uOqaszOVzLOp5CZO9RThF1Uu57FwkJ1YBMMdpjbwNPb3DOHkl0xltLemT2ntpXqiBndQSTrpHOmFjilu2jNbxSugWCReIGaD1SrLsdNZrLLLJaS/pQayPqRheKAKc9plCyBzHZrEdpivTiiOcjlOunLWnPSVrl2UUWLo0/mpbYMewrLdffVjymh+AYtLiPKWg1pYK3CpWJCyoY/0wd4mtSj/p38AqdPYvtcQ2AiO2P1qX9pgEgsoj+k+u9bXCcBsW0nEWbQBiXzrKnMATmQwNY5xrWJ4lgAmIuhRIUjqnsKAxPnQVBjYtt0g+37UgECQdZj9aJw+GxD+5bZv8KT+dA4DABsIzqqAWEbPm0I6zERpB0IO/OtDwLioVuormRIIttl2Zh1ogEilSivRXJg9jh+LOos3CNpCafOp57yaOMu41CjxGprf8NxCqoV3ZVgElRMnSNI03pXxU4bM7XFzACAOtKscxklZ94hBEaHnSZKt6/XYSlJ+v6Cu2xuYQrYVheKhVuKNA4iTmWe+nGHxN9UAe1JjUm9d1gQT/s6WYtL9v2SYLIQQWfYTqdRNz/CDofypcON48HK2UlY9oFCNBKgiOsdN5PLnG1H9O0VbGvFGQW2Z7FsToGa9cY5oOWMyatptPKsjjbCkajXtG9HPxK7ftL7S7YMMWZVe3m5qgVQ+aYzTp2UJxIwhNP8dShLXYfH7jtCThnRq7jLzW7YBVcpuMTEKWj10bTupl0gwyWb92572S89ogtrC21RAT/wkk9lG9GLGJyLbstdsNfb2puG1mtuoH8sZtoAkwYBLHsoB+E3MXi7oLdU4i61xhsALjAle8xA/SuhDPzzXN9fl/z7syZMPGC4+zOnpO4kQumg0PLz1ptwviS3xIgONGH5+Br6WMLbS2LYRQgEAQIrJdI8BbVc9pERgRqoAkTqDFbPG86TyJPpicvirjaFN68w2HnIoa4mmZm9Z/OhHvsTI1GxU7EH8968fD66SRXXlLRiUSxsag2kkeQ9aos6n2lx1GswO7YUPfZWOUtCLvHNuyusqrMMoheZJrG8rct7+B3FJDoY6J6xEHUdkmNdO00W4uAnR4kgHTWGIqC4XFvhw1qwGth2b2iBPak6lw0dcrqeUCB3URYXMtwjEhLntXK27jkWwBJVwAPekfvSfPZIYpZZcvl3T92dLHkmoKl8FNxnXU59N9PSvLOMJ+8R4/6VoMVxK51nNzBMWTKyswDStsKCFXqyWDdsKV2ggosTiBmLD2IRoICGTMakgnqiZgd9KlhxVqxiyzumhTe4vhmZScPYZo/mOUYszyJb/aBdgeW59S14thg6xhLcEAD2Vse1G5J0ZuwfvSjuj/Q+37Urfw9/LDBYtugLA83YQIkGZinydHrCBU9g59mC5uuwRjI6q23tNETuOUbzRTyQj1Zkj3sHwPSDC21ayMFiERjmZPYs4Y++tyQMwIYAxtodNTGbtAu+YDlqdcuv+hP1oi1dZLpXM65XIIZ82n+LMZMHehOJ4dFfNlCmIyg5l7oMnlFF42Rcmq7NHkYeMVJMOXDEamRPLnHafpQZxS+0fsygMCJBGunoajwfhF3FXCli1nIiSAAqzzZjAHzMaVtsP/DXFMltbt/DhEJbIEZiZIkM2hbatM8iiZ4wsxF/i/Drlq4v2NhmhiLQykZBGYGDl0LTsDpS/BW+HvPs8PiTcJJTNcU2xroD1QCveW2ma+rWegHs738m4mHtHrP7I5idhkyXUKhTE7nXlWkwvR7BIzMthGdveYrJPPX7vwrGp/F/qx01bv8AZHyV8Zet3xhxaY4gLIQG2VIykghg+UiJOh5Uqs4C6A0YObq3Hb2vtkBhwD7N1JKlYMgiDrvuK+2Horgy4upYS3cAIFy31SARB0HVO/MGhLXRbDJnBuXXLGWllH3QBoqiNAKPkqqgHGz4tiOkjIblv2FtG0EKRlUiDoFGU67ch3xNVriGYtnLFivL3tth2EV9G41/DLDu3tLN0hywYrdCsraiRmCgiR40Hgf4XXZNwsk6wrXTzPPJbiQJ7d6JzhXRcOUZWJeGdJ7uEwwcut1WvXFIYASdWLjq6LIIiee1Sb+IVwqJtqoOzcjG4BjUbTHZ2Gnd7+H2IyhV9lIIuITeusouAjr5QirsDrE99aXhXQnDWljEZsXdaMzXpdZA5IZCrvvJ7zSZfTa+9YyE3F6SMDd6eXHhbdu0YQiZiG5vppLGdIiTPKluJ4xdCKC1vKQpaHI11gMV1JGgJGhr67j+iOEuLBwmHI7kVT5FQCKUf/Tvh5EHDBO8O5PxY9lAo416GPK3syWE424QMygBgShVjqNvd0IWZjtjwNKOk/Ep9razQxYNMtGpLZDB1iSJ7+6vqGJ6IWHKlnutliAWGUR7oAABgac+W9DWegeBWS6NdLGSXdzznYEDerg67XRXJW29nyXgci8iyYiTDiGPIx3a6efKtFxwEgIurNAA7zpFbC70NwSOLlpMjDYBmK9+jH5Vbwrh2Hz57iBriGV3K84IB3OnMaUfNcrCnlTjRgr2A4gQqKRlaFy5iVAiNdNgO+tvwnCJh7YRZPNm7Sdz+lNcZeLbnQbDlSjFYqNBRyySkqbAhjiulsnjsWI0rLcZxUo09lT4nxAKNTWU4rirjIzAEIIJJ3OomB4UzD+JMrI0otFaPuZ2Gvr+lAX+KMx5jy1obE4zPCqCF7J1J7TV+Csagt6V1MmaU5cU9HPUUthWHsGBIAB5c6JzACBp8/OoF9/hUM071piowQvbPof8MeMC3buW2YKc7MssoGqJopYHrSpNa/FvhmDG57IAgySbbTm0J0UnMdNe6vl3BOB2r9nOcT7G4rsCGt5kjKuWTmUgyRsTy0p9i+h1h4X7XeLLb1ggAtzMFDAiREk1477Qx4JeTKXNre9HTwylGCVDWzheGJo9zDus/eL5piDBWJnTQ6bxHIuzZ4RcERhoB0hLqt3glDLanQknastjehljrZLmLtloVQyBlXQaMxXX72oMUnPChhI9viAVbNE2EYyCB2nSP6vvbb0OPHin1OV/zGwlOb/wbDAWxdXM13EqQq6ZdCQY0JHZPPnPdRWFvWbUH2clSSvtLikydWLdbcyfu6V874j0lxIdka2lt1OVlYMWB8yPWKV3uOX23vEDsUKP+0T8a3rxW/ZklJNtn0riaWbrErbtqfxqXzTI1IACnxJNZHG4I3cSti20l2VFJ1idSTrsvWPgKyeIvlh1mdv8TEj/AKjWx6PX1s42yViDNvXlKwI7JiI76dHEsScl8E5uVRfR9j4Vh7WGsrZsgIijfmx5ue1jvNTuYxfxE/Ck7XyfvCh7mICwc22tYVksfwHVzGRprHduTUkvFjvCjcClJvaRPnpUrV4AHKdSd6LkVQ3u4xdgdO6qHx4GwH78aUcR4gtm2XeYEbCSSTAA8zS3hPH7d8NClWUwVYCeYnQ67GpydXWicTRniXbEd9Ts44bqY7RyP61Th+EO4kgID+I6+lSbgDr7jqfEEfWpcvgmvkZrfHKom4J76U2FuWy3tFI2AOhHqKjdxoHOr5pdlON9Do36ou3RQNrF5vGvHvUy00BTRK9jcojn3/Oqlv6amgcTf1oc3JMCSeQFAw1sJxuIB0GpPrVmFshBJ947/SvLOHFvrNGf5Up4pxoDQamrSDjEvxuJ1MmBWa4lxDs9aH4hjzzNJcbeYEZgVnUZgQCO7tplBt0XX9VZjqf1qjFYZ3tlF3fQE7AcyfKirFlnTKIVTBZztoZgDtmKbcK4Kcuc3RcJ5xAjkNCYq1rbM8pXpGewfQ0AjMzntYFQo8iCTQ/FOD3bHXkPbG7AajxHZ3z6VulEb715cKkEGCDoRy76teVOMgPppnzdL2aNYqvE4wAQp6x59n606t9BoJzXSF1gKsmOUk6T5VK70KMTauSeSusA92YbelbpeZF6sUsTDej3FGsJdUhgtxpyzbIIyKDzJ11nSNBTcdL7myhFjnOvoFX4ViL966rFXCoy6FSMxH77arN887j+Cwo+FYp+LjnLk1tjFNpUbPE8SZixdwCdTFtlPKP9oxXkKWvxwL7t7L3Aqp//AJgCsycv4AT/AFEt9KmbjDaF8Aq/Sij48F0iubPoH8VOCG7kxNtZuCEuAAklT7jQOzUeBHZSPoX0Au40lndrVhTBbLDMeaoDv3sdB36gfW8Di8lxNTMgHw2/Onl+/O/rzpX1ZRjSGKKezP8ACOgHDcOBGHW434738xj5N1R5AU2vcDwj6Nh7BjUfy0EEagggSDQtt8jMW1PI8iD+/nUn4gKR9RvsZxDWweH/ALtD4iT6mlXEei6XhNubRPPUr/lJ+UUdhL2Y5jEDYdpq44/17Kiin2RtoWWOioVQDfZmAjNlAHpP50rxeEawxzMrKdmGhnsI7/yrRXMWToNztV2HsKup1feezw+tVSekS32zJYvCNcQg27hU9it2yCCBvV3RXg6IWuMG0MDPvI20MQBOneTWu+0a0nvYzM2nafhVxhT7Lc3Qwa/zOvdUWv8ALmaAFyrrMsdPWtAgsvuCQNI2rN8UwRVgbckExl7D9K1Iwi8ySfQfCvb2DtupVlEHeND6jWkzipDYS4szGHw7qMzdXu3PoKtgsNCPOR+VH3OAWSCJuj/9jfnS29gbtoyGNy3sdOuveY0I8hRQjFaCk0yD8MzFS1yBMkKNdjpJ29DRP8u0DkABj3mMn41ZaRSu5NZ7jt3IDrTHFIkdi7i/GjJANZ1cQzsQoLN8B4nlXiWM/WeQDrHM9ngKN9i6hVUQDy2HnQ8ldIuUqRPhGFRmzEi7c5KNQO+PKtC9kZSHUMCIIYSPCDQvC8KloaakjU12KxQ5HXsoJadsUpNlK4RFUoF6saD8qOs5VQBRAjQClD42SBzqxcT1att0DWwy+ZBmheHnrGRsYqg4kUNgMd1212JE+G9THFuwpOkauzqO+oquUa6mgEx682HgKi/EgdF9akloqIk6fYNWRLsAMrZTyJUgn4ED1NY9UH71+grUdI8SbuW0nXYHO0ctCB8z6UkiNOfZWnC3w2BNbB1J2C+p/JYohAR3eGnyr02jOojx0/WrIHb+VMbBPqD4zrqe+fSma8QJO5+HrSzBcEF9ZZ3RjqukrHLMO3zqniGHu4WM/WU6Bx7vgew1ge2PqhjxHiHVGux/1FL24mO2szxbi5LBFhiOsVzANGomDuKddFeAPif5txitgEiIZXcg7dYaL3+nbQfS2O6jY6u8RulEW0CSR91cxHVJ2HfzpjawuIKrKQYE6jfnuZpvhwltcltQoA0A/ep8aj9o8acoUIb2D4OyVlnBnbt08u2vXxH4T9aKF4dutKMeqrJB747f1/fjXHiWnYSMXSaxiNT4mg8XjII5R393737KVWOKjMy8wZjuOoPh9DVNdNEXwasYjs3p9hlCqB+5rGcOxWa4vd1vQTWo+0aTRMFBpeua5QiXprrl2hRGyx2nQVXfvBRAqrNAnnS3F3x2mo2RHuCEG5+EQw7pmR6g+tY3pLic7lF7QNO/etPicQbdhmO7EwOcAR9az5wQCWrnNiWPbOUn86btoddIFw+FA1mSddeQ7KDxWJ/mATrH5j61LG8TW2rFiAF0PjAMfGKxb8XZna5G8AKeQBMajnqaLHit2Z5yNycYNgdqAxN/nNJrfGxHuOD5fWgMZiXuSJyrtHMjvPKieBykDGVDHBcZQ3WJYAGApJ0Pb5z8hTC5ioO9ZrA8Ie9patu/+EdXzOwrS4DoBeaDcZbY7B12+GnxqZZ4ca+/JIi5N6F2M42qGF6zchyB76U8GxGI9oxto90sSXCgnXmZHu19M4b0JwlogtbN0/7wyP8AKIHrNPcde9mbFu0qqjtBCr3aAZRCkGDrppQ+P5GHLaxknFrs+dY3HXLcLdBRiAwUkMYMwdD3GleJ4w7bE+tH9PJGOuhuS248DbVj5ZmakJQnu7zTeKsfFKjy7fYiMxjeAdP1pxwxD7NYAG+v/Eee9J7gAGmvLUfKtP0RwYu4cM5J6zCOWhoZuo2SW9A32AudCSe4UZY6LsdWePiafjChR1RUdazvLL0UoI+h2sDkEIxPjQ+KjKUvLKNpB1B/WrzfPPs8qk2IzAgiRR8UugLs+MY/ojcPFEsAv7K4c4u6yLQGZgT2iMvmDzr659tS2oRNFUACNgBoPlSnit0WSDMyeqewHcfAelLTfJ2oty7KcqVGi/tGTVguSZ+X6VnbeII3mjrN7T8zVpA2NXvHkfjQ13GadvaNP3yoO9cMGgLuJyiTqflUasiYl4piwLjKDs2nhy/Ks/x27A9qGCunM7EfhPbRmKi8xYAMJksj9cHvB0PxpFjeBm40pdzH8Fzqkfl8KkJQ9jpYMnaGfRPpYGxNtXBGYlCZ01Ux6mPWvqOEvSCJ/fKvhd3BvZ1NsqwMhuQI1Bkd9fSuA8ZF60lxTrENrs3MfvuqZoJ7QtWtM2qvXLc5msfZ4heF3XVCdhPzNOWxk8j8hWdEDr+ILbbdp50DcdRJJ2Ek/SqL+LP7NYvjXHVe9kFyEtkByPd31Vj2aEdsirhByYcWky/pHxd8TcWxaGm7f4R93z2pv0kx62MMhfRhqF5+ApTY4rhbTsyHM3drMDQCOVZ/i+O+03faXWIUe7bXX1jSa0pfIxpvoVFmuda4STJaOQJ7qKs4Un7tT+1ge4gHed/h9aqe8zbk+Gw9BTOb9IBYF7YTbw6l0tl9WZUAXWMzAfnX0jhPRPC2hPsxcbTrXOt6A6D0r5rwFP8A1lgf7wfCT+VfaLA2rjfamfJFxjGTVhcIrpGd4p0sw2Huiy2aRAYooKJIkTqOWsAGhum/FbtsWLWGJ9pfJhlgmBlgKToJLjXsBpNwDgtrF/bnvGHN50RyfcMls0SAd1EHkIovi+HGGxPClzFltl7WZonXIq7f4gPKlxxYYZFFbkrtPpvjf7gW2gjg/Hb7WjauZVxNq8lu4XEDKQzAnLoCchWRprPOtpgmE9o3G3rPhWDxNtLnFb1lhKXMOucf1oyMpkaggBfWtnafUADypbn9PPjnBVdOv41r9bpF1cWmY7+KeAAvWbwIGZTbY96nMvmQ7f5ax9hkDABQ07lxp6Vu/wCKZ/kWT/vv/jf6V8/w1smSIAUFmY7KBzMa+QkmvScUxHN1QvvXTJXkDHf2Vruh18LhgCY67dvdWJW7mdoMiTHrvWy6IqDh9vvt8lpPkagMx3KWx+MYvafjVn2lT+LyFDraHZXueOVYORp4o2zXtfH986ruEsImPDU9+vpXV1ajIK+klgvaAB1VgZ8j+cVnMPizJB0I38RXV1HDuiSWrDbN0+dEri68rqOgD18Zz1rL9K+kGRci+++k9g5n411dVpbLRi7Vxk90keFNrXHrmzgOO/eurqKUIy7Q6GSUemMLWPR4Ksyf9S+hqu5ZdGLocsnWIg+Irq6s7XB6Nif1I/eD7HGnCa6sP8pHmdKsHG3I90zy1rq6o9Clhi2BYnjNyYLx3BZPqdKXNdkk5ZY6ktqfTb4V1dReguKXQO8nU16Fr2uqyHh0qaIWMDevK6oUwzo+sY7Dg/3kf9Jr7Hb0FdXVxPtb8cf4C/Z8iscLu4m7icNbKhEvXbrZiYJzlFGm+3lrTPh/D7mO4bbCsPa2LjKpYwCo+6SJiFZYP9Irq6tHkZ5RTa/28Gv5p2JjFfuXdHeEtY4gqO2a4MM1y40kyzXY0J1MCBPOt7hEkzyHzrq6lQ/1vKxufxf7sJ6i6Mz/ABSuBcNaJGb+eNJgf7K7vFfLsXirjiCYSPcXRfQb+c11dXeFxWgfhydbyn5Vt+hp/wDTn/8AI3/aleV1K8r8IeHtD4V1e11c41H/2Q=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xQTEhUUExQUFhQXGBgWGBYXFxgaFhwaHBQXFxcXGxoYHCggHBolHBQUITEhJykrLi4uGB8zODMsNygtLisBCgoKDg0OGxAQGywmHyQsLC4sLCwsLCwsLCwsLCwsLCwsLCwsLCwsLC0sLCwsLCwsLCwsLCwsLCwsLCwsLCwsLP/AABEIAMcA/gMBIgACEQEDEQH/xAAbAAACAwEBAQAAAAAAAAAAAAAEBQIDBgABB//EAEcQAAIBAgQCBwUGAwUHAwUAAAECEQADBBIhMQVBBiJRYXGBkRMyobHRFEJSweHwByNiFVNykvEzY4KTorLSJMLDF1Rzg6P/xAAaAQACAwEBAAAAAAAAAAAAAAACAwABBAUG/8QALxEAAgICAgIBAQYFBQAAAAAAAAECEQMhEjEEQVETBSIyYZGxcYGh8PEjQsHR4f/aAAwDAQACEQMRAD8AVA1KarFSBrn2aSc16DURUgKhD2a6a7LXVLIKMXczXgoDNl95dQNdojnzkwIjto6zbykZRA5jl/rRM11FyKolNezUJrpqrLonNcDUZrhUslE5rpqE0Klo+2JkxlBiTEnTb/hPrVkDprgahNezVWSiddUCwG9WYcBjvQyyRirbDjjlLo8mmGB4PdujMFypzuP1U9eflNOuD4W2sEIC3a2p+O3lRvSnFN9iuHn1P+9azLy1KSikMeBxVsyN5raB1LEkkAGIWQdec8z+lVXrTIYYEHvrP8T4j1RJUtrmG34ZYAERzI5aVukDXLFvq5uou4nXKO3nWjLNwrXYMIKViOa6rMThbiSWtuFHOP2YqhLgIkEEVFKwXGiVe14G7Nq6auyqJV1RmuqrLokK6aiK6alkPZrwmvCa6pZKAA1SBqgNUg1WANeC8R9hcz+zt3QdGS4oII7iQcrb6jzBr6vwG5gcUma1ZsyPeQ20Dr4iNu8aGviwaicHjHtMHtuyMNmUwddxpyo4T49oGUbPun9k2P7iz/y0+lIulfQ9L6ZrKpbvKNIAVHH4WjY9jcq+eL0qxn/3Fz1H0qY6XYz+/f0X6U15cb9A8JCm9bZWZWUqynKysIYHsP71kEaVCr+I8QuX3z3WzPAXNCgwCSAYAnc+tDTSG16GIlXs1Ga6qsslXCvKru3lX3iB8/SpZKLprppXd4qPuDzP0oO7fZ/eJ8OXpUsNQbHF3HIvOfDX47ULc4ix2EfOlK4dZ6sg9iz8hRq4d40An+o/Shk/gZGKXZdaJY6603weIt2/eYT2DVvQa0mUqPfzr/i0X1XT1NE50UDVQDttr4dtIli5djFmS6Po3ROw+LVmtRbRGyFrglpyq2iKdRDDUsPCtLiuB4e3bZsSxuqNctwgW55DIoAbXk2avjmE4teTSwbqzqYZrak9/M+hq3inFsSwDPdYiPdLFlB2MTqJ2rRgx4odR2Zsspy96NFxXi9m6V9nYsWgNQqJbzE9uaB8I/KhMdirqxlza/0SB5yAPjWffHwqsshhoUmfgauxd57qQAwYdnZ5cvKtPD2K2z3EY33jcZ2Y6KomfHfQDxoO5w5biyhJuKJZWbRuZIU6SNO31pfcwzMIg6ac9fIaUy4cjWJa5KrAPjpy/fKheP4CUqIYbi3Jx5j6Uzs3QwlSCKSY+3LFlU5DqCO/fw1mgBb55m9YHhpE+dZzQ4pq0aya9pJguIBQFKgKPwgD4DSmQxSROZQO8x86oFxoImumqLV9WnKZ74MeRiDVlUVRKa6ajNdNVZdCkPUw1BrcqftQBPKn0JsMDVMNQqXKsDULRYRmqWaqVapg0JZYDXtQBr0T2wPCqISr2pBD4+Ve5alkF3HrhXD3GUlSAII0IlgPzpFgj/LQk8tyda1GKwyuhRxKncbc55d4FL/7IQCAWHZtHhtRqaUaLivvWLVcfrR1i3aO7EnsOg/fnXj8LbkwPjp9aFvcPbmpPgZHoKrT9jrGouougI8FEn0WvQ7n3UjvYx8BPxik1s5dur3bUUnEnHPN5TVcAXFjAYdj77nwXqj13+Nepw+0uqrlP4lMHt1I385oReLE/cjvLfkJ+dX27obe5HcAF+cn0NSmgaLyXUSGDD+sZT/mGn/TRnCgt9XB5FYIIK89iN6DXDrvAJ7W6x9TJpjwe+pZhmE6aT41aeyJbNDwvgVlCGKgmQdfCmOKsoNQBQeFvaV2LvgjQ/EVti9C2tmR4/ddHy24j4jupAxv3Tlhnkk5QJ8W7hWzxvDwwLL73ftXYPDlVAOQiCWGxJkcuwTQkUFZnrLlVC5HzDQiAB6kgelV3sMX1hU75JPmBA+Jq7iiXdWtGVGjKF6wj73ep7RSNrhbck+c1myYZQlvQ2LT/CwrEWgu7qR3HX0qGHtKCCsT+Ln671BMMx2U/L51anDX3kL5/ShtJdjAvh3Ena89toIAkHn93f1ppmpTg8Jku5y0swKxGnIzP/DTGaGVeha9luauzVVNdNAWIStdRTW6qZK0qRno5Hq9HoVhFeEkVKsuxgrVappal80RbxFA4lphGI906E+Bg+NEX8JdsBfbI65lDAsIMdpHZ3iqLeIFGcQ4pcvvnuuXaIk9nZpsKr1sv2RtXo2MirfbTSyxrmZeqAYyn7x5kDly179qNwF62XUXc4WesFjPHas6H97ULRZbmqMCtknBeFEA/bLmuusT5jJpSjpDw/CWwGwuJ9pyZGBzeIIUCO750TxtKylNCPLXFaiTUBf7mHl9KXQdknUHcA+NDvgkPKPDT9KvF0doqVTouxc/DexvUT8qHuYB+4+B1+NNwQZ7q9ir5NF8jPuhXdW85I+NW4Tibs6ITCEwWA1HKflWr4HasNdAxLMlqDLLMzGmwPPuqXTfh/Dlw+bCXLjXi6jrAjq6kmSg5qOdafHg8slH5F5Miiui+zw8tbVWuvOoZhAJg6bCvMFw55Adlyg/dBk+JJNLeF9IVuWVUf7WIeSFUHSTJ38qZ2cRAgMG8xPwptcdBfi2E466BotLmxTCUUgAiSdcwHd2HXeqcZjAoJJgClX2wkFj97bw/Wm48bySUV7FzmoK2WYR+uBsBp5AggfP1o25gwetbgTy2FKsJc95jsOfqT8DTGxjBuJyjed+4eNd7N4mPNj4yWjkQzShK0UEGYO/fU0ssancSUFxmIO5M6QToNezStZwTg2Ga0DfxiI51yKRoOWafvd1eY8nwpYZ8fXpnVxeQpxsynsO2uyVq+J8NwNpWb7WXgDKFCkknN5ACBrWYzA6jWsslx7HRlZXlrstSJrqXYRQ9mqXw9ML1s8iAdN/HX4VWy0aYoRcTb2YXSc7hD4EHUelQJEwCeZ17J0onpFZLLbgTFwMd4EA7wNOylzPsQrHSCVhtOWx8aevwlRX3t9BDJVlzB3FQPupEyDt40VirUIxHJSfhVmJANlG00TLlDa5huSOUjtofqVVlxxuV0LLbkedEpfqlrYETtI+dSv2gD1Zg9sflRumAFLdqRIO/wCvlS/MatS9QOIVh6N3zUw9Co9Wq9AwghHovib2C84dHRCBIdsxzSSY7Brt9Yqnhlq07xeuG0ke+Ez68gQCDG+ommmI4fggpyYx2aNAcOwBPITOnjUSdf4I3sTE1D2Y7I8NPlVZxKAkZhIiRzE7VW2NXvPgKENJsJCdhI+Pzr0A9vwoQYwEdniYNXpiJ2M+GvyqF8S7rdnofrSvieIkgDYa/H9Krufa87HreyIYCQo56d+1DYptu4kGuv8AZeNKbm+0v3MflSfFIEwV72d0sJy5tY/CYkVpMTx+yluQ7HnEGezsrPrqCDr+9DVeHwqzFz3dhB089K15vGU5qhWPO4Rost8VbFMYBCqQYO3dPfPKjrj7Lz5/kKW8LS0jXMrSZlYnLl7BO5Gkmi7KyZOvd2+PdWrxPHUE5e3r+C/9E5srloPw9ktAGqjU/wBR7/6R8T8WTIcupgdv0H+lUYM6cvyqxr1v71xWPYGFdAyHmdn3EWxsDz+poSxiRazlj/KAzRqcuvIdndRl+4DzA00EjbwpUbWdihBKt1GA0OvL1isfmYlkwyi0OwScZpjaxx61lDAOWiU0AGbMCpMnaMxjtihb3FFZiwtgSSdDHPYRyqNvhAjqtCwMoIkjTmZ1qJ4fdXVSD4R/7hXkHx6R3Ukd/aLd3nViYq4ROvkPoKExGLvIIeyzDwIHqgAr0cQvHa0QO9bh+bVThoK/yLMV01xt0Reui6P6rdsH/MigivMLx9CwF1GVebIQxHflOWfWkotMdQpjaQNPhUWWtbin2IpejZ4x8C9phbxwzkaLcw95BvMFgGApHZwZYroCObKwb5GRSG68eo+dMuH4POrljlyxDHbw07dKqUFFWgNKRob9iVI7QR6iKGx9mNVRkzxsQwMeMEbnnSnD4q4BOZ475I+NH3bV3LbY+2hvcIMg6T1RB5QYrNJJPZqhCaVxZ3GLRFuVGodCJ7QwI+VR4cpfVgQ2UZhrE/udap+1HUF7nYQYI8CIBrrMCYfLP4THrIpn+2hFNehkcGNK9bBgCTsKCyN/eXP81VYq0xX3nMMpgsSNGB28qFd9lUNRghoR41YMLSq0hYAlnHcHYD0BqrA3BdBKteEErq9wfnVNF0zQDC0zwnBEdQxxFhCfusbgYeMIR8aywwn9V3/m3P8AyqnFlbeWTfOZgvVuXD/7qqNX/f8A2W1Id4no+ntHOaSSAWU9UwIBGYbeVUtwACTmbt1g/Sq0wI/Fd/5tz/yo6zw9YmX2/vLn/lQOa+QlaI4fgdz7pnwX6TRA4JdDEMiyfxED/virftVuwVW5hr7K1sOLiFmBM9YHrabjftr1+meFTbCXPF8o+JJNVxv5Jyl8EcZ0UxoAaLaqxjKCMy7dZso2OuxNYniQK3XEhusdRMNBy5hInUAcvnWnxXTIXAQlq2kwATcMjUSBsJ+U1nsWqvMiD8RXc+y8a+873r/Ji8qUtWhfZugkjmQdOdSthnc2l1ckhRPOJO+nbQmLOXXcjUHnpy7wRp50ZgV/ni4jMrEFhIgqSs/I9nOtk5vHJ/NaE44qTVule2RGAe2R7RGGXcwQPXafOjcKe4k9gEmmjXGALgh3MFsywdo6uXbSNJ5UJh8KMoktMawx356CneFlnkbUo1QzzcEMSThNST+Py/v8ixUn3iT/AEjbzPM/uKuNvSAQg7BvVdq5l5sR4D5/WrvbLElSO+RXSZzQUWgOZPeaGNwi4InWJjmZ5d9XXb2bQCBVKuFvWp2DKT4ZxPyNZs7uI3H2afhVtHUl7ot6AoCrMTvIIUdUiOfbUL2IyGB1tSBAie+OVLksZixzGM7wIXbO0akTUlwKfhnWda8VkajNr4bO9FXFNPsZjP2EZhmGWCeff3baGmj2kAFu4pS4nVYhRnJGhDEkzr6VnFwdv8Iq5cJb3yClOaC4sq41wXFJLQGtiYy+8AIBDACBBMaUp9jcyz7MGddtNSN9dJ9aFs9IFhT7S5GgM4htRs0wM+o7WIBAMHatF0c6Y4PD51vl7iMIUhhcca8zkWPida3PHkhGo7f8DBpsFhRK3MECdfdU8+YbfStBhOEYC4k2XupKgtbJHtByI63VBmd+6vV6Y8PuWlX2ozyN0YGJ7SI5zudqW43iYN9ogAyRHYIgee/rSMWPLklTTjRfLj+YHg8JfYCx1VQsVlpgDtJAjYcjvFPb+Cu2lwzZ7D+xkBRcAk5QsSZBaDNK/tpzeUx+/OiuFcUsK7falBtZDmlM+k9nkddSK0Z/F+7cf0q7Cjnk9WJP7Kv33uOqaszOVzLOp5CZO9RThF1Uu57FwkJ1YBMMdpjbwNPb3DOHkl0xltLemT2ntpXqiBndQSTrpHOmFjilu2jNbxSugWCReIGaD1SrLsdNZrLLLJaS/pQayPqRheKAKc9plCyBzHZrEdpivTiiOcjlOunLWnPSVrl2UUWLo0/mpbYMewrLdffVjymh+AYtLiPKWg1pYK3CpWJCyoY/0wd4mtSj/p38AqdPYvtcQ2AiO2P1qX9pgEgsoj+k+u9bXCcBsW0nEWbQBiXzrKnMATmQwNY5xrWJ4lgAmIuhRIUjqnsKAxPnQVBjYtt0g+37UgECQdZj9aJw+GxD+5bZv8KT+dA4DABsIzqqAWEbPm0I6zERpB0IO/OtDwLioVuormRIIttl2Zh1ogEilSivRXJg9jh+LOos3CNpCafOp57yaOMu41CjxGprf8NxCqoV3ZVgElRMnSNI03pXxU4bM7XFzACAOtKscxklZ94hBEaHnSZKt6/XYSlJ+v6Cu2xuYQrYVheKhVuKNA4iTmWe+nGHxN9UAe1JjUm9d1gQT/s6WYtL9v2SYLIQQWfYTqdRNz/CDofypcON48HK2UlY9oFCNBKgiOsdN5PLnG1H9O0VbGvFGQW2Z7FsToGa9cY5oOWMyatptPKsjjbCkajXtG9HPxK7ftL7S7YMMWZVe3m5qgVQ+aYzTp2UJxIwhNP8dShLXYfH7jtCThnRq7jLzW7YBVcpuMTEKWj10bTupl0gwyWb92572S89ogtrC21RAT/wkk9lG9GLGJyLbstdsNfb2puG1mtuoH8sZtoAkwYBLHsoB+E3MXi7oLdU4i61xhsALjAle8xA/SuhDPzzXN9fl/z7syZMPGC4+zOnpO4kQumg0PLz1ptwviS3xIgONGH5+Br6WMLbS2LYRQgEAQIrJdI8BbVc9pERgRqoAkTqDFbPG86TyJPpicvirjaFN68w2HnIoa4mmZm9Z/OhHvsTI1GxU7EH8968fD66SRXXlLRiUSxsag2kkeQ9aos6n2lx1GswO7YUPfZWOUtCLvHNuyusqrMMoheZJrG8rct7+B3FJDoY6J6xEHUdkmNdO00W4uAnR4kgHTWGIqC4XFvhw1qwGth2b2iBPak6lw0dcrqeUCB3URYXMtwjEhLntXK27jkWwBJVwAPekfvSfPZIYpZZcvl3T92dLHkmoKl8FNxnXU59N9PSvLOMJ+8R4/6VoMVxK51nNzBMWTKyswDStsKCFXqyWDdsKV2ggosTiBmLD2IRoICGTMakgnqiZgd9KlhxVqxiyzumhTe4vhmZScPYZo/mOUYszyJb/aBdgeW59S14thg6xhLcEAD2Vse1G5J0ZuwfvSjuj/Q+37Urfw9/LDBYtugLA83YQIkGZinydHrCBU9g59mC5uuwRjI6q23tNETuOUbzRTyQj1Zkj3sHwPSDC21ayMFiERjmZPYs4Y++tyQMwIYAxtodNTGbtAu+YDlqdcuv+hP1oi1dZLpXM65XIIZ82n+LMZMHehOJ4dFfNlCmIyg5l7oMnlFF42Rcmq7NHkYeMVJMOXDEamRPLnHafpQZxS+0fsygMCJBGunoajwfhF3FXCli1nIiSAAqzzZjAHzMaVtsP/DXFMltbt/DhEJbIEZiZIkM2hbatM8iiZ4wsxF/i/Drlq4v2NhmhiLQykZBGYGDl0LTsDpS/BW+HvPs8PiTcJJTNcU2xroD1QCveW2ma+rWegHs738m4mHtHrP7I5idhkyXUKhTE7nXlWkwvR7BIzMthGdveYrJPPX7vwrGp/F/qx01bv8AZHyV8Zet3xhxaY4gLIQG2VIykghg+UiJOh5Uqs4C6A0YObq3Hb2vtkBhwD7N1JKlYMgiDrvuK+2Horgy4upYS3cAIFy31SARB0HVO/MGhLXRbDJnBuXXLGWllH3QBoqiNAKPkqqgHGz4tiOkjIblv2FtG0EKRlUiDoFGU67ch3xNVriGYtnLFivL3tth2EV9G41/DLDu3tLN0hywYrdCsraiRmCgiR40Hgf4XXZNwsk6wrXTzPPJbiQJ7d6JzhXRcOUZWJeGdJ7uEwwcut1WvXFIYASdWLjq6LIIiee1Sb+IVwqJtqoOzcjG4BjUbTHZ2Gnd7+H2IyhV9lIIuITeusouAjr5QirsDrE99aXhXQnDWljEZsXdaMzXpdZA5IZCrvvJ7zSZfTa+9YyE3F6SMDd6eXHhbdu0YQiZiG5vppLGdIiTPKluJ4xdCKC1vKQpaHI11gMV1JGgJGhr67j+iOEuLBwmHI7kVT5FQCKUf/Tvh5EHDBO8O5PxY9lAo416GPK3syWE424QMygBgShVjqNvd0IWZjtjwNKOk/Ep9razQxYNMtGpLZDB1iSJ7+6vqGJ6IWHKlnutliAWGUR7oAABgac+W9DWegeBWS6NdLGSXdzznYEDerg67XRXJW29nyXgci8iyYiTDiGPIx3a6efKtFxwEgIurNAA7zpFbC70NwSOLlpMjDYBmK9+jH5Vbwrh2Hz57iBriGV3K84IB3OnMaUfNcrCnlTjRgr2A4gQqKRlaFy5iVAiNdNgO+tvwnCJh7YRZPNm7Sdz+lNcZeLbnQbDlSjFYqNBRyySkqbAhjiulsnjsWI0rLcZxUo09lT4nxAKNTWU4rirjIzAEIIJJ3OomB4UzD+JMrI0otFaPuZ2Gvr+lAX+KMx5jy1obE4zPCqCF7J1J7TV+Csagt6V1MmaU5cU9HPUUthWHsGBIAB5c6JzACBp8/OoF9/hUM071piowQvbPof8MeMC3buW2YKc7MssoGqJopYHrSpNa/FvhmDG57IAgySbbTm0J0UnMdNe6vl3BOB2r9nOcT7G4rsCGt5kjKuWTmUgyRsTy0p9i+h1h4X7XeLLb1ggAtzMFDAiREk1477Qx4JeTKXNre9HTwylGCVDWzheGJo9zDus/eL5piDBWJnTQ6bxHIuzZ4RcERhoB0hLqt3glDLanQknastjehljrZLmLtloVQyBlXQaMxXX72oMUnPChhI9viAVbNE2EYyCB2nSP6vvbb0OPHin1OV/zGwlOb/wbDAWxdXM13EqQq6ZdCQY0JHZPPnPdRWFvWbUH2clSSvtLikydWLdbcyfu6V874j0lxIdka2lt1OVlYMWB8yPWKV3uOX23vEDsUKP+0T8a3rxW/ZklJNtn0riaWbrErbtqfxqXzTI1IACnxJNZHG4I3cSti20l2VFJ1idSTrsvWPgKyeIvlh1mdv8TEj/AKjWx6PX1s42yViDNvXlKwI7JiI76dHEsScl8E5uVRfR9j4Vh7WGsrZsgIijfmx5ue1jvNTuYxfxE/Ck7XyfvCh7mICwc22tYVksfwHVzGRprHduTUkvFjvCjcClJvaRPnpUrV4AHKdSd6LkVQ3u4xdgdO6qHx4GwH78aUcR4gtm2XeYEbCSSTAA8zS3hPH7d8NClWUwVYCeYnQ67GpydXWicTRniXbEd9Ts44bqY7RyP61Th+EO4kgID+I6+lSbgDr7jqfEEfWpcvgmvkZrfHKom4J76U2FuWy3tFI2AOhHqKjdxoHOr5pdlON9Do36ou3RQNrF5vGvHvUy00BTRK9jcojn3/Oqlv6amgcTf1oc3JMCSeQFAw1sJxuIB0GpPrVmFshBJ947/SvLOHFvrNGf5Up4pxoDQamrSDjEvxuJ1MmBWa4lxDs9aH4hjzzNJcbeYEZgVnUZgQCO7tplBt0XX9VZjqf1qjFYZ3tlF3fQE7AcyfKirFlnTKIVTBZztoZgDtmKbcK4Kcuc3RcJ5xAjkNCYq1rbM8pXpGewfQ0AjMzntYFQo8iCTQ/FOD3bHXkPbG7AajxHZ3z6VulEb715cKkEGCDoRy76teVOMgPppnzdL2aNYqvE4wAQp6x59n606t9BoJzXSF1gKsmOUk6T5VK70KMTauSeSusA92YbelbpeZF6sUsTDej3FGsJdUhgtxpyzbIIyKDzJ11nSNBTcdL7myhFjnOvoFX4ViL966rFXCoy6FSMxH77arN887j+Cwo+FYp+LjnLk1tjFNpUbPE8SZixdwCdTFtlPKP9oxXkKWvxwL7t7L3Aqp//AJgCsycv4AT/AFEt9KmbjDaF8Aq/Sij48F0iubPoH8VOCG7kxNtZuCEuAAklT7jQOzUeBHZSPoX0Au40lndrVhTBbLDMeaoDv3sdB36gfW8Di8lxNTMgHw2/Onl+/O/rzpX1ZRjSGKKezP8ACOgHDcOBGHW434738xj5N1R5AU2vcDwj6Nh7BjUfy0EEagggSDQtt8jMW1PI8iD+/nUn4gKR9RvsZxDWweH/ALtD4iT6mlXEei6XhNubRPPUr/lJ+UUdhL2Y5jEDYdpq44/17Kiin2RtoWWOioVQDfZmAjNlAHpP50rxeEawxzMrKdmGhnsI7/yrRXMWToNztV2HsKup1feezw+tVSekS32zJYvCNcQg27hU9it2yCCBvV3RXg6IWuMG0MDPvI20MQBOneTWu+0a0nvYzM2nafhVxhT7Lc3Qwa/zOvdUWv8ALmaAFyrrMsdPWtAgsvuCQNI2rN8UwRVgbckExl7D9K1Iwi8ySfQfCvb2DtupVlEHeND6jWkzipDYS4szGHw7qMzdXu3PoKtgsNCPOR+VH3OAWSCJuj/9jfnS29gbtoyGNy3sdOuveY0I8hRQjFaCk0yD8MzFS1yBMkKNdjpJ29DRP8u0DkABj3mMn41ZaRSu5NZ7jt3IDrTHFIkdi7i/GjJANZ1cQzsQoLN8B4nlXiWM/WeQDrHM9ngKN9i6hVUQDy2HnQ8ldIuUqRPhGFRmzEi7c5KNQO+PKtC9kZSHUMCIIYSPCDQvC8KloaakjU12KxQ5HXsoJadsUpNlK4RFUoF6saD8qOs5VQBRAjQClD42SBzqxcT1att0DWwy+ZBmheHnrGRsYqg4kUNgMd1212JE+G9THFuwpOkauzqO+oquUa6mgEx682HgKi/EgdF9akloqIk6fYNWRLsAMrZTyJUgn4ED1NY9UH71+grUdI8SbuW0nXYHO0ctCB8z6UkiNOfZWnC3w2BNbB1J2C+p/JYohAR3eGnyr02jOojx0/WrIHb+VMbBPqD4zrqe+fSma8QJO5+HrSzBcEF9ZZ3RjqukrHLMO3zqniGHu4WM/WU6Bx7vgew1ge2PqhjxHiHVGux/1FL24mO2szxbi5LBFhiOsVzANGomDuKddFeAPif5txitgEiIZXcg7dYaL3+nbQfS2O6jY6u8RulEW0CSR91cxHVJ2HfzpjawuIKrKQYE6jfnuZpvhwltcltQoA0A/ep8aj9o8acoUIb2D4OyVlnBnbt08u2vXxH4T9aKF4dutKMeqrJB747f1/fjXHiWnYSMXSaxiNT4mg8XjII5R393737KVWOKjMy8wZjuOoPh9DVNdNEXwasYjs3p9hlCqB+5rGcOxWa4vd1vQTWo+0aTRMFBpeua5QiXprrl2hRGyx2nQVXfvBRAqrNAnnS3F3x2mo2RHuCEG5+EQw7pmR6g+tY3pLic7lF7QNO/etPicQbdhmO7EwOcAR9az5wQCWrnNiWPbOUn86btoddIFw+FA1mSddeQ7KDxWJ/mATrH5j61LG8TW2rFiAF0PjAMfGKxb8XZna5G8AKeQBMajnqaLHit2Z5yNycYNgdqAxN/nNJrfGxHuOD5fWgMZiXuSJyrtHMjvPKieBykDGVDHBcZQ3WJYAGApJ0Pb5z8hTC5ioO9ZrA8Ie9patu/+EdXzOwrS4DoBeaDcZbY7B12+GnxqZZ4ca+/JIi5N6F2M42qGF6zchyB76U8GxGI9oxto90sSXCgnXmZHu19M4b0JwlogtbN0/7wyP8AKIHrNPcde9mbFu0qqjtBCr3aAZRCkGDrppQ+P5GHLaxknFrs+dY3HXLcLdBRiAwUkMYMwdD3GleJ4w7bE+tH9PJGOuhuS248DbVj5ZmakJQnu7zTeKsfFKjy7fYiMxjeAdP1pxwxD7NYAG+v/Eee9J7gAGmvLUfKtP0RwYu4cM5J6zCOWhoZuo2SW9A32AudCSe4UZY6LsdWePiafjChR1RUdazvLL0UoI+h2sDkEIxPjQ+KjKUvLKNpB1B/WrzfPPs8qk2IzAgiRR8UugLs+MY/ojcPFEsAv7K4c4u6yLQGZgT2iMvmDzr659tS2oRNFUACNgBoPlSnit0WSDMyeqewHcfAelLTfJ2oty7KcqVGi/tGTVguSZ+X6VnbeII3mjrN7T8zVpA2NXvHkfjQ13GadvaNP3yoO9cMGgLuJyiTqflUasiYl4piwLjKDs2nhy/Ks/x27A9qGCunM7EfhPbRmKi8xYAMJksj9cHvB0PxpFjeBm40pdzH8Fzqkfl8KkJQ9jpYMnaGfRPpYGxNtXBGYlCZ01Ux6mPWvqOEvSCJ/fKvhd3BvZ1NsqwMhuQI1Bkd9fSuA8ZF60lxTrENrs3MfvuqZoJ7QtWtM2qvXLc5msfZ4heF3XVCdhPzNOWxk8j8hWdEDr+ILbbdp50DcdRJJ2Ek/SqL+LP7NYvjXHVe9kFyEtkByPd31Vj2aEdsirhByYcWky/pHxd8TcWxaGm7f4R93z2pv0kx62MMhfRhqF5+ApTY4rhbTsyHM3drMDQCOVZ/i+O+03faXWIUe7bXX1jSa0pfIxpvoVFmuda4STJaOQJ7qKs4Un7tT+1ge4gHed/h9aqe8zbk+Gw9BTOb9IBYF7YTbw6l0tl9WZUAXWMzAfnX0jhPRPC2hPsxcbTrXOt6A6D0r5rwFP8A1lgf7wfCT+VfaLA2rjfamfJFxjGTVhcIrpGd4p0sw2Huiy2aRAYooKJIkTqOWsAGhum/FbtsWLWGJ9pfJhlgmBlgKToJLjXsBpNwDgtrF/bnvGHN50RyfcMls0SAd1EHkIovi+HGGxPClzFltl7WZonXIq7f4gPKlxxYYZFFbkrtPpvjf7gW2gjg/Hb7WjauZVxNq8lu4XEDKQzAnLoCchWRprPOtpgmE9o3G3rPhWDxNtLnFb1lhKXMOucf1oyMpkaggBfWtnafUADypbn9PPjnBVdOv41r9bpF1cWmY7+KeAAvWbwIGZTbY96nMvmQ7f5ax9hkDABQ07lxp6Vu/wCKZ/kWT/vv/jf6V8/w1smSIAUFmY7KBzMa+QkmvScUxHN1QvvXTJXkDHf2Vruh18LhgCY67dvdWJW7mdoMiTHrvWy6IqDh9vvt8lpPkagMx3KWx+MYvafjVn2lT+LyFDraHZXueOVYORp4o2zXtfH986ruEsImPDU9+vpXV1ajIK+klgvaAB1VgZ8j+cVnMPizJB0I38RXV1HDuiSWrDbN0+dEri68rqOgD18Zz1rL9K+kGRci+++k9g5n411dVpbLRi7Vxk90keFNrXHrmzgOO/eurqKUIy7Q6GSUemMLWPR4Ksyf9S+hqu5ZdGLocsnWIg+Irq6s7XB6Nif1I/eD7HGnCa6sP8pHmdKsHG3I90zy1rq6o9Clhi2BYnjNyYLx3BZPqdKXNdkk5ZY6ktqfTb4V1dReguKXQO8nU16Fr2uqyHh0qaIWMDevK6oUwzo+sY7Dg/3kf9Jr7Hb0FdXVxPtb8cf4C/Z8iscLu4m7icNbKhEvXbrZiYJzlFGm+3lrTPh/D7mO4bbCsPa2LjKpYwCo+6SJiFZYP9Irq6tHkZ5RTa/28Gv5p2JjFfuXdHeEtY4gqO2a4MM1y40kyzXY0J1MCBPOt7hEkzyHzrq6lQ/1vKxufxf7sJ6i6Mz/ABSuBcNaJGb+eNJgf7K7vFfLsXirjiCYSPcXRfQb+c11dXeFxWgfhydbyn5Vt+hp/wDTn/8AI3/aleV1K8r8IeHtD4V1e11c41H/2Q=="/>
          <p:cNvSpPr>
            <a:spLocks noChangeAspect="1" noChangeArrowheads="1"/>
          </p:cNvSpPr>
          <p:nvPr/>
        </p:nvSpPr>
        <p:spPr bwMode="auto">
          <a:xfrm>
            <a:off x="1679576" y="-1790700"/>
            <a:ext cx="4772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03" y="2438400"/>
            <a:ext cx="3156097" cy="2472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5325" y="312738"/>
            <a:ext cx="311174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2011, cantaloupe</a:t>
            </a:r>
          </a:p>
          <a:p>
            <a:r>
              <a:rPr lang="en-US" sz="2400" dirty="0"/>
              <a:t>147 cases, 33 deaths</a:t>
            </a:r>
          </a:p>
        </p:txBody>
      </p:sp>
    </p:spTree>
    <p:extLst>
      <p:ext uri="{BB962C8B-B14F-4D97-AF65-F5344CB8AC3E}">
        <p14:creationId xmlns:p14="http://schemas.microsoft.com/office/powerpoint/2010/main" val="314687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0" t="19864" r="9652" b="29193"/>
          <a:stretch/>
        </p:blipFill>
        <p:spPr>
          <a:xfrm>
            <a:off x="6784067" y="945417"/>
            <a:ext cx="3220831" cy="2313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13" y="466625"/>
            <a:ext cx="6747708" cy="957583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2014 Caramel apple outbreak</a:t>
            </a:r>
            <a:br>
              <a:rPr lang="en-US" sz="2800" dirty="0"/>
            </a:br>
            <a:r>
              <a:rPr lang="en-US" sz="2800" dirty="0"/>
              <a:t>35 illnesses/7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61" y="1592746"/>
            <a:ext cx="10544513" cy="4757162"/>
          </a:xfrm>
        </p:spPr>
        <p:txBody>
          <a:bodyPr>
            <a:noAutofit/>
          </a:bodyPr>
          <a:lstStyle/>
          <a:p>
            <a:r>
              <a:rPr lang="en-US" dirty="0"/>
              <a:t>Unlikely food attribution</a:t>
            </a:r>
          </a:p>
          <a:p>
            <a:r>
              <a:rPr lang="en-US" dirty="0"/>
              <a:t>Linked to single packing facility (CA)</a:t>
            </a:r>
          </a:p>
          <a:p>
            <a:pPr>
              <a:spcBef>
                <a:spcPts val="1200"/>
              </a:spcBef>
            </a:pPr>
            <a:r>
              <a:rPr lang="en-US" dirty="0"/>
              <a:t>Apple sanitation procedure insufficient</a:t>
            </a:r>
          </a:p>
          <a:p>
            <a:pPr>
              <a:spcBef>
                <a:spcPts val="1200"/>
              </a:spcBef>
            </a:pPr>
            <a:r>
              <a:rPr lang="en-US" dirty="0"/>
              <a:t>Deep depressions may protect </a:t>
            </a:r>
            <a:r>
              <a:rPr lang="en-US" i="1" dirty="0"/>
              <a:t>Listeria</a:t>
            </a:r>
            <a:r>
              <a:rPr lang="en-US" dirty="0"/>
              <a:t> from hot caramel</a:t>
            </a:r>
          </a:p>
          <a:p>
            <a:pPr>
              <a:spcBef>
                <a:spcPts val="1200"/>
              </a:spcBef>
            </a:pPr>
            <a:r>
              <a:rPr lang="en-US" dirty="0"/>
              <a:t>Apples “damaged” by penetration of apples with stick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Juice from apple migrates to surface under caramel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Create microenvironment for microbial growth</a:t>
            </a:r>
          </a:p>
          <a:p>
            <a:pPr>
              <a:spcBef>
                <a:spcPts val="1200"/>
              </a:spcBef>
            </a:pPr>
            <a:r>
              <a:rPr lang="en-US" dirty="0"/>
              <a:t>Frequently displayed at ambient temperature</a:t>
            </a:r>
            <a:endParaRPr lang="en-US" sz="2800" dirty="0"/>
          </a:p>
          <a:p>
            <a:pPr marL="576263" lvl="2" indent="-347663">
              <a:spcBef>
                <a:spcPts val="1200"/>
              </a:spcBef>
            </a:pPr>
            <a:r>
              <a:rPr lang="en-US" sz="2000" dirty="0"/>
              <a:t>4 log increase within 3 days at room temp; slower growth if refrigerated</a:t>
            </a:r>
          </a:p>
          <a:p>
            <a:pPr marL="217488" lvl="1" indent="-263525">
              <a:spcBef>
                <a:spcPts val="1200"/>
              </a:spcBef>
            </a:pPr>
            <a:r>
              <a:rPr lang="en-US" sz="2400" dirty="0"/>
              <a:t>Remedy: Improve environmental controls/sanitation; refrigeration; growth inhibitors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6" name="Picture 4" descr="http://www.betterphoto.com/uploads/processed/0701/0701031732191appledetai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69" y="347472"/>
            <a:ext cx="2025350" cy="14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ancouverfruittree.com/blog/wp-content/uploads/2013/05/Apple-Calyx-En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58" y="1658150"/>
            <a:ext cx="1698683" cy="15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57" t="37296" r="44990" b="21850"/>
          <a:stretch/>
        </p:blipFill>
        <p:spPr>
          <a:xfrm>
            <a:off x="8621077" y="3018212"/>
            <a:ext cx="2303447" cy="25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23828" y="654833"/>
            <a:ext cx="2112078" cy="1850000"/>
            <a:chOff x="6705600" y="2514600"/>
            <a:chExt cx="2209800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514600"/>
              <a:ext cx="2209800" cy="22098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7696200" y="2895600"/>
              <a:ext cx="609600" cy="45719"/>
            </a:xfrm>
            <a:prstGeom prst="roundRect">
              <a:avLst/>
            </a:prstGeom>
            <a:solidFill>
              <a:srgbClr val="C7C8CC"/>
            </a:solidFill>
            <a:ln>
              <a:solidFill>
                <a:srgbClr val="C7C8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802"/>
            <a:ext cx="9653591" cy="10668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Listeriosis and Frozen Foods??? </a:t>
            </a:r>
            <a:br>
              <a:rPr lang="en-US" sz="3600" dirty="0"/>
            </a:br>
            <a:r>
              <a:rPr lang="en-US" sz="3600" dirty="0"/>
              <a:t>Foods that don’t support growth…if handled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Ice cream (shakes) </a:t>
            </a:r>
          </a:p>
          <a:p>
            <a:pPr lvl="1"/>
            <a:r>
              <a:rPr lang="en-US" dirty="0"/>
              <a:t>Localized, persistent outbreak: hospital setting, immunocompromised patients </a:t>
            </a:r>
          </a:p>
          <a:p>
            <a:pPr lvl="2"/>
            <a:r>
              <a:rPr lang="en-US" dirty="0"/>
              <a:t>Source: </a:t>
            </a:r>
          </a:p>
          <a:p>
            <a:pPr lvl="3"/>
            <a:r>
              <a:rPr lang="en-US" dirty="0"/>
              <a:t>1. ice cream low contamination; extended storage </a:t>
            </a:r>
          </a:p>
          <a:p>
            <a:pPr lvl="3"/>
            <a:r>
              <a:rPr lang="en-US" dirty="0"/>
              <a:t>2. ice cream no contamination; insufficient equipment cleaning and extended storage at refrigeration (5°C) </a:t>
            </a:r>
          </a:p>
          <a:p>
            <a:pPr lvl="1"/>
            <a:r>
              <a:rPr lang="en-US" dirty="0"/>
              <a:t>Diffuse outbreak: hospital setting</a:t>
            </a:r>
          </a:p>
          <a:p>
            <a:pPr lvl="2"/>
            <a:r>
              <a:rPr lang="en-US" dirty="0"/>
              <a:t>Source ice cream: 95%+ contamination</a:t>
            </a:r>
          </a:p>
          <a:p>
            <a:pPr lvl="3"/>
            <a:r>
              <a:rPr lang="en-US" dirty="0"/>
              <a:t>Maximum concentration 100/g in survey from ice cream</a:t>
            </a:r>
          </a:p>
          <a:p>
            <a:pPr lvl="2"/>
            <a:r>
              <a:rPr lang="en-US" dirty="0"/>
              <a:t>Estimated 1 in 10,000 shakes load &gt;26,000 cells (95% </a:t>
            </a:r>
            <a:r>
              <a:rPr lang="en-US" dirty="0" err="1"/>
              <a:t>Crl</a:t>
            </a:r>
            <a:r>
              <a:rPr lang="en-US" dirty="0"/>
              <a:t> 15,600-240,000)</a:t>
            </a:r>
          </a:p>
          <a:p>
            <a:r>
              <a:rPr lang="en-US" dirty="0"/>
              <a:t>Frozen vegetables</a:t>
            </a:r>
          </a:p>
          <a:p>
            <a:pPr lvl="1"/>
            <a:r>
              <a:rPr lang="en-US" dirty="0"/>
              <a:t>Not manufactured under RTE food environmental controls</a:t>
            </a:r>
          </a:p>
          <a:p>
            <a:pPr lvl="1"/>
            <a:r>
              <a:rPr lang="en-US" dirty="0"/>
              <a:t>Vegetables frequently thawed and used in salads</a:t>
            </a:r>
          </a:p>
          <a:p>
            <a:pPr lvl="1"/>
            <a:r>
              <a:rPr lang="en-US" dirty="0"/>
              <a:t>Lm growth during refrigerated storage</a:t>
            </a:r>
          </a:p>
          <a:p>
            <a:r>
              <a:rPr lang="en-US" dirty="0"/>
              <a:t>Remedy: Need to improve environmental controls; know end user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95" y="5279000"/>
            <a:ext cx="2179241" cy="1555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326" y="3302969"/>
            <a:ext cx="2727225" cy="195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33911" y="3490074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Salazar et al., 2018</a:t>
            </a:r>
          </a:p>
        </p:txBody>
      </p:sp>
    </p:spTree>
    <p:extLst>
      <p:ext uri="{BB962C8B-B14F-4D97-AF65-F5344CB8AC3E}">
        <p14:creationId xmlns:p14="http://schemas.microsoft.com/office/powerpoint/2010/main" val="398727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How do we get Listeria under control?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6680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</a:t>
            </a:r>
            <a:r>
              <a:rPr lang="en-US" u="sng" dirty="0"/>
              <a:t>single</a:t>
            </a:r>
            <a:r>
              <a:rPr lang="en-US" dirty="0"/>
              <a:t> practice will control </a:t>
            </a:r>
            <a:r>
              <a:rPr lang="en-US" i="1" dirty="0"/>
              <a:t>Listeria </a:t>
            </a:r>
            <a:r>
              <a:rPr lang="en-US" dirty="0"/>
              <a:t>in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67657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lvl="2" indent="-342900">
              <a:buClr>
                <a:schemeClr val="bg2"/>
              </a:buClr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57604"/>
              </p:ext>
            </p:extLst>
          </p:nvPr>
        </p:nvGraphicFramePr>
        <p:xfrm>
          <a:off x="1371600" y="1602634"/>
          <a:ext cx="9296400" cy="371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Reduction of predicted illness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Environmental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      Enhanced sanitation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9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Control contamination</a:t>
                      </a:r>
                      <a:r>
                        <a:rPr lang="en-US" sz="2000" baseline="0" dirty="0"/>
                        <a:t> at its 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9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Control</a:t>
                      </a:r>
                      <a:r>
                        <a:rPr lang="en-US" sz="2000" baseline="0" dirty="0"/>
                        <a:t> cross-contamination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9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Reformulation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with growth inhibitors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99">
                <a:tc>
                  <a:txBody>
                    <a:bodyPr/>
                    <a:lstStyle/>
                    <a:p>
                      <a:r>
                        <a:rPr lang="en-US" sz="2400" b="1" dirty="0"/>
                        <a:t>Rigorous temperature control (&lt;5°C)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60951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FSIS Best Practices Guidance for Controlling </a:t>
            </a:r>
          </a:p>
          <a:p>
            <a:r>
              <a:rPr lang="en-US" sz="1600" i="1" dirty="0"/>
              <a:t>Listeria monocytogenes </a:t>
            </a:r>
            <a:r>
              <a:rPr lang="en-US" sz="1600" dirty="0"/>
              <a:t>(</a:t>
            </a:r>
            <a:r>
              <a:rPr lang="en-US" sz="1600" i="1" dirty="0"/>
              <a:t>Lm</a:t>
            </a:r>
            <a:r>
              <a:rPr lang="en-US" sz="1600" dirty="0"/>
              <a:t>) in Retail Delicatessens April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533400"/>
            <a:ext cx="8458200" cy="1104900"/>
          </a:xfrm>
        </p:spPr>
        <p:txBody>
          <a:bodyPr/>
          <a:lstStyle/>
          <a:p>
            <a:r>
              <a:rPr lang="en-US" dirty="0"/>
              <a:t>Persistence of </a:t>
            </a:r>
            <a:r>
              <a:rPr lang="en-US" i="1" dirty="0"/>
              <a:t>Listeria </a:t>
            </a:r>
            <a:r>
              <a:rPr lang="en-US" dirty="0"/>
              <a:t>in Environment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246438"/>
              </p:ext>
            </p:extLst>
          </p:nvPr>
        </p:nvGraphicFramePr>
        <p:xfrm>
          <a:off x="914400" y="1828800"/>
          <a:ext cx="9753600" cy="30403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35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Cheese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 years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Switzerland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tabLst>
                          <a:tab pos="3657600" algn="l"/>
                        </a:tabLst>
                      </a:pPr>
                      <a:r>
                        <a:rPr lang="en-US" sz="2800" u="none" strike="noStrike" dirty="0">
                          <a:effectLst/>
                        </a:rPr>
                        <a:t>Cheese, Blue Veined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7 years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Sweden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Ice cream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7 years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Finland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5+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18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2+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898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Pate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 years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UK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Poultry, cooked deli products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12 years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US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323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2870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Refer to FDA and commodity-specific guidelines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2017 FDA Draft guidelines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2015 Innovation Center for US Dairy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2014 FSIS Retail Delicatessens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Annual Workshops 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Produce Marketing Association 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North American Meat Institute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90525"/>
            <a:ext cx="8229600" cy="1143000"/>
          </a:xfrm>
        </p:spPr>
        <p:txBody>
          <a:bodyPr/>
          <a:lstStyle/>
          <a:p>
            <a:r>
              <a:rPr lang="en-US" dirty="0"/>
              <a:t>Understand how microbes move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386840"/>
            <a:ext cx="8324851" cy="525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Arrive via ingredients, personnel, equipment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via moisture droplets or aerosols from harborage sites to sensitive areas</a:t>
            </a:r>
          </a:p>
          <a:p>
            <a:pPr lvl="1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lvl="2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Drain back-ups</a:t>
            </a:r>
          </a:p>
          <a:p>
            <a:pPr lvl="2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Kicked up by hose sprays</a:t>
            </a:r>
          </a:p>
          <a:p>
            <a:pPr lvl="1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Sanitation</a:t>
            </a:r>
          </a:p>
          <a:p>
            <a:pPr lvl="2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Kicked up by hose sprays</a:t>
            </a:r>
          </a:p>
          <a:p>
            <a:pPr lvl="2"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wash areas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hitch-hiking on dust or lint particles</a:t>
            </a:r>
          </a:p>
          <a:p>
            <a:pPr>
              <a:buClr>
                <a:srgbClr val="8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compressed air lines (point of use filter); air from automatic bag openers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95" y="2514600"/>
            <a:ext cx="380934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55" y="128172"/>
            <a:ext cx="372058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8294" y="962025"/>
            <a:ext cx="1871025" cy="261610"/>
          </a:xfrm>
          <a:prstGeom prst="rect">
            <a:avLst/>
          </a:prstGeom>
          <a:solidFill>
            <a:srgbClr val="C7DFE9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www.microbial-control.com</a:t>
            </a:r>
          </a:p>
        </p:txBody>
      </p:sp>
    </p:spTree>
    <p:extLst>
      <p:ext uri="{BB962C8B-B14F-4D97-AF65-F5344CB8AC3E}">
        <p14:creationId xmlns:p14="http://schemas.microsoft.com/office/powerpoint/2010/main" val="19178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266700"/>
            <a:ext cx="10972800" cy="990600"/>
          </a:xfrm>
        </p:spPr>
        <p:txBody>
          <a:bodyPr/>
          <a:lstStyle/>
          <a:p>
            <a:r>
              <a:rPr lang="en-US" altLang="en-US" dirty="0"/>
              <a:t>Environmental Control program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95993" y="1371600"/>
            <a:ext cx="117348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/>
              <a:t>Traffic pattern control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Clean and dry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Sanitary design of facilities and equipment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Cleanable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Disinfect/heat sanitize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Air handling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Find it (harborage sites) and fix it (corrective action)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Zones of Control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Rigorous environmental monitoring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Indicator organisms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Targeted and random sampling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Hygiene checks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96200" y="76200"/>
            <a:ext cx="4495800" cy="2895600"/>
            <a:chOff x="4808882" y="2667000"/>
            <a:chExt cx="4335118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8882" y="2667000"/>
              <a:ext cx="4335118" cy="2743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89514" y="4930140"/>
              <a:ext cx="357385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Source: North American Meat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3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Points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Risk of listeriosis</a:t>
            </a:r>
          </a:p>
          <a:p>
            <a:r>
              <a:rPr lang="en-US" altLang="en-US" sz="2800" dirty="0"/>
              <a:t>Case studies</a:t>
            </a:r>
          </a:p>
          <a:p>
            <a:r>
              <a:rPr lang="en-US" altLang="en-US" sz="2800" dirty="0"/>
              <a:t>Getting it under control</a:t>
            </a:r>
          </a:p>
          <a:p>
            <a:pPr lvl="1"/>
            <a:r>
              <a:rPr lang="en-US" altLang="en-US" sz="2400" dirty="0"/>
              <a:t>Environmental monitoring and control</a:t>
            </a:r>
          </a:p>
          <a:p>
            <a:pPr lvl="1"/>
            <a:r>
              <a:rPr lang="en-US" altLang="en-US" sz="2400" dirty="0"/>
              <a:t>Growth inhibition by formulation and temperature control</a:t>
            </a:r>
          </a:p>
          <a:p>
            <a:r>
              <a:rPr lang="en-US" altLang="en-US" sz="2800" dirty="0"/>
              <a:t>Summary</a:t>
            </a:r>
          </a:p>
          <a:p>
            <a:pPr marL="457200" lvl="1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91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Sanitary Zones: focus on indicator </a:t>
            </a:r>
            <a:r>
              <a:rPr lang="en-US" i="1" dirty="0"/>
              <a:t>Listeria</a:t>
            </a:r>
            <a:r>
              <a:rPr lang="en-US" dirty="0"/>
              <a:t> spp.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3559773"/>
              </p:ext>
            </p:extLst>
          </p:nvPr>
        </p:nvGraphicFramePr>
        <p:xfrm>
          <a:off x="1981200" y="1417638"/>
          <a:ext cx="9601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351F-58FE-43E6-9746-39A1202919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43" y="1644134"/>
            <a:ext cx="10591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Finished product (hold)</a:t>
            </a:r>
          </a:p>
          <a:p>
            <a:r>
              <a:rPr lang="en-US" sz="2800" dirty="0"/>
              <a:t>Enumeration of other indicator organisms</a:t>
            </a:r>
          </a:p>
          <a:p>
            <a:pPr lvl="1"/>
            <a:r>
              <a:rPr lang="en-US" sz="2400" dirty="0"/>
              <a:t>Periodic testing of incoming ingredients</a:t>
            </a:r>
          </a:p>
          <a:p>
            <a:pPr lvl="1"/>
            <a:r>
              <a:rPr lang="en-US" sz="2400" dirty="0"/>
              <a:t>After sanitation step</a:t>
            </a:r>
          </a:p>
          <a:p>
            <a:pPr lvl="1"/>
            <a:r>
              <a:rPr lang="en-US" sz="2400" dirty="0"/>
              <a:t>After storage of retained samples</a:t>
            </a:r>
          </a:p>
          <a:p>
            <a:r>
              <a:rPr lang="en-US" sz="2800" dirty="0"/>
              <a:t>Develop process control charts to track out-of-spec conditions</a:t>
            </a:r>
          </a:p>
          <a:p>
            <a:pPr lvl="1"/>
            <a:r>
              <a:rPr lang="en-US" sz="2400" dirty="0"/>
              <a:t>Identify correlations between indicator organisms and pathogens</a:t>
            </a:r>
          </a:p>
          <a:p>
            <a:pPr lvl="1"/>
            <a:r>
              <a:rPr lang="en-US" sz="2400" dirty="0"/>
              <a:t>Early warning system</a:t>
            </a:r>
          </a:p>
          <a:p>
            <a:r>
              <a:rPr lang="en-US" sz="2800" dirty="0" err="1"/>
              <a:t>NACMCF</a:t>
            </a:r>
            <a:r>
              <a:rPr lang="en-US" sz="2800" dirty="0"/>
              <a:t> Charge 2018-2020</a:t>
            </a:r>
          </a:p>
          <a:p>
            <a:pPr lvl="1"/>
            <a:r>
              <a:rPr lang="en-US" altLang="en-US" sz="2400" dirty="0">
                <a:latin typeface="Arial Unicode MS"/>
              </a:rPr>
              <a:t>Appropriate Product Testing Procedures and Criteria to Verify Process Control for Microbial Pathogens or appropriate indicator organisms in Ready-to-Eat (</a:t>
            </a:r>
            <a:r>
              <a:rPr lang="en-US" altLang="en-US" sz="2400" dirty="0" err="1">
                <a:latin typeface="Arial Unicode MS"/>
              </a:rPr>
              <a:t>RTE</a:t>
            </a:r>
            <a:r>
              <a:rPr lang="en-US" altLang="en-US" sz="2400" dirty="0">
                <a:latin typeface="Arial Unicode MS"/>
              </a:rPr>
              <a:t>) Foods </a:t>
            </a:r>
            <a:endParaRPr lang="en-US" altLang="en-US" sz="5000" dirty="0">
              <a:latin typeface="Arial" panose="020B0604020202020204" pitchFamily="34" charset="0"/>
            </a:endParaRPr>
          </a:p>
          <a:p>
            <a:endParaRPr lang="en-US" sz="2800" dirty="0"/>
          </a:p>
          <a:p>
            <a:pPr lvl="1"/>
            <a:endParaRPr lang="en-US" sz="2400" dirty="0"/>
          </a:p>
          <a:p>
            <a:pPr marL="914400" lvl="2" indent="0">
              <a:buNone/>
            </a:pP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3266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growth           Reduce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FDA-CFSAN/USDA FSIS 2003 QRA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Foods that support growth had highest risk of causing listeriosis per serving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FAO/WHO 2004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Listeriosis cause by consumption of foods with &gt;100 CFU/g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FSIS 2010 deli meats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Identified difference in rates of listeriosis associated with prepacked meats (with growth inhibitors) vs. sliced in deli (no growth inhibitors)</a:t>
            </a:r>
          </a:p>
          <a:p>
            <a:pPr lvl="1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267200" y="83765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growth/no growth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277600" cy="5029199"/>
          </a:xfrm>
        </p:spPr>
        <p:txBody>
          <a:bodyPr>
            <a:normAutofit/>
          </a:bodyPr>
          <a:lstStyle/>
          <a:p>
            <a:r>
              <a:rPr lang="en-US" dirty="0"/>
              <a:t>Codex </a:t>
            </a:r>
            <a:r>
              <a:rPr lang="en-US" dirty="0" err="1"/>
              <a:t>Alimentarius</a:t>
            </a:r>
            <a:r>
              <a:rPr lang="en-US" dirty="0"/>
              <a:t> Commission </a:t>
            </a:r>
          </a:p>
          <a:p>
            <a:pPr lvl="1"/>
            <a:r>
              <a:rPr lang="en-US" dirty="0"/>
              <a:t>Limit 0.5 log increase during (labeled) shelf-life under “reasonably foreseeable conditions”</a:t>
            </a:r>
          </a:p>
          <a:p>
            <a:r>
              <a:rPr lang="en-US" dirty="0"/>
              <a:t>Freezing (-18°C)</a:t>
            </a:r>
          </a:p>
          <a:p>
            <a:pPr lvl="1"/>
            <a:r>
              <a:rPr lang="en-US" dirty="0"/>
              <a:t>Caution: Ingredients might be used in other foods that can support growth </a:t>
            </a:r>
          </a:p>
          <a:p>
            <a:pPr lvl="2"/>
            <a:r>
              <a:rPr lang="en-US" dirty="0"/>
              <a:t>E.g. milk shakes, salads</a:t>
            </a:r>
          </a:p>
          <a:p>
            <a:r>
              <a:rPr lang="en-US" dirty="0"/>
              <a:t>Formulation</a:t>
            </a:r>
          </a:p>
          <a:p>
            <a:pPr lvl="1"/>
            <a:r>
              <a:rPr lang="en-US" dirty="0"/>
              <a:t>pH </a:t>
            </a:r>
            <a:r>
              <a:rPr lang="en-US" u="sng" dirty="0"/>
              <a:t>&lt;</a:t>
            </a:r>
            <a:r>
              <a:rPr lang="en-US" dirty="0"/>
              <a:t>4.4</a:t>
            </a:r>
          </a:p>
          <a:p>
            <a:pPr lvl="1"/>
            <a:r>
              <a:rPr lang="en-US" dirty="0"/>
              <a:t>Water activity </a:t>
            </a:r>
            <a:r>
              <a:rPr lang="en-US" u="sng" dirty="0"/>
              <a:t>&lt;</a:t>
            </a:r>
            <a:r>
              <a:rPr lang="en-US" dirty="0"/>
              <a:t>0.92</a:t>
            </a:r>
          </a:p>
          <a:p>
            <a:pPr lvl="1"/>
            <a:r>
              <a:rPr lang="en-US" dirty="0"/>
              <a:t>Combination of pH </a:t>
            </a:r>
            <a:r>
              <a:rPr lang="en-US" u="sng" dirty="0"/>
              <a:t>&lt;</a:t>
            </a:r>
            <a:r>
              <a:rPr lang="en-US" dirty="0"/>
              <a:t> 5.0 and a</a:t>
            </a:r>
            <a:r>
              <a:rPr lang="en-US" baseline="-25000" dirty="0"/>
              <a:t>w</a:t>
            </a:r>
            <a:r>
              <a:rPr lang="en-US" dirty="0"/>
              <a:t> </a:t>
            </a:r>
            <a:r>
              <a:rPr lang="en-US" u="sng" dirty="0"/>
              <a:t>&lt;</a:t>
            </a:r>
            <a:r>
              <a:rPr lang="en-US" dirty="0"/>
              <a:t> 0.94 </a:t>
            </a:r>
          </a:p>
          <a:p>
            <a:pPr lvl="1"/>
            <a:r>
              <a:rPr lang="en-US" dirty="0"/>
              <a:t>Enhance safety during extended refrigerated storage</a:t>
            </a:r>
          </a:p>
          <a:p>
            <a:pPr lvl="2"/>
            <a:r>
              <a:rPr lang="en-US" dirty="0"/>
              <a:t>Addition of effective antimicrobials </a:t>
            </a:r>
          </a:p>
          <a:p>
            <a:pPr lvl="2"/>
            <a:r>
              <a:rPr lang="en-US" dirty="0"/>
              <a:t>Competitive microbes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10400" y="3352800"/>
            <a:ext cx="4901509" cy="1725807"/>
            <a:chOff x="7031372" y="3798710"/>
            <a:chExt cx="4901509" cy="1725807"/>
          </a:xfrm>
        </p:grpSpPr>
        <p:grpSp>
          <p:nvGrpSpPr>
            <p:cNvPr id="7" name="Group 6"/>
            <p:cNvGrpSpPr/>
            <p:nvPr/>
          </p:nvGrpSpPr>
          <p:grpSpPr>
            <a:xfrm>
              <a:off x="7031372" y="3798710"/>
              <a:ext cx="4901509" cy="1503198"/>
              <a:chOff x="6875681" y="5074106"/>
              <a:chExt cx="4132037" cy="1288429"/>
            </a:xfrm>
          </p:grpSpPr>
          <p:pic>
            <p:nvPicPr>
              <p:cNvPr id="9" name="Picture 2" descr="Related imag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7750" r="49952" b="52496"/>
              <a:stretch/>
            </p:blipFill>
            <p:spPr bwMode="auto">
              <a:xfrm>
                <a:off x="6875681" y="5074106"/>
                <a:ext cx="2895600" cy="1288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Related imag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5" t="17750" r="14094" b="52496"/>
              <a:stretch/>
            </p:blipFill>
            <p:spPr bwMode="auto">
              <a:xfrm>
                <a:off x="9771281" y="5074106"/>
                <a:ext cx="1236437" cy="1288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031372" y="5155185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Temperature    Aw          pH     Preservatives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Antibacterial ingredients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42328"/>
              </p:ext>
            </p:extLst>
          </p:nvPr>
        </p:nvGraphicFramePr>
        <p:xfrm>
          <a:off x="1295400" y="2209800"/>
          <a:ext cx="82296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9849">
                  <a:extLst>
                    <a:ext uri="{9D8B030D-6E8A-4147-A177-3AD203B41FA5}">
                      <a16:colId xmlns:a16="http://schemas.microsoft.com/office/drawing/2014/main" val="1366799599"/>
                    </a:ext>
                  </a:extLst>
                </a:gridCol>
                <a:gridCol w="5339751">
                  <a:extLst>
                    <a:ext uri="{9D8B030D-6E8A-4147-A177-3AD203B41FA5}">
                      <a16:colId xmlns:a16="http://schemas.microsoft.com/office/drawing/2014/main" val="1448069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Clean 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89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Lactate*, propionate*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Cultured sugar, cultured milk (fermentates)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6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Diacetate*,</a:t>
                      </a:r>
                      <a:r>
                        <a:rPr lang="en-US" sz="2000" baseline="0" dirty="0"/>
                        <a:t> acetic acid*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Dry</a:t>
                      </a:r>
                      <a:r>
                        <a:rPr lang="en-US" sz="2000" baseline="0" dirty="0"/>
                        <a:t> vinegar, buffered vinegar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8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Nitrite*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Cultured celery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6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Sorbic</a:t>
                      </a:r>
                      <a:r>
                        <a:rPr lang="en-US" sz="2000" baseline="0" dirty="0"/>
                        <a:t> acid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 (derived</a:t>
                      </a:r>
                      <a:r>
                        <a:rPr lang="en-US" sz="2000" baseline="0" dirty="0"/>
                        <a:t> from r</a:t>
                      </a:r>
                      <a:r>
                        <a:rPr lang="en-US" sz="2000" dirty="0"/>
                        <a:t>owanberries)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3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Benzoic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Cranberries, prunes, plums, cinnamon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9292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486400"/>
            <a:ext cx="845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*Clean label substitute with documented efficacy, but concentration dependent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Caution: Lot-to-lot variation in inhibitory properties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625598"/>
            <a:ext cx="10972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Secondary barrier to delay growth during extended storage or mishandling</a:t>
            </a:r>
          </a:p>
        </p:txBody>
      </p:sp>
    </p:spTree>
    <p:extLst>
      <p:ext uri="{BB962C8B-B14F-4D97-AF65-F5344CB8AC3E}">
        <p14:creationId xmlns:p14="http://schemas.microsoft.com/office/powerpoint/2010/main" val="391695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Validating formulation Safety</a:t>
            </a:r>
            <a:br>
              <a:rPr lang="en-US" sz="4800" dirty="0"/>
            </a:br>
            <a:r>
              <a:rPr lang="en-US" sz="4800" dirty="0"/>
              <a:t>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9169400" cy="2743200"/>
          </a:xfrm>
        </p:spPr>
        <p:txBody>
          <a:bodyPr>
            <a:normAutofit/>
          </a:bodyPr>
          <a:lstStyle/>
          <a:p>
            <a:r>
              <a:rPr lang="en-US" dirty="0"/>
              <a:t>Processed meat</a:t>
            </a:r>
          </a:p>
          <a:p>
            <a:r>
              <a:rPr lang="en-US" dirty="0"/>
              <a:t>Natural cheese</a:t>
            </a:r>
          </a:p>
          <a:p>
            <a:r>
              <a:rPr lang="en-US" dirty="0"/>
              <a:t>Competitive microbes on caramel apples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6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2"/>
          <p:cNvSpPr>
            <a:spLocks noGrp="1"/>
          </p:cNvSpPr>
          <p:nvPr>
            <p:ph type="title"/>
          </p:nvPr>
        </p:nvSpPr>
        <p:spPr>
          <a:xfrm>
            <a:off x="609600" y="437336"/>
            <a:ext cx="8755380" cy="12053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i="1" dirty="0"/>
              <a:t>L. monocytogenes</a:t>
            </a:r>
            <a:br>
              <a:rPr lang="en-US" sz="3200" dirty="0"/>
            </a:br>
            <a:r>
              <a:rPr lang="en-US" sz="3200" dirty="0" err="1"/>
              <a:t>RTE</a:t>
            </a:r>
            <a:r>
              <a:rPr lang="en-US" sz="3200" dirty="0"/>
              <a:t> Meats, 41</a:t>
            </a:r>
            <a:r>
              <a:rPr lang="en-US" sz="3200" dirty="0">
                <a:cs typeface="Arial" charset="0"/>
              </a:rPr>
              <a:t>°F (5</a:t>
            </a:r>
            <a:r>
              <a:rPr lang="en-US" sz="3200" dirty="0">
                <a:cs typeface="Arial" charset="0"/>
                <a:sym typeface="Symbol" pitchFamily="18" charset="2"/>
              </a:rPr>
              <a:t>C), no growth inhibitors</a:t>
            </a:r>
            <a:endParaRPr lang="en-US" sz="3200" dirty="0"/>
          </a:p>
        </p:txBody>
      </p:sp>
      <p:graphicFrame>
        <p:nvGraphicFramePr>
          <p:cNvPr id="143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081651"/>
              </p:ext>
            </p:extLst>
          </p:nvPr>
        </p:nvGraphicFramePr>
        <p:xfrm>
          <a:off x="4419600" y="1805092"/>
          <a:ext cx="591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hart" r:id="rId4" imgW="4143299" imgH="3400357" progId="Excel.Chart.8">
                  <p:embed/>
                </p:oleObj>
              </mc:Choice>
              <mc:Fallback>
                <p:oleObj name="Chart" r:id="rId4" imgW="4143299" imgH="3400357" progId="Excel.Chart.8">
                  <p:embed/>
                  <p:pic>
                    <p:nvPicPr>
                      <p:cNvPr id="143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3325" r="7826"/>
                      <a:stretch>
                        <a:fillRect/>
                      </a:stretch>
                    </p:blipFill>
                    <p:spPr bwMode="auto">
                      <a:xfrm>
                        <a:off x="4419600" y="1805092"/>
                        <a:ext cx="5918200" cy="464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1981201" y="6324601"/>
            <a:ext cx="215065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 dirty="0"/>
              <a:t>Glass and Doyle, AEM, 1989</a:t>
            </a:r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609600" y="1805092"/>
            <a:ext cx="4267200" cy="15696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>
                <a:latin typeface="+mj-lt"/>
              </a:rPr>
              <a:t>Critical factors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latin typeface="+mj-lt"/>
              </a:rPr>
              <a:t> pH, moisture/water activity</a:t>
            </a:r>
          </a:p>
          <a:p>
            <a:pPr algn="l" eaLnBrk="0" hangingPunct="0">
              <a:buFontTx/>
              <a:buChar char="•"/>
            </a:pPr>
            <a:r>
              <a:rPr lang="en-US" sz="2400" dirty="0">
                <a:latin typeface="+mj-lt"/>
              </a:rPr>
              <a:t> Competitive microflora</a:t>
            </a:r>
          </a:p>
          <a:p>
            <a:pPr algn="l" eaLnBrk="0" hangingPunct="0">
              <a:buFontTx/>
              <a:buChar char="•"/>
            </a:pPr>
            <a:r>
              <a:rPr lang="en-US" sz="2400" dirty="0">
                <a:latin typeface="+mj-lt"/>
              </a:rPr>
              <a:t> Nitrite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7" descr="de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3506477"/>
            <a:ext cx="2971800" cy="2228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936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9175"/>
            <a:ext cx="8001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i="1" dirty="0"/>
              <a:t>Buffered vinegar, moisture, pH</a:t>
            </a:r>
            <a:br>
              <a:rPr lang="en-US" sz="3200" i="1" dirty="0"/>
            </a:br>
            <a:r>
              <a:rPr lang="en-US" sz="3200" i="1" dirty="0"/>
              <a:t>Uncured </a:t>
            </a:r>
            <a:r>
              <a:rPr lang="en-US" sz="3200" i="1" dirty="0" err="1"/>
              <a:t>RTE</a:t>
            </a:r>
            <a:r>
              <a:rPr lang="en-US" sz="3200" i="1" dirty="0"/>
              <a:t> Deli Meats: L. monocytogenes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42102"/>
              </p:ext>
            </p:extLst>
          </p:nvPr>
        </p:nvGraphicFramePr>
        <p:xfrm>
          <a:off x="2743200" y="1347400"/>
          <a:ext cx="7981950" cy="46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76451" y="6186101"/>
            <a:ext cx="6296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i="1" dirty="0"/>
              <a:t>Adapted from JFP 76:1366,  2013</a:t>
            </a:r>
          </a:p>
          <a:p>
            <a:pPr eaLnBrk="1" hangingPunct="1"/>
            <a:r>
              <a:rPr lang="en-US" altLang="en-US" sz="1200" dirty="0"/>
              <a:t>Similar results with 1.5% lemon/cherry/</a:t>
            </a:r>
            <a:r>
              <a:rPr lang="en-US" altLang="en-US" sz="1200" b="1" dirty="0"/>
              <a:t>vinegar </a:t>
            </a:r>
            <a:r>
              <a:rPr lang="en-US" altLang="en-US" sz="1200" dirty="0"/>
              <a:t>blend; 3.0% cultured sugar-</a:t>
            </a:r>
            <a:r>
              <a:rPr lang="en-US" altLang="en-US" sz="1200" b="1" dirty="0"/>
              <a:t>vinegar blend</a:t>
            </a:r>
          </a:p>
        </p:txBody>
      </p:sp>
      <p:pic>
        <p:nvPicPr>
          <p:cNvPr id="5122" name="Picture 2" descr="http://jdc325.files.wordpress.com/2007/09/apple-cider-vineg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677" y="413950"/>
            <a:ext cx="11906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347400"/>
            <a:ext cx="2052320" cy="1539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99061"/>
            <a:ext cx="2168401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7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692792"/>
              </p:ext>
            </p:extLst>
          </p:nvPr>
        </p:nvGraphicFramePr>
        <p:xfrm>
          <a:off x="7344197" y="3331367"/>
          <a:ext cx="4289934" cy="296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89" y="3133204"/>
            <a:ext cx="1683112" cy="213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540466"/>
            <a:ext cx="9144000" cy="31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774674"/>
              </p:ext>
            </p:extLst>
          </p:nvPr>
        </p:nvGraphicFramePr>
        <p:xfrm>
          <a:off x="2954904" y="175794"/>
          <a:ext cx="4289935" cy="291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050025"/>
              </p:ext>
            </p:extLst>
          </p:nvPr>
        </p:nvGraphicFramePr>
        <p:xfrm>
          <a:off x="7336033" y="167252"/>
          <a:ext cx="4289935" cy="291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708858"/>
              </p:ext>
            </p:extLst>
          </p:nvPr>
        </p:nvGraphicFramePr>
        <p:xfrm>
          <a:off x="2954905" y="3323249"/>
          <a:ext cx="4289935" cy="296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2" y="6341608"/>
            <a:ext cx="6260085" cy="467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404271" y="3256655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L. monocytogenes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(log CFU/g)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0106" y="34072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4197" y="30372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7207" y="348615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Propionic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0445" y="348615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Acetic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81" y="2082175"/>
            <a:ext cx="2194669" cy="1560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481" y="463167"/>
            <a:ext cx="2515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Effect of acid type, pH, and moisture on </a:t>
            </a:r>
          </a:p>
          <a:p>
            <a:r>
              <a:rPr lang="en-US" sz="2000" i="1" dirty="0"/>
              <a:t>L. monocytogenes</a:t>
            </a:r>
          </a:p>
          <a:p>
            <a:r>
              <a:rPr lang="en-US" sz="2000" dirty="0"/>
              <a:t>Model cheese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033" y="6379951"/>
            <a:ext cx="4266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Engstrom et al., 2018, manuscript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46498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0112" y="133193"/>
            <a:ext cx="10018713" cy="175259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Effect of Acid Type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3896387"/>
              </p:ext>
            </p:extLst>
          </p:nvPr>
        </p:nvGraphicFramePr>
        <p:xfrm>
          <a:off x="1160112" y="1348416"/>
          <a:ext cx="10388759" cy="299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1421130" y="5486400"/>
            <a:ext cx="874395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5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dirty="0"/>
          </a:p>
          <a:p>
            <a:pPr marL="0" indent="-457200">
              <a:buNone/>
            </a:pPr>
            <a:r>
              <a:rPr lang="en-US" sz="1050" i="1" dirty="0"/>
              <a:t>Journal of Applied </a:t>
            </a:r>
            <a:r>
              <a:rPr lang="en-US" sz="1050" dirty="0"/>
              <a:t>Bacteriology 1996, 81, 147-1 53, Metabolic activities of </a:t>
            </a:r>
            <a:r>
              <a:rPr lang="en-US" sz="1050" i="1" dirty="0"/>
              <a:t>Listeria monocytogenes </a:t>
            </a:r>
            <a:r>
              <a:rPr lang="en-US" sz="1050" dirty="0"/>
              <a:t>in the presence of sodium propionate, acetate, lactate and citrate., Y. Kouassi and L.A. Shelef , Department of Nutrition and Food Science, Wayne   State  University, Detroit, MI, USA</a:t>
            </a:r>
          </a:p>
          <a:p>
            <a:pPr marL="0" indent="-457200">
              <a:buNone/>
            </a:pPr>
            <a:r>
              <a:rPr lang="en-US" sz="1050" i="1" dirty="0"/>
              <a:t>Foodborne Pathogens and Disease </a:t>
            </a:r>
            <a:r>
              <a:rPr lang="en-US" sz="1050" dirty="0"/>
              <a:t>2012, 9, 1126-1129. Comparing Organic Acids and Salt Derivatives as Antimicrobials Against Selected Poultry-Borne Listeria monocytogenes Strains In Vitro. , J.F.R. Lues and M.M. Theron.</a:t>
            </a:r>
          </a:p>
          <a:p>
            <a:pPr marL="0" indent="-457200">
              <a:buNone/>
            </a:pPr>
            <a:r>
              <a:rPr lang="en-US" sz="1050" dirty="0"/>
              <a:t>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81200" y="43434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1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Listeriosis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4648200" cy="4754204"/>
          </a:xfrm>
        </p:spPr>
        <p:txBody>
          <a:bodyPr>
            <a:normAutofit fontScale="92500"/>
          </a:bodyPr>
          <a:lstStyle/>
          <a:p>
            <a:r>
              <a:rPr lang="en-US" dirty="0"/>
              <a:t>US, UK, Canada: 0.24-0.37 per cases per 100,000; </a:t>
            </a:r>
          </a:p>
          <a:p>
            <a:pPr lvl="1"/>
            <a:r>
              <a:rPr lang="en-US" dirty="0"/>
              <a:t>higher rates in other countries </a:t>
            </a:r>
          </a:p>
          <a:p>
            <a:pPr lvl="1"/>
            <a:r>
              <a:rPr lang="en-US" dirty="0"/>
              <a:t>EU increase rates since 2013</a:t>
            </a:r>
          </a:p>
          <a:p>
            <a:r>
              <a:rPr lang="en-US" dirty="0"/>
              <a:t>Estimated to cause ~1500 cases in US annually, but responsible for 19% of deaths in US related to foodborne illness</a:t>
            </a:r>
          </a:p>
          <a:p>
            <a:r>
              <a:rPr lang="en-US" dirty="0"/>
              <a:t>Highest rates in infants/pregnant women and &gt;64 years of age</a:t>
            </a:r>
          </a:p>
          <a:p>
            <a:r>
              <a:rPr lang="en-US" dirty="0"/>
              <a:t>~90% hospitalizations </a:t>
            </a:r>
          </a:p>
          <a:p>
            <a:r>
              <a:rPr lang="en-US" dirty="0"/>
              <a:t>~20% mortality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5609" r="38090" b="56668"/>
          <a:stretch/>
        </p:blipFill>
        <p:spPr>
          <a:xfrm>
            <a:off x="5313364" y="1199882"/>
            <a:ext cx="6657794" cy="5625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561" y="5728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Reported confirmed listeriosis cases:  age-standardized rate per 100 000 population, EU/EEA, 2014</a:t>
            </a:r>
          </a:p>
        </p:txBody>
      </p:sp>
    </p:spTree>
    <p:extLst>
      <p:ext uri="{BB962C8B-B14F-4D97-AF65-F5344CB8AC3E}">
        <p14:creationId xmlns:p14="http://schemas.microsoft.com/office/powerpoint/2010/main" val="17632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93DC-AE6D-4BB7-88B7-C5154446E3BF}" type="slidenum">
              <a:rPr lang="en-US" altLang="en-US" smtClean="0"/>
              <a:pPr/>
              <a:t>30</a:t>
            </a:fld>
            <a:endParaRPr lang="en-US" alt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62108"/>
              </p:ext>
            </p:extLst>
          </p:nvPr>
        </p:nvGraphicFramePr>
        <p:xfrm>
          <a:off x="1219200" y="533400"/>
          <a:ext cx="10287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04800" y="35293"/>
            <a:ext cx="4934571" cy="4051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Engstrom and Glass, 2018, manuscript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25869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3DD7-8C6D-4D52-81F8-FE8D48F60A11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92324768"/>
              </p:ext>
            </p:extLst>
          </p:nvPr>
        </p:nvGraphicFramePr>
        <p:xfrm>
          <a:off x="1143000" y="522613"/>
          <a:ext cx="10096500" cy="583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6172200"/>
            <a:ext cx="762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Cultures were previously shown to be active at 10C, no significant activity at 4C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7200" y="55929"/>
            <a:ext cx="4934571" cy="4051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Engstrom and Glass, 2018, manuscript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943365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82880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protective cultures (PC) on caramel apples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357968"/>
              </p:ext>
            </p:extLst>
          </p:nvPr>
        </p:nvGraphicFramePr>
        <p:xfrm>
          <a:off x="381000" y="1066801"/>
          <a:ext cx="7162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182880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Listeria inoculated on entire surface by spraying</a:t>
            </a:r>
          </a:p>
          <a:p>
            <a:r>
              <a:rPr lang="en-US" dirty="0"/>
              <a:t>PC in stem/calyx only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6341" y="2165976"/>
            <a:ext cx="5088467" cy="381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400" y="70473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Brown and Glass, 2018,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427308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1272"/>
            <a:ext cx="10972800" cy="990600"/>
          </a:xfrm>
        </p:spPr>
        <p:txBody>
          <a:bodyPr/>
          <a:lstStyle/>
          <a:p>
            <a:r>
              <a:rPr lang="en-US" dirty="0"/>
              <a:t>Effect of protective cultures on caramel apples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40965751"/>
              </p:ext>
            </p:extLst>
          </p:nvPr>
        </p:nvGraphicFramePr>
        <p:xfrm>
          <a:off x="0" y="1219200"/>
          <a:ext cx="7010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17526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Listeria inoculated only in stem/calyx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00200"/>
            <a:ext cx="5283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260068"/>
            <a:ext cx="755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Efficacy requires direct contact between pathogen and protective 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321" y="49502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Brown and Glass, 2018,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410643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altLang="en-US" dirty="0"/>
              <a:t>How do we get </a:t>
            </a:r>
            <a:r>
              <a:rPr lang="en-US" altLang="en-US" i="1" dirty="0"/>
              <a:t>Listeria </a:t>
            </a:r>
            <a:r>
              <a:rPr lang="en-US" altLang="en-US" dirty="0"/>
              <a:t>under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10" y="1524000"/>
            <a:ext cx="5524500" cy="5181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We are making progress for control, but requires constant vigilance and process improvement</a:t>
            </a:r>
          </a:p>
          <a:p>
            <a:pPr>
              <a:spcBef>
                <a:spcPts val="1200"/>
              </a:spcBef>
            </a:pPr>
            <a:r>
              <a:rPr lang="en-US" dirty="0"/>
              <a:t>“Expect the unexpected” for food vehicles</a:t>
            </a:r>
          </a:p>
          <a:p>
            <a:pPr>
              <a:spcBef>
                <a:spcPts val="1200"/>
              </a:spcBef>
            </a:pPr>
            <a:r>
              <a:rPr lang="en-US" dirty="0"/>
              <a:t>Rigorous environmental controls are needed 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Identify strategies to inhibit Listeria growth in foods</a:t>
            </a:r>
          </a:p>
          <a:p>
            <a:pPr>
              <a:spcBef>
                <a:spcPts val="1200"/>
              </a:spcBef>
            </a:pPr>
            <a:r>
              <a:rPr lang="en-US" dirty="0"/>
              <a:t>Validate efficacy of intervention strategies (formulation; novel processing)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9334335"/>
              </p:ext>
            </p:extLst>
          </p:nvPr>
        </p:nvGraphicFramePr>
        <p:xfrm>
          <a:off x="6629400" y="1316992"/>
          <a:ext cx="4108281" cy="455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&quot;No&quot; Symbol 5"/>
          <p:cNvSpPr/>
          <p:nvPr/>
        </p:nvSpPr>
        <p:spPr bwMode="auto">
          <a:xfrm>
            <a:off x="7772400" y="3124200"/>
            <a:ext cx="1905000" cy="1752600"/>
          </a:xfrm>
          <a:prstGeom prst="noSmoking">
            <a:avLst>
              <a:gd name="adj" fmla="val 8875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615779"/>
            <a:ext cx="364456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Listeriosis</a:t>
            </a:r>
          </a:p>
        </p:txBody>
      </p:sp>
    </p:spTree>
    <p:extLst>
      <p:ext uri="{BB962C8B-B14F-4D97-AF65-F5344CB8AC3E}">
        <p14:creationId xmlns:p14="http://schemas.microsoft.com/office/powerpoint/2010/main" val="873153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59000"/>
            <a:ext cx="2438400" cy="1625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05200" y="1621244"/>
            <a:ext cx="4572000" cy="1301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kglass@wisc.edu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www.fri.wisc.edu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www.foodprotection.org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36884" y="3429000"/>
            <a:ext cx="5718232" cy="29546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Basics of microbial food safety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i="1" dirty="0"/>
              <a:t>Keep them out</a:t>
            </a:r>
            <a:endParaRPr lang="en-US" alt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Good quality ingredients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Good agricultural and manufacturing practices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Environmental controls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i="1" dirty="0"/>
              <a:t>Kill all you can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Pasteurization, cooking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High pressure pasteurization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i="1" dirty="0"/>
              <a:t>Keep them from growing</a:t>
            </a:r>
            <a:endParaRPr lang="en-US" alt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Temperature-time control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F771-9653-4D2D-BAB7-4F3DA52F2B7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11" descr="Color logo high 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65" y="1621244"/>
            <a:ext cx="3961295" cy="113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9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277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Advanced Genomics in Identifying Outbreaks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67656"/>
            <a:ext cx="10744200" cy="490934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Sept 2013 :   Whole genome sequencing all </a:t>
            </a:r>
            <a:r>
              <a:rPr lang="en-US" altLang="en-US" sz="2800" i="1" dirty="0"/>
              <a:t>L. monocytogenes </a:t>
            </a:r>
            <a:r>
              <a:rPr lang="en-US" altLang="en-US" sz="2800" dirty="0"/>
              <a:t>isolates</a:t>
            </a:r>
          </a:p>
          <a:p>
            <a:pPr lvl="1"/>
            <a:r>
              <a:rPr lang="en-US" altLang="en-US" sz="2400" dirty="0"/>
              <a:t>Collaboration: Clinical isolates CDC; food isolates FDA, FSIS</a:t>
            </a:r>
          </a:p>
          <a:p>
            <a:pPr lvl="1"/>
            <a:r>
              <a:rPr lang="en-US" sz="2400" dirty="0"/>
              <a:t>Match food/environmental isolates with clinical</a:t>
            </a:r>
          </a:p>
          <a:p>
            <a:r>
              <a:rPr lang="en-US" sz="2800" dirty="0"/>
              <a:t>Identified diffuse “outbreaks” to point source; previously reported as “sporadic” cases</a:t>
            </a:r>
          </a:p>
          <a:p>
            <a:pPr lvl="1"/>
            <a:r>
              <a:rPr lang="en-US" altLang="en-US" sz="2400" dirty="0"/>
              <a:t>Ice cream (2010-2015)</a:t>
            </a:r>
          </a:p>
          <a:p>
            <a:pPr lvl="1"/>
            <a:r>
              <a:rPr lang="en-US" altLang="en-US" sz="2400" dirty="0"/>
              <a:t>Caramel apples (2014)</a:t>
            </a:r>
          </a:p>
          <a:p>
            <a:pPr lvl="1"/>
            <a:r>
              <a:rPr lang="en-US" altLang="en-US" sz="2400" dirty="0"/>
              <a:t>Lettuce (2015-2016)</a:t>
            </a:r>
          </a:p>
          <a:p>
            <a:pPr lvl="1"/>
            <a:r>
              <a:rPr lang="en-US" altLang="en-US" sz="2400" dirty="0"/>
              <a:t>Frozen vegetables (2015-2016)</a:t>
            </a:r>
          </a:p>
          <a:p>
            <a:r>
              <a:rPr lang="en-US" altLang="en-US" sz="2800" dirty="0"/>
              <a:t>Identify persistent environmental contamination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F771-9653-4D2D-BAB7-4F3DA52F2B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9572"/>
            <a:ext cx="8229600" cy="788987"/>
          </a:xfrm>
        </p:spPr>
        <p:txBody>
          <a:bodyPr/>
          <a:lstStyle/>
          <a:p>
            <a:r>
              <a:rPr lang="en-US" i="1" dirty="0"/>
              <a:t> </a:t>
            </a:r>
            <a:r>
              <a:rPr lang="en-US" dirty="0"/>
              <a:t>Recent </a:t>
            </a:r>
            <a:r>
              <a:rPr lang="en-US" i="1" dirty="0"/>
              <a:t>Listeria</a:t>
            </a:r>
            <a:r>
              <a:rPr lang="en-US" dirty="0"/>
              <a:t> outbreaks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33543"/>
              </p:ext>
            </p:extLst>
          </p:nvPr>
        </p:nvGraphicFramePr>
        <p:xfrm>
          <a:off x="1828800" y="838200"/>
          <a:ext cx="8534400" cy="6019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Food </a:t>
                      </a:r>
                      <a:r>
                        <a:rPr lang="en-US" b="0" dirty="0"/>
                        <a:t>(U.S. unless identified otherwise)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Cases/deaths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Polony</a:t>
                      </a:r>
                      <a:r>
                        <a:rPr lang="en-US" baseline="0" dirty="0"/>
                        <a:t> (South Africa)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1049/209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Rockmelon</a:t>
                      </a:r>
                      <a:r>
                        <a:rPr lang="en-US" baseline="0" dirty="0"/>
                        <a:t> (Australia)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3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Soft, raw milk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3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Pre-packaged lettuce (US, Canada)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(14)/1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6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Frozen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4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Stone fruit (e.g. peaches)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Caramel apples</a:t>
                      </a:r>
                      <a:r>
                        <a:rPr lang="en-US" baseline="0" dirty="0"/>
                        <a:t> (US, Canada)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Spiced</a:t>
                      </a:r>
                      <a:r>
                        <a:rPr lang="en-US" baseline="0" dirty="0"/>
                        <a:t> meat roll, salami, hot dogs (Denmark)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Queso fresco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Quesito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Casero</a:t>
                      </a:r>
                      <a:r>
                        <a:rPr lang="en-US" b="0" dirty="0"/>
                        <a:t> (fresh</a:t>
                      </a:r>
                      <a:r>
                        <a:rPr lang="en-US" b="0" baseline="0" dirty="0"/>
                        <a:t> curd)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Bean Sprouts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Ricotta </a:t>
                      </a:r>
                      <a:r>
                        <a:rPr lang="en-US" dirty="0" err="1"/>
                        <a:t>Salata</a:t>
                      </a:r>
                      <a:r>
                        <a:rPr lang="en-US" dirty="0"/>
                        <a:t>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Cantaloupe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147/33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Cold cuts without growth</a:t>
                      </a:r>
                      <a:r>
                        <a:rPr lang="en-US" baseline="0" dirty="0"/>
                        <a:t> inhibitors (</a:t>
                      </a:r>
                      <a:r>
                        <a:rPr lang="en-US" dirty="0"/>
                        <a:t>Canada)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4D02-3C2F-4C15-9BCD-61F01F6285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1295400"/>
            <a:ext cx="8534400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09750" y="4267200"/>
            <a:ext cx="8534400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09750" y="6468836"/>
            <a:ext cx="8534400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47850" y="1676400"/>
            <a:ext cx="8534400" cy="381000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09750" y="6087836"/>
            <a:ext cx="8534400" cy="381000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69621" y="2057400"/>
            <a:ext cx="8534400" cy="3810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0700" y="4630511"/>
            <a:ext cx="8534400" cy="3810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07029" y="5027839"/>
            <a:ext cx="8534400" cy="3810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07029" y="5697991"/>
            <a:ext cx="8534400" cy="3810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  <p:bldP spid="8" grpId="2" animBg="1"/>
      <p:bldP spid="9" grpId="1" animBg="1"/>
      <p:bldP spid="9" grpId="2" animBg="1"/>
      <p:bldP spid="10" grpId="1" animBg="1"/>
      <p:bldP spid="11" grpId="1" animBg="1"/>
      <p:bldP spid="12" grpId="1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9000" y="1295400"/>
            <a:ext cx="5486400" cy="5435600"/>
            <a:chOff x="3657600" y="838200"/>
            <a:chExt cx="5105400" cy="518160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998122947"/>
                </p:ext>
              </p:extLst>
            </p:nvPr>
          </p:nvGraphicFramePr>
          <p:xfrm>
            <a:off x="3657600" y="838200"/>
            <a:ext cx="5105400" cy="518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gular Pentagon 1"/>
            <p:cNvSpPr/>
            <p:nvPr/>
          </p:nvSpPr>
          <p:spPr bwMode="auto">
            <a:xfrm>
              <a:off x="4863042" y="2654181"/>
              <a:ext cx="2670175" cy="2251817"/>
            </a:xfrm>
            <a:prstGeom prst="pentagon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>
                <a:rot lat="0" lon="0" rev="0"/>
              </a:lightRig>
            </a:scene3d>
            <a:sp3d z="444500" prstMaterial="dkEdge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Listeriosis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factors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351F-58FE-43E6-9746-39A1202919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/>
          </p:nvPr>
        </p:nvSpPr>
        <p:spPr>
          <a:xfrm>
            <a:off x="1828800" y="347472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dirty="0"/>
              <a:t>Listeria</a:t>
            </a:r>
            <a:r>
              <a:rPr lang="en-US" dirty="0"/>
              <a:t>: Characteristics</a:t>
            </a:r>
            <a:endParaRPr lang="en-US" i="1" dirty="0"/>
          </a:p>
        </p:txBody>
      </p:sp>
      <p:sp>
        <p:nvSpPr>
          <p:cNvPr id="151556" name="Rectangle 4"/>
          <p:cNvSpPr>
            <a:spLocks noGrp="1"/>
          </p:cNvSpPr>
          <p:nvPr>
            <p:ph idx="1"/>
          </p:nvPr>
        </p:nvSpPr>
        <p:spPr>
          <a:xfrm>
            <a:off x="762000" y="1414272"/>
            <a:ext cx="10820400" cy="5278628"/>
          </a:xfrm>
        </p:spPr>
        <p:txBody>
          <a:bodyPr>
            <a:normAutofit/>
          </a:bodyPr>
          <a:lstStyle/>
          <a:p>
            <a:r>
              <a:rPr lang="en-US" sz="2800" dirty="0"/>
              <a:t>Widespread in food processing environment </a:t>
            </a:r>
          </a:p>
          <a:p>
            <a:pPr lvl="1"/>
            <a:r>
              <a:rPr lang="en-US" sz="2400" dirty="0"/>
              <a:t>Can be resident in processing plants</a:t>
            </a:r>
          </a:p>
          <a:p>
            <a:pPr lvl="1"/>
            <a:r>
              <a:rPr lang="en-US" sz="2400" dirty="0"/>
              <a:t>Thrives in moist, cool, high salt environments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Killed by normal pasteurization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More heat- and pressure resistant tolerant than Gram negative pathogens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Grows at refrigeration temperatures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Survives freezing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High risk foods 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High moisture, high pH with extended shelf-life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400" dirty="0"/>
              <a:t>Particularly those without growth inhibitors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5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Incidence of </a:t>
            </a:r>
            <a:r>
              <a:rPr lang="en-US" i="1" dirty="0"/>
              <a:t>L. monocytogenes </a:t>
            </a:r>
            <a:r>
              <a:rPr lang="en-US" dirty="0"/>
              <a:t>at retail, 2003 vs. 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4008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Food Protection 80: 903-921,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8"/>
          <a:stretch/>
        </p:blipFill>
        <p:spPr>
          <a:xfrm>
            <a:off x="533400" y="1656371"/>
            <a:ext cx="11385480" cy="3144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521" y="5486400"/>
            <a:ext cx="770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Progress made!  Reduction in Listeria-positive samples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57800" y="2895600"/>
            <a:ext cx="609600" cy="1752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296400" y="2895600"/>
            <a:ext cx="609600" cy="1752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2"/>
          <a:stretch/>
        </p:blipFill>
        <p:spPr>
          <a:xfrm>
            <a:off x="678875" y="1187972"/>
            <a:ext cx="11055925" cy="4571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33865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Incidence of </a:t>
            </a:r>
            <a:r>
              <a:rPr lang="en-US" i="1" dirty="0"/>
              <a:t>L. monocytogenes </a:t>
            </a:r>
            <a:r>
              <a:rPr lang="en-US" dirty="0"/>
              <a:t>at retail, 2010-2013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141A-46DA-4393-9BEC-1BCAC9C3F17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4008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Food Protection 80: 903-921, 2017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130064" y="3265177"/>
            <a:ext cx="990600" cy="208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34385" y="4207774"/>
            <a:ext cx="889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68164" y="3024783"/>
            <a:ext cx="990600" cy="240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3105907"/>
            <a:ext cx="990600" cy="1922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0" y="3340874"/>
            <a:ext cx="1524000" cy="200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18964" y="5160988"/>
            <a:ext cx="889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34385" y="5455171"/>
            <a:ext cx="889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1000" y="5171605"/>
            <a:ext cx="2209800" cy="2941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5471231"/>
            <a:ext cx="1143000" cy="2941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5" name="Picture 113" descr="nescoslic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75" y="3272762"/>
            <a:ext cx="17970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4" descr="deli salad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129762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rgbClr val="000000"/>
      </a:dk1>
      <a:lt1>
        <a:srgbClr val="FFFFFF"/>
      </a:lt1>
      <a:dk2>
        <a:srgbClr val="C00000"/>
      </a:dk2>
      <a:lt2>
        <a:srgbClr val="000000"/>
      </a:lt2>
      <a:accent1>
        <a:srgbClr val="C00000"/>
      </a:accent1>
      <a:accent2>
        <a:srgbClr val="B95C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000000"/>
      </a:hlink>
      <a:folHlink>
        <a:srgbClr val="2626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3583</TotalTime>
  <Words>2523</Words>
  <Application>Microsoft Office PowerPoint</Application>
  <PresentationFormat>Widescreen</PresentationFormat>
  <Paragraphs>458</Paragraphs>
  <Slides>35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Unicode MS</vt:lpstr>
      <vt:lpstr>Arial</vt:lpstr>
      <vt:lpstr>Arial Narrow</vt:lpstr>
      <vt:lpstr>Calibri</vt:lpstr>
      <vt:lpstr>CG Omega</vt:lpstr>
      <vt:lpstr>Courier New</vt:lpstr>
      <vt:lpstr>Symbol</vt:lpstr>
      <vt:lpstr>Verdana</vt:lpstr>
      <vt:lpstr>Clarity</vt:lpstr>
      <vt:lpstr>Chart</vt:lpstr>
      <vt:lpstr>Listeria Hysteria!   How do we get it under control?</vt:lpstr>
      <vt:lpstr>Key Points</vt:lpstr>
      <vt:lpstr>Rates of Listeriosis</vt:lpstr>
      <vt:lpstr>Role of Advanced Genomics in Identifying Outbreaks</vt:lpstr>
      <vt:lpstr> Recent Listeria outbreaks</vt:lpstr>
      <vt:lpstr>Contributing factors</vt:lpstr>
      <vt:lpstr>Listeria: Characteristics</vt:lpstr>
      <vt:lpstr>Comparison Incidence of L. monocytogenes at retail, 2003 vs. 2013</vt:lpstr>
      <vt:lpstr>Incidence of L. monocytogenes at retail, 2010-2013</vt:lpstr>
      <vt:lpstr>Case studies: Identifying foods that support growth  Cantaloupe Caramel apples ice cream frozen vegetables</vt:lpstr>
      <vt:lpstr>PowerPoint Presentation</vt:lpstr>
      <vt:lpstr>2014 Caramel apple outbreak 35 illnesses/7 deaths</vt:lpstr>
      <vt:lpstr>Listeriosis and Frozen Foods???  Foods that don’t support growth…if handled correctly</vt:lpstr>
      <vt:lpstr>How do we get Listeria under control?</vt:lpstr>
      <vt:lpstr>No single practice will control Listeria in foods</vt:lpstr>
      <vt:lpstr>Persistence of Listeria in Environment</vt:lpstr>
      <vt:lpstr>Environmental Control Program</vt:lpstr>
      <vt:lpstr>Understand how microbes move</vt:lpstr>
      <vt:lpstr>Environmental Control program</vt:lpstr>
      <vt:lpstr>Sanitary Zones: focus on indicator Listeria spp. </vt:lpstr>
      <vt:lpstr>Other testing</vt:lpstr>
      <vt:lpstr>Reduce growth           Reduce risk </vt:lpstr>
      <vt:lpstr>Defining growth/no growth conditions</vt:lpstr>
      <vt:lpstr>Antibacterial ingredients</vt:lpstr>
      <vt:lpstr>Validating formulation Safety Examples</vt:lpstr>
      <vt:lpstr>L. monocytogenes RTE Meats, 41°F (5C), no growth inhibitors</vt:lpstr>
      <vt:lpstr>Buffered vinegar, moisture, pH Uncured RTE Deli Meats: L. monocytogenes</vt:lpstr>
      <vt:lpstr>PowerPoint Presentation</vt:lpstr>
      <vt:lpstr> Effect of Acid Type </vt:lpstr>
      <vt:lpstr>PowerPoint Presentation</vt:lpstr>
      <vt:lpstr>PowerPoint Presentation</vt:lpstr>
      <vt:lpstr>Effect of protective cultures (PC) on caramel apples</vt:lpstr>
      <vt:lpstr>Effect of protective cultures on caramel apples</vt:lpstr>
      <vt:lpstr>Summary: How do we get Listeria under control</vt:lpstr>
      <vt:lpstr>Thank you for your attention.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pH, Mozzarella</dc:title>
  <dc:creator>Kathleen Glass</dc:creator>
  <cp:lastModifiedBy>Matthew Andrews</cp:lastModifiedBy>
  <cp:revision>317</cp:revision>
  <cp:lastPrinted>2017-04-04T20:56:51Z</cp:lastPrinted>
  <dcterms:created xsi:type="dcterms:W3CDTF">2015-04-08T21:48:12Z</dcterms:created>
  <dcterms:modified xsi:type="dcterms:W3CDTF">2018-09-20T14:28:37Z</dcterms:modified>
</cp:coreProperties>
</file>